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3" r:id="rId3"/>
    <p:sldId id="306" r:id="rId5"/>
    <p:sldId id="290" r:id="rId6"/>
    <p:sldId id="307" r:id="rId7"/>
    <p:sldId id="337" r:id="rId8"/>
    <p:sldId id="291" r:id="rId9"/>
    <p:sldId id="308" r:id="rId10"/>
    <p:sldId id="312" r:id="rId11"/>
    <p:sldId id="309" r:id="rId12"/>
    <p:sldId id="313" r:id="rId13"/>
    <p:sldId id="314" r:id="rId14"/>
    <p:sldId id="315" r:id="rId15"/>
    <p:sldId id="318" r:id="rId16"/>
    <p:sldId id="320" r:id="rId17"/>
    <p:sldId id="325" r:id="rId18"/>
    <p:sldId id="326" r:id="rId19"/>
    <p:sldId id="316" r:id="rId20"/>
    <p:sldId id="317" r:id="rId21"/>
    <p:sldId id="319" r:id="rId22"/>
    <p:sldId id="321" r:id="rId23"/>
    <p:sldId id="335" r:id="rId24"/>
    <p:sldId id="322" r:id="rId25"/>
    <p:sldId id="323" r:id="rId26"/>
    <p:sldId id="327" r:id="rId27"/>
    <p:sldId id="328" r:id="rId28"/>
    <p:sldId id="329" r:id="rId29"/>
    <p:sldId id="333" r:id="rId30"/>
    <p:sldId id="332" r:id="rId31"/>
    <p:sldId id="334" r:id="rId32"/>
    <p:sldId id="33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7126578@qq.com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73609" autoAdjust="0"/>
  </p:normalViewPr>
  <p:slideViewPr>
    <p:cSldViewPr snapToGrid="0">
      <p:cViewPr varScale="1">
        <p:scale>
          <a:sx n="58" d="100"/>
          <a:sy n="58" d="100"/>
        </p:scale>
        <p:origin x="72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134656"/>
        <c:axId val="266136192"/>
      </c:barChart>
      <c:catAx>
        <c:axId val="26613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6136192"/>
        <c:crosses val="autoZero"/>
        <c:auto val="1"/>
        <c:lblAlgn val="ctr"/>
        <c:lblOffset val="100"/>
        <c:noMultiLvlLbl val="0"/>
      </c:catAx>
      <c:valAx>
        <c:axId val="26613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661346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27E4-853E-44FD-9071-AC20E843EE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2BEAC-5CCA-470A-BE48-BEE3B99CD5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由于运行环境和输入规模的影响，代码的绝对执行时间是无法估计的，但可以预估出代码的基本操作执行次数。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最差时间复杂度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r>
              <a:rPr lang="zh-CN" altLang="en-US" dirty="0"/>
              <a:t>最优时间复杂度</a:t>
            </a:r>
            <a:r>
              <a:rPr lang="en-US" altLang="zh-CN" dirty="0"/>
              <a:t>O(n)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平均时间复杂度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所需辅助空间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zh-CN" altLang="en-US" dirty="0"/>
              <a:t>稳定性：稳定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冒泡排序：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bubble_sort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a[], int n)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temp,flag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n - 1; i++)</a:t>
            </a:r>
            <a:endParaRPr lang="nn-NO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1;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0; j &lt; n - 1 - i; j++)</a:t>
            </a:r>
            <a:endParaRPr lang="nb-NO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(a[j] &gt; a[j + 1])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 = a[j];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a[j] = a[j + 1];</a:t>
            </a:r>
            <a:endParaRPr lang="pt-BR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a[j + 1] = temp;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 = 0;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(flag)break;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优化：双向冒泡排序：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首先从首部到尾部进行扫描，把最大的数往后交换，然后从尾部到首部进行扫描，把最小的数往前交换，多次扫描后，最终得到一个有序的序列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从后往前找小的，从前往后找大的。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最差时间复杂度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r>
              <a:rPr lang="zh-CN" altLang="en-US" dirty="0"/>
              <a:t>最优时间复杂度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平均时间复杂度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所需辅助空间：主要是递归造成的栈空间的使用（用来保存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/>
              <a:t>high</a:t>
            </a:r>
            <a:r>
              <a:rPr lang="zh-CN" altLang="en-US" dirty="0"/>
              <a:t>等局部变量），取决于递归树的深度，一般为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，最差为</a:t>
            </a:r>
            <a:r>
              <a:rPr lang="en-US" altLang="zh-CN" dirty="0"/>
              <a:t>O(n)</a:t>
            </a:r>
            <a:endParaRPr lang="en-US" altLang="zh-CN" dirty="0"/>
          </a:p>
          <a:p>
            <a:r>
              <a:rPr lang="zh-CN" altLang="en-US" dirty="0"/>
              <a:t>稳定性：不稳定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中可使用快速排序的标准模板</a:t>
            </a:r>
            <a:r>
              <a:rPr lang="en-US" altLang="zh-CN" b="1" dirty="0"/>
              <a:t>sort</a:t>
            </a:r>
            <a:r>
              <a:rPr lang="zh-CN" altLang="en-US" dirty="0"/>
              <a:t>（默认从小到大排序）</a:t>
            </a:r>
            <a:endParaRPr lang="en-US" altLang="zh-CN" dirty="0"/>
          </a:p>
          <a:p>
            <a:r>
              <a:rPr lang="zh-CN" altLang="en-US" dirty="0"/>
              <a:t>包含头文件</a:t>
            </a:r>
            <a:r>
              <a:rPr lang="en-US" altLang="zh-CN" dirty="0"/>
              <a:t>#include&lt;algorithm&gt;</a:t>
            </a:r>
            <a:endParaRPr lang="en-US" altLang="zh-CN" dirty="0"/>
          </a:p>
          <a:p>
            <a:r>
              <a:rPr lang="en-US" altLang="zh-CN" dirty="0"/>
              <a:t>https://blog.csdn.net/weixin_39540045/article/details/80499817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传统快排：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partition(int unsorted[], int low, int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pivot = unsorted[low];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(low &lt;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(low &lt; high &amp;&amp; unsorted[high] &gt;= pivot) high--;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unsorted[low] = unsorted[high];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(low &lt; high &amp;&amp; unsorted[low] &lt;= pivot) low++;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unsorted[high] = unsorted[low];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unsorted[low] = pivot;//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枢轴记录到位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low;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quick_sort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unsorted[], int low, int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loc = 0;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(low &lt;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 = partition(unsorted, low, high);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quick_sort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(unsorted, low, loc - 1);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quick_sort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(unsorted, loc + 1, high);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随机化优化：</a:t>
            </a:r>
            <a:endParaRPr lang="en-US" altLang="zh-CN" dirty="0"/>
          </a:p>
          <a:p>
            <a:r>
              <a:rPr lang="zh-CN" altLang="en-US" dirty="0"/>
              <a:t>若总是取第一个元素作为枢轴，在数组已经有序的情况下将退化为冒泡排序。我们可以通过随机选取枢轴元素来打破这种固定模式，只需要将随机选中的元素与第一个元素交换位置，就可以接着使用原来的快排方法。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unsorted[], int low, int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(low &gt;= high)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low, j = high, pivot = rand() % (high - low + 1) + low;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swap(unsorted[low], unsorted[pivot]);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j)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(j &gt;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&amp;&amp; unsorted[j] &gt;= unsorted[low])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j--;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j &amp;&amp; unsorted[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&lt;= unsorted[low])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swap(unsorted[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j) ? unsorted[low] : unsorted[j]);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(unsorted, low,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(unsorted, j + 1, high);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最差时间复杂度（降序序列）</a:t>
            </a:r>
            <a:r>
              <a:rPr lang="en-US" altLang="zh-CN" dirty="0"/>
              <a:t>O(n²)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最优时间复杂度（升序序列）</a:t>
            </a:r>
            <a:r>
              <a:rPr lang="en-US" altLang="zh-CN" dirty="0"/>
              <a:t>O(n)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平均时间复杂度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所需辅助空间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zh-CN" altLang="en-US" dirty="0"/>
              <a:t>稳定性：稳定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InsertSort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 a[],int n)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2; i &lt;= n; i++)</a:t>
            </a:r>
            <a:endParaRPr lang="nn-NO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- 1])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a[0] = 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复制为哨兵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防止越界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- 1];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j;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- 2; a[0] &lt; a[j]; j--)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a[j + 1] = a[j];//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记录后移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a[j + 1] = a[0];</a:t>
            </a:r>
            <a:endParaRPr lang="pt-BR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改进：希尔排序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最差时间复杂度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最优时间复杂度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平均时间复杂度</a:t>
            </a:r>
            <a:r>
              <a:rPr lang="en-US" altLang="zh-CN" dirty="0"/>
              <a:t>O(n²)</a:t>
            </a:r>
            <a:endParaRPr lang="en-US" altLang="zh-CN" dirty="0"/>
          </a:p>
          <a:p>
            <a:r>
              <a:rPr lang="zh-CN" altLang="en-US" dirty="0"/>
              <a:t>所需辅助空间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zh-CN" altLang="en-US" dirty="0"/>
              <a:t>稳定性：不稳定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最差时间复杂度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最优时间复杂度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平均时间复杂度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所需辅助空间</a:t>
            </a:r>
            <a:r>
              <a:rPr lang="en-US" altLang="zh-CN" dirty="0"/>
              <a:t>O(n)</a:t>
            </a:r>
            <a:endParaRPr lang="en-US" altLang="zh-CN" dirty="0"/>
          </a:p>
          <a:p>
            <a:r>
              <a:rPr lang="zh-CN" altLang="en-US" dirty="0"/>
              <a:t>稳定性：稳定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最差时间复杂度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最优时间复杂度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平均时间复杂度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所需辅助空间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zh-CN" altLang="en-US" dirty="0"/>
              <a:t>稳定性：不稳定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什么是二叉堆、最大堆、最小堆：</a:t>
            </a:r>
            <a:endParaRPr lang="en-US" altLang="zh-CN" dirty="0"/>
          </a:p>
          <a:p>
            <a:r>
              <a:rPr lang="en-US" altLang="zh-CN" dirty="0"/>
              <a:t>https://mp.weixin.qq.com/s?__biz=MzIxMjE5MTE1Nw==&amp;mid=2653195207&amp;idx=2&amp;sn=12689c6c1a92e7ec3cce4d423019ec2a&amp;chksm=8c99f91dbbee700b8e760d06b27582037ab0713295dacf2b5a7a7f954c0032fe860aa0bf8b74&amp;scene=21#wechat_redirect</a:t>
            </a:r>
            <a:endParaRPr lang="en-US" altLang="zh-CN" dirty="0"/>
          </a:p>
          <a:p>
            <a:r>
              <a:rPr lang="zh-CN" altLang="en-US" dirty="0"/>
              <a:t>什么是堆排序：</a:t>
            </a:r>
            <a:endParaRPr lang="en-US" altLang="zh-CN" dirty="0"/>
          </a:p>
          <a:p>
            <a:r>
              <a:rPr lang="en-US" altLang="zh-CN" dirty="0"/>
              <a:t>https://mp.weixin.qq.com/s?__biz=MzIxMjE5MTE1Nw==&amp;mid=2653195208&amp;idx=1&amp;sn=e3d6559402148458f0a4993b47d8bc6f&amp;chksm=8c99f912bbee7004625a0b204acc8484acbdf4f1b18953e7ff5acbea958ec002d8c8ea072792&amp;mpshare=1&amp;scene=1&amp;srcid=0918puhyPLKbZLQaYEvFO8zu#rd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计数排序：</a:t>
            </a:r>
            <a:r>
              <a:rPr lang="en-US" altLang="zh-CN" dirty="0"/>
              <a:t>https://mp.weixin.qq.com/s/WGqndkwLlzyVOHOdGK7X4Q</a:t>
            </a:r>
            <a:endParaRPr lang="en-US" altLang="zh-CN" dirty="0"/>
          </a:p>
          <a:p>
            <a:r>
              <a:rPr lang="zh-CN" altLang="en-US" dirty="0"/>
              <a:t>稳定性：稳定</a:t>
            </a:r>
            <a:endParaRPr lang="en-US" altLang="zh-CN" dirty="0"/>
          </a:p>
          <a:p>
            <a:r>
              <a:rPr lang="zh-CN" altLang="en-US" dirty="0"/>
              <a:t>桶排序：</a:t>
            </a:r>
            <a:r>
              <a:rPr lang="en-US" altLang="zh-CN" dirty="0"/>
              <a:t>https://mp.weixin.qq.com/s/qrboxA5SwN7AbAcpZ_dpNQ</a:t>
            </a:r>
            <a:endParaRPr lang="en-US" altLang="zh-CN" dirty="0"/>
          </a:p>
          <a:p>
            <a:r>
              <a:rPr lang="zh-CN" altLang="en-US" dirty="0"/>
              <a:t>稳定性：取决于桶内排序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用一个函数来表达这个相对时间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 </a:t>
            </a:r>
            <a:r>
              <a:rPr lang="en-US" altLang="zh-CN" dirty="0"/>
              <a:t>= 3n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 </a:t>
            </a:r>
            <a:r>
              <a:rPr lang="en-US" altLang="zh-CN" dirty="0"/>
              <a:t>= 2logn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 </a:t>
            </a:r>
            <a:r>
              <a:rPr lang="en-US" altLang="zh-CN" dirty="0"/>
              <a:t>= 2</a:t>
            </a:r>
            <a:endParaRPr lang="en-US" altLang="zh-CN" dirty="0"/>
          </a:p>
          <a:p>
            <a:r>
              <a:rPr lang="pt-BR" altLang="zh-CN" dirty="0"/>
              <a:t>T</a:t>
            </a:r>
            <a:r>
              <a:rPr lang="zh-CN" altLang="pt-BR" dirty="0"/>
              <a:t>（</a:t>
            </a:r>
            <a:r>
              <a:rPr lang="pt-BR" altLang="zh-CN" dirty="0"/>
              <a:t>n</a:t>
            </a:r>
            <a:r>
              <a:rPr lang="zh-CN" altLang="pt-BR" dirty="0"/>
              <a:t>） </a:t>
            </a:r>
            <a:r>
              <a:rPr lang="pt-BR" altLang="zh-CN" dirty="0"/>
              <a:t>= 0.5n^2 + 0.5n</a:t>
            </a:r>
            <a:endParaRPr lang="pt-BR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二分答案：</a:t>
            </a:r>
            <a:endParaRPr lang="en-US" altLang="zh-CN" dirty="0"/>
          </a:p>
          <a:p>
            <a:r>
              <a:rPr lang="en-US" altLang="zh-CN" dirty="0"/>
              <a:t>https://blog.csdn.net/qq_41157137/article/details/84074341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标准库中的算法函数：</a:t>
            </a:r>
            <a:endParaRPr lang="en-US" altLang="zh-CN" dirty="0"/>
          </a:p>
          <a:p>
            <a:r>
              <a:rPr lang="en-US" altLang="zh-CN" dirty="0"/>
              <a:t>https://www.cnblogs.com/xiaoqisheng/archive/2010/09/30/1839443.html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/>
              <a:t>Vector</a:t>
            </a:r>
            <a:r>
              <a:rPr lang="zh-CN" altLang="en-US" sz="1200" dirty="0"/>
              <a:t>常用：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尾部插入元素：</a:t>
            </a:r>
            <a:r>
              <a:rPr lang="en-US" altLang="zh-CN" sz="1200" dirty="0" err="1"/>
              <a:t>vec.push_back</a:t>
            </a:r>
            <a:r>
              <a:rPr lang="en-US" altLang="zh-CN" sz="1200" dirty="0"/>
              <a:t>(a);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使用下标访问元素：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</a:t>
            </a:r>
            <a:r>
              <a:rPr lang="en-US" altLang="zh-CN" sz="1200" dirty="0" err="1"/>
              <a:t>vec</a:t>
            </a:r>
            <a:r>
              <a:rPr lang="en-US" altLang="zh-CN" sz="1200" dirty="0"/>
              <a:t>[0]&lt;&lt;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	//</a:t>
            </a:r>
            <a:r>
              <a:rPr lang="zh-CN" altLang="en-US" sz="1200" dirty="0"/>
              <a:t>下标是从</a:t>
            </a:r>
            <a:r>
              <a:rPr lang="en-US" altLang="zh-CN" sz="1200" dirty="0"/>
              <a:t>0</a:t>
            </a:r>
            <a:r>
              <a:rPr lang="zh-CN" altLang="en-US" sz="1200" dirty="0"/>
              <a:t>开始的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使用迭代器访问元素：</a:t>
            </a:r>
            <a:endParaRPr lang="en-US" altLang="zh-CN" sz="1200" dirty="0"/>
          </a:p>
          <a:p>
            <a:r>
              <a:rPr lang="en-US" altLang="zh-CN" sz="1200" dirty="0"/>
              <a:t>	vector&lt;int&gt;::iterator p;</a:t>
            </a:r>
            <a:endParaRPr lang="en-US" altLang="zh-CN" sz="1200" dirty="0"/>
          </a:p>
          <a:p>
            <a:r>
              <a:rPr lang="en-US" altLang="zh-CN" sz="1200" dirty="0"/>
              <a:t>	for(p=</a:t>
            </a:r>
            <a:r>
              <a:rPr lang="en-US" altLang="zh-CN" sz="1200" dirty="0" err="1"/>
              <a:t>vec.begin</a:t>
            </a:r>
            <a:r>
              <a:rPr lang="en-US" altLang="zh-CN" sz="1200" dirty="0"/>
              <a:t>();p!=</a:t>
            </a:r>
            <a:r>
              <a:rPr lang="en-US" altLang="zh-CN" sz="1200" dirty="0" err="1"/>
              <a:t>vec.end</a:t>
            </a:r>
            <a:r>
              <a:rPr lang="en-US" altLang="zh-CN" sz="1200" dirty="0"/>
              <a:t>();p++)</a:t>
            </a:r>
            <a:endParaRPr lang="en-US" altLang="zh-CN" sz="1200" dirty="0"/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cout</a:t>
            </a:r>
            <a:r>
              <a:rPr lang="en-US" altLang="zh-CN" sz="1200" dirty="0"/>
              <a:t>&lt;&lt;*p&lt;&lt;</a:t>
            </a:r>
            <a:r>
              <a:rPr lang="en-US" altLang="zh-CN" sz="1200" dirty="0" err="1"/>
              <a:t>endl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插入元素：    </a:t>
            </a:r>
            <a:r>
              <a:rPr lang="en-US" altLang="zh-CN" sz="1200" dirty="0" err="1"/>
              <a:t>vec.insert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vec.begin</a:t>
            </a:r>
            <a:r>
              <a:rPr lang="en-US" altLang="zh-CN" sz="1200" dirty="0"/>
              <a:t>()+</a:t>
            </a:r>
            <a:r>
              <a:rPr lang="en-US" altLang="zh-CN" sz="1200" dirty="0" err="1"/>
              <a:t>i,a</a:t>
            </a:r>
            <a:r>
              <a:rPr lang="en-US" altLang="zh-CN" sz="1200" dirty="0"/>
              <a:t>);	//</a:t>
            </a:r>
            <a:r>
              <a:rPr lang="zh-CN" altLang="en-US" sz="1200" dirty="0"/>
              <a:t>在第</a:t>
            </a:r>
            <a:r>
              <a:rPr lang="en-US" altLang="zh-CN" sz="1200" dirty="0"/>
              <a:t>i+1</a:t>
            </a:r>
            <a:r>
              <a:rPr lang="zh-CN" altLang="en-US" sz="1200" dirty="0"/>
              <a:t>个元素前面插入</a:t>
            </a:r>
            <a:r>
              <a:rPr lang="en-US" altLang="zh-CN" sz="1200" dirty="0"/>
              <a:t>a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删除尾部元素：</a:t>
            </a:r>
            <a:r>
              <a:rPr lang="en-US" altLang="zh-CN" sz="1200" dirty="0" err="1"/>
              <a:t>vec.pop_back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删除元素：    </a:t>
            </a:r>
            <a:r>
              <a:rPr lang="en-US" altLang="zh-CN" sz="1200" dirty="0" err="1"/>
              <a:t>vec.erase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vec.begin</a:t>
            </a:r>
            <a:r>
              <a:rPr lang="en-US" altLang="zh-CN" sz="1200" dirty="0"/>
              <a:t>()+2);</a:t>
            </a:r>
            <a:r>
              <a:rPr lang="zh-CN" altLang="en-US" sz="1200" dirty="0"/>
              <a:t>删除第</a:t>
            </a:r>
            <a:r>
              <a:rPr lang="en-US" altLang="zh-CN" sz="1200" dirty="0"/>
              <a:t>3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vec.erase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vec.begin</a:t>
            </a:r>
            <a:r>
              <a:rPr lang="en-US" altLang="zh-CN" sz="1200" dirty="0"/>
              <a:t>()+</a:t>
            </a:r>
            <a:r>
              <a:rPr lang="en-US" altLang="zh-CN" sz="1200" dirty="0" err="1"/>
              <a:t>i,vec.end</a:t>
            </a:r>
            <a:r>
              <a:rPr lang="en-US" altLang="zh-CN" sz="1200" dirty="0"/>
              <a:t>()+j);</a:t>
            </a:r>
            <a:r>
              <a:rPr lang="zh-CN" altLang="en-US" sz="1200" dirty="0"/>
              <a:t>删除区间</a:t>
            </a:r>
            <a:r>
              <a:rPr lang="en-US" altLang="zh-CN" sz="1200" dirty="0"/>
              <a:t>[i,j-1];</a:t>
            </a:r>
            <a:r>
              <a:rPr lang="zh-CN" altLang="en-US" sz="1200" dirty="0"/>
              <a:t>区间从</a:t>
            </a:r>
            <a:r>
              <a:rPr lang="en-US" altLang="zh-CN" sz="1200" dirty="0"/>
              <a:t>0</a:t>
            </a:r>
            <a:r>
              <a:rPr lang="zh-CN" altLang="en-US" sz="1200" dirty="0"/>
              <a:t>开始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向量大小：</a:t>
            </a:r>
            <a:r>
              <a:rPr lang="en-US" altLang="zh-CN" sz="1200" dirty="0" err="1"/>
              <a:t>vec.size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清空：</a:t>
            </a:r>
            <a:r>
              <a:rPr lang="en-US" altLang="zh-CN" sz="1200" dirty="0" err="1"/>
              <a:t>vec.clear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判断是否为空：</a:t>
            </a:r>
            <a:r>
              <a:rPr lang="en-US" altLang="zh-CN" sz="1200" dirty="0" err="1"/>
              <a:t>vec.empty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http://www.cplusplus.com/reference/vector/vector/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https://blog.csdn.net/xiaoquantouer/article/details/70339869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关联容器：可以通过关键字来直接存取元素（顺序容器通过位置）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4</a:t>
            </a:r>
            <a:r>
              <a:rPr lang="zh-CN" altLang="en-US" sz="1200" dirty="0"/>
              <a:t>个关联容器：</a:t>
            </a:r>
            <a:r>
              <a:rPr lang="en-US" altLang="zh-CN" sz="1200" dirty="0"/>
              <a:t>set</a:t>
            </a:r>
            <a:r>
              <a:rPr lang="zh-CN" altLang="en-US" sz="1200" dirty="0"/>
              <a:t>、</a:t>
            </a:r>
            <a:r>
              <a:rPr lang="en-US" altLang="zh-CN" sz="1200" dirty="0"/>
              <a:t>multiset</a:t>
            </a:r>
            <a:r>
              <a:rPr lang="zh-CN" altLang="en-US" sz="1200" dirty="0"/>
              <a:t>、</a:t>
            </a:r>
            <a:r>
              <a:rPr lang="en-US" altLang="zh-CN" sz="1200" dirty="0"/>
              <a:t>map</a:t>
            </a:r>
            <a:r>
              <a:rPr lang="zh-CN" altLang="en-US" sz="1200" dirty="0"/>
              <a:t>、</a:t>
            </a:r>
            <a:r>
              <a:rPr lang="en-US" altLang="zh-CN" sz="1200" dirty="0"/>
              <a:t>multimap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pair</a:t>
            </a:r>
            <a:r>
              <a:rPr lang="zh-CN" altLang="en-US" sz="1200" dirty="0"/>
              <a:t>类型，在</a:t>
            </a:r>
            <a:r>
              <a:rPr lang="en-US" altLang="zh-CN" sz="1200" dirty="0"/>
              <a:t>utility</a:t>
            </a:r>
            <a:r>
              <a:rPr lang="zh-CN" altLang="en-US" sz="1200" dirty="0"/>
              <a:t>头文件中定义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200" dirty="0"/>
              <a:t>pair</a:t>
            </a:r>
            <a:r>
              <a:rPr lang="zh-CN" altLang="en-US" sz="1200" dirty="0"/>
              <a:t>的操作：</a:t>
            </a:r>
            <a:r>
              <a:rPr lang="en-US" altLang="zh-CN" sz="1200" dirty="0" err="1"/>
              <a:t>p.first</a:t>
            </a:r>
            <a:r>
              <a:rPr lang="en-US" altLang="zh-CN" sz="1200" dirty="0"/>
              <a:t> </a:t>
            </a:r>
            <a:r>
              <a:rPr lang="zh-CN" altLang="en-US" sz="1200" dirty="0"/>
              <a:t>；</a:t>
            </a:r>
            <a:r>
              <a:rPr lang="en-US" altLang="zh-CN" sz="1200" dirty="0" err="1"/>
              <a:t>p.second</a:t>
            </a:r>
            <a:endParaRPr lang="en-US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200" dirty="0"/>
              <a:t>生成新的</a:t>
            </a:r>
            <a:r>
              <a:rPr lang="en-US" altLang="zh-CN" sz="1200" dirty="0"/>
              <a:t>pair</a:t>
            </a:r>
            <a:r>
              <a:rPr lang="zh-CN" altLang="en-US" sz="1200" dirty="0"/>
              <a:t>对象：</a:t>
            </a:r>
            <a:endParaRPr lang="en-US" altLang="zh-C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/>
              <a:t>p=</a:t>
            </a:r>
            <a:r>
              <a:rPr lang="en-US" altLang="zh-CN" sz="1200" dirty="0" err="1"/>
              <a:t>make_pair</a:t>
            </a:r>
            <a:r>
              <a:rPr lang="en-US" altLang="zh-CN" sz="1200" dirty="0"/>
              <a:t>(“many”,6);</a:t>
            </a:r>
            <a:endParaRPr lang="en-US" altLang="zh-C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/>
              <a:t>p=pair&lt;</a:t>
            </a:r>
            <a:r>
              <a:rPr lang="en-US" altLang="zh-CN" sz="1200" dirty="0" err="1"/>
              <a:t>string,int</a:t>
            </a:r>
            <a:r>
              <a:rPr lang="en-US" altLang="zh-CN" sz="1200" dirty="0"/>
              <a:t>&gt;(“many”,6);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容器的</a:t>
            </a:r>
            <a:r>
              <a:rPr lang="en-US" altLang="zh-CN" dirty="0"/>
              <a:t>insert</a:t>
            </a:r>
            <a:r>
              <a:rPr lang="zh-CN" altLang="en-US" dirty="0"/>
              <a:t>用法总结：</a:t>
            </a:r>
            <a:r>
              <a:rPr lang="en-US" altLang="zh-CN" dirty="0"/>
              <a:t>https://blog.csdn.net/AAA123524457/article/details/79165990</a:t>
            </a:r>
            <a:endParaRPr lang="en-US" altLang="zh-CN" dirty="0"/>
          </a:p>
          <a:p>
            <a:r>
              <a:rPr lang="en-US" altLang="zh-CN" dirty="0"/>
              <a:t>http://www.cplusplus.com/reference/map/map/insert/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Notice:</a:t>
            </a:r>
            <a:endParaRPr lang="en-US" altLang="zh-CN" dirty="0"/>
          </a:p>
          <a:p>
            <a:r>
              <a:rPr lang="en-US" altLang="zh-CN" dirty="0" err="1"/>
              <a:t>mp.insert</a:t>
            </a:r>
            <a:r>
              <a:rPr lang="en-US" altLang="zh-CN" dirty="0"/>
              <a:t>(</a:t>
            </a:r>
            <a:r>
              <a:rPr lang="en-US" altLang="zh-CN" dirty="0" err="1"/>
              <a:t>iter,e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zh-CN" altLang="en-US" dirty="0"/>
              <a:t>以迭代器</a:t>
            </a:r>
            <a:r>
              <a:rPr lang="en-US" altLang="zh-CN" dirty="0" err="1"/>
              <a:t>iter</a:t>
            </a:r>
            <a:r>
              <a:rPr lang="zh-CN" altLang="en-US" dirty="0"/>
              <a:t>为起点搜索新元素存储的位置，并不是要求在所给迭代器的后面插入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有了基本操作执行次数的函数 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），是否就可以分析和比较一段代码的运行时间了呢？还是有一定的困难。</a:t>
            </a:r>
            <a:endParaRPr lang="zh-CN" altLang="en-US" dirty="0"/>
          </a:p>
          <a:p>
            <a:r>
              <a:rPr lang="zh-CN" altLang="en-US" dirty="0"/>
              <a:t>比如算法</a:t>
            </a:r>
            <a:r>
              <a:rPr lang="en-US" altLang="zh-CN" dirty="0"/>
              <a:t>A</a:t>
            </a:r>
            <a:r>
              <a:rPr lang="zh-CN" altLang="en-US" dirty="0"/>
              <a:t>的相对时间是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r>
              <a:rPr lang="en-US" altLang="zh-CN" dirty="0"/>
              <a:t>= 100n</a:t>
            </a:r>
            <a:r>
              <a:rPr lang="zh-CN" altLang="en-US" dirty="0"/>
              <a:t>，算法</a:t>
            </a:r>
            <a:r>
              <a:rPr lang="en-US" altLang="zh-CN" dirty="0"/>
              <a:t>B</a:t>
            </a:r>
            <a:r>
              <a:rPr lang="zh-CN" altLang="en-US" dirty="0"/>
              <a:t>的相对时间是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r>
              <a:rPr lang="en-US" altLang="zh-CN" dirty="0"/>
              <a:t>= 5n^2</a:t>
            </a:r>
            <a:r>
              <a:rPr lang="zh-CN" altLang="en-US" dirty="0"/>
              <a:t>，这两个到底谁的运行时间更长一些？这就要看</a:t>
            </a:r>
            <a:r>
              <a:rPr lang="en-US" altLang="zh-CN" dirty="0"/>
              <a:t>n</a:t>
            </a:r>
            <a:r>
              <a:rPr lang="zh-CN" altLang="en-US" dirty="0"/>
              <a:t>的取值了。</a:t>
            </a:r>
            <a:endParaRPr lang="en-US" altLang="zh-CN" dirty="0"/>
          </a:p>
          <a:p>
            <a:r>
              <a:rPr lang="zh-CN" altLang="en-US" dirty="0"/>
              <a:t>简单来说，时间复杂度就是把函数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）简化为一个</a:t>
            </a:r>
            <a:r>
              <a:rPr lang="zh-CN" altLang="en-US" b="1" dirty="0"/>
              <a:t>数量级</a:t>
            </a:r>
            <a:r>
              <a:rPr lang="zh-CN" altLang="en-US" dirty="0"/>
              <a:t>，可以是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n^2</a:t>
            </a:r>
            <a:r>
              <a:rPr lang="zh-CN" altLang="en-US" dirty="0"/>
              <a:t>，</a:t>
            </a:r>
            <a:r>
              <a:rPr lang="en-US" altLang="zh-CN" dirty="0"/>
              <a:t>n^3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/>
              <a:t>同一个数量级还是会有倍数上的差距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算法所耗费空间的数量级</a:t>
            </a:r>
            <a:endParaRPr lang="en-US" altLang="zh-CN" dirty="0"/>
          </a:p>
          <a:p>
            <a:r>
              <a:rPr lang="zh-CN" altLang="en-US" dirty="0"/>
              <a:t>局部变量分配的存储空间的大小包括：为参数表中形参变量分配的存储空间、为在函数体中定义的局部变量分配的存储空间。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根据题目需求使用类型，不要任何情况都用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RAND_MAX</a:t>
            </a:r>
            <a:r>
              <a:rPr lang="zh-CN" altLang="en-US" sz="1200" dirty="0"/>
              <a:t>的值最小是</a:t>
            </a:r>
            <a:r>
              <a:rPr lang="en-US" altLang="zh-CN" sz="1200" dirty="0"/>
              <a:t>32767</a:t>
            </a:r>
            <a:r>
              <a:rPr lang="zh-CN" altLang="en-US" sz="1200" dirty="0"/>
              <a:t>，最大为</a:t>
            </a:r>
            <a:r>
              <a:rPr lang="en-US" altLang="zh-CN" dirty="0"/>
              <a:t>2147483647</a:t>
            </a:r>
            <a:endParaRPr lang="en-US" altLang="zh-CN" dirty="0"/>
          </a:p>
          <a:p>
            <a:r>
              <a:rPr lang="zh-CN" altLang="en-US" dirty="0"/>
              <a:t>若未设置随机数种子，</a:t>
            </a:r>
            <a:r>
              <a:rPr lang="en-US" altLang="zh-CN" dirty="0"/>
              <a:t>rand()</a:t>
            </a:r>
            <a:r>
              <a:rPr lang="zh-CN" altLang="en-US" dirty="0"/>
              <a:t>在调用时会自动将随机数种子设为</a:t>
            </a:r>
            <a:r>
              <a:rPr lang="en-US" altLang="zh-CN" dirty="0"/>
              <a:t>1</a:t>
            </a:r>
            <a:r>
              <a:rPr lang="zh-CN" altLang="en-US" dirty="0"/>
              <a:t>，因此每次产生的随机数数值都一样。</a:t>
            </a:r>
            <a:endParaRPr lang="en-US" altLang="zh-CN" dirty="0"/>
          </a:p>
          <a:p>
            <a:r>
              <a:rPr lang="en-US" altLang="zh-CN" dirty="0"/>
              <a:t>time(NULL)</a:t>
            </a:r>
            <a:r>
              <a:rPr lang="zh-CN" altLang="en-US" dirty="0"/>
              <a:t>返回的是系统时间（</a:t>
            </a:r>
            <a:r>
              <a:rPr lang="en-US" altLang="zh-CN" dirty="0"/>
              <a:t>Unix</a:t>
            </a:r>
            <a:r>
              <a:rPr lang="zh-CN" altLang="en-US" dirty="0"/>
              <a:t>时间戳）</a:t>
            </a:r>
            <a:endParaRPr lang="en-US" altLang="zh-CN" dirty="0"/>
          </a:p>
          <a:p>
            <a:r>
              <a:rPr lang="en-US" altLang="zh-CN" dirty="0"/>
              <a:t>0~1</a:t>
            </a:r>
            <a:r>
              <a:rPr lang="zh-CN" altLang="en-US" dirty="0"/>
              <a:t>间的浮点数：</a:t>
            </a:r>
            <a:r>
              <a:rPr lang="en-US" altLang="zh-CN" dirty="0"/>
              <a:t>rand() / double(RAND_MAX)</a:t>
            </a:r>
            <a:endParaRPr lang="en-US" altLang="zh-CN" dirty="0"/>
          </a:p>
          <a:p>
            <a:r>
              <a:rPr lang="en-US" altLang="zh-CN" dirty="0"/>
              <a:t>0~10</a:t>
            </a:r>
            <a:r>
              <a:rPr lang="zh-CN" altLang="en-US" dirty="0"/>
              <a:t>间的浮点数：</a:t>
            </a:r>
            <a:r>
              <a:rPr lang="en-US" altLang="zh-CN" dirty="0"/>
              <a:t>rand() / double(RAND_MAX/10)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https://blog.csdn.net/u013745804/article/details/82379266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https://blog.csdn.net/deaidai/article/details/78167367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位运算优先级较低，如果结合其他的运算符，那么最好在使用时加上括号</a:t>
            </a:r>
            <a:endParaRPr lang="en-US" altLang="zh-CN" dirty="0"/>
          </a:p>
          <a:p>
            <a:r>
              <a:rPr lang="zh-CN" altLang="en-US" dirty="0"/>
              <a:t>位运算应用很广，体现在很多算法和数据结构上，比如说状态压缩，树状数组等等，在状态压缩中的使用通常是最常见的，很多算法都设计到状态之间的转移，比如说搜索，</a:t>
            </a:r>
            <a:r>
              <a:rPr lang="en-US" altLang="zh-CN" dirty="0" err="1"/>
              <a:t>dp</a:t>
            </a:r>
            <a:r>
              <a:rPr lang="zh-CN" altLang="en-US" dirty="0"/>
              <a:t>等等。有时候很难表示当前的这个状态，但是通过二进制位便可以解决了。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n</a:t>
            </a:r>
            <a:r>
              <a:rPr lang="zh-CN" altLang="en-US" dirty="0"/>
              <a:t>个元素的所有子集：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a[n] = { 1,2,3,… };	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举个例子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1 &lt;&lt; n; i++)</a:t>
            </a:r>
            <a:endParaRPr lang="nn-NO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j = 0; j &lt; n;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(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 (1 &lt;&lt; j))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 ", a[j]);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关于结构体排序，需要自定义排序方法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B0AE3-27A2-456D-827B-E61280247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E663-D225-4086-836D-E0283D6382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7B7A-8439-4FC9-A858-2539BDA128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896713" y="2915866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、运行时间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96713" y="3623752"/>
            <a:ext cx="2733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、占用空间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6725610" y="2042805"/>
          <a:ext cx="3687665" cy="2817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1072" y="470465"/>
            <a:ext cx="407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如何衡量代码的好坏？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 descr="Fedya and Maths - CodeForces 456B - Virtual Judge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9" t="38710" r="76633" b="54513"/>
          <a:stretch>
            <a:fillRect/>
          </a:stretch>
        </p:blipFill>
        <p:spPr>
          <a:xfrm>
            <a:off x="6461443" y="2924809"/>
            <a:ext cx="5189929" cy="13978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冒泡排序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40" y="2642927"/>
            <a:ext cx="7025120" cy="42150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184" y="1508367"/>
            <a:ext cx="10937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算法思想：</a:t>
            </a:r>
            <a:endParaRPr lang="en-US" altLang="zh-CN" sz="2400" dirty="0"/>
          </a:p>
          <a:p>
            <a:r>
              <a:rPr lang="zh-CN" altLang="en-US" sz="2400" dirty="0"/>
              <a:t>从数组头部开始，遍历数组中的每一个数，通过相邻两数的比较交换，每一轮循环下来找出剩余未排序数中的最大数并“冒泡”至数组尾部。</a:t>
            </a:r>
            <a:endParaRPr lang="en-US" altLang="zh-CN" sz="2400" dirty="0"/>
          </a:p>
          <a:p>
            <a:r>
              <a:rPr lang="zh-CN" altLang="en-US" sz="2400" dirty="0"/>
              <a:t>判别结束的条件：</a:t>
            </a:r>
            <a:endParaRPr lang="en-US" altLang="zh-CN" sz="2400" dirty="0"/>
          </a:p>
          <a:p>
            <a:r>
              <a:rPr lang="zh-CN" altLang="en-US" sz="2400" dirty="0"/>
              <a:t>在一趟排序中没有进行交换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59" y="188575"/>
            <a:ext cx="4692463" cy="6480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6176" y="1508367"/>
            <a:ext cx="6522383" cy="440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算法思想：</a:t>
            </a:r>
            <a:endParaRPr lang="en-US" altLang="zh-CN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从待排序的记录中任意选取一个记录（通常选取第一个记录）为</a:t>
            </a:r>
            <a:r>
              <a:rPr lang="zh-CN" altLang="en-US" sz="2400" b="1" dirty="0"/>
              <a:t>分区标准（枢轴）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通过一趟扫描将要排序的记录</a:t>
            </a:r>
            <a:r>
              <a:rPr lang="zh-CN" altLang="en-US" sz="2400" b="1" dirty="0"/>
              <a:t>分割</a:t>
            </a:r>
            <a:r>
              <a:rPr lang="zh-CN" altLang="en-US" sz="2400" dirty="0"/>
              <a:t>成独立的两部分</a:t>
            </a:r>
            <a:r>
              <a:rPr lang="en-US" altLang="zh-CN" sz="2400" dirty="0"/>
              <a:t>,</a:t>
            </a:r>
            <a:r>
              <a:rPr lang="zh-CN" altLang="en-US" sz="2400" dirty="0"/>
              <a:t>其中一部分的数据都比另一部分的数据小（两个指针）</a:t>
            </a:r>
            <a:endParaRPr lang="en-US" altLang="zh-CN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再按此方法分别对这两部分记录继续进行排序</a:t>
            </a:r>
            <a:r>
              <a:rPr lang="en-US" altLang="zh-CN" sz="2400" dirty="0"/>
              <a:t>,</a:t>
            </a:r>
            <a:r>
              <a:rPr lang="zh-CN" altLang="en-US" sz="2400" dirty="0"/>
              <a:t> 以达到整个序列有序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67297" y="6061295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C++</a:t>
            </a:r>
            <a:r>
              <a:rPr lang="zh-CN" altLang="en-US" sz="2400" dirty="0"/>
              <a:t>中可使用快速排序的标准模板</a:t>
            </a:r>
            <a:r>
              <a:rPr lang="en-US" altLang="zh-CN" sz="2400" b="1" dirty="0"/>
              <a:t>sort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244" y="459842"/>
            <a:ext cx="277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直接插入排序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508367"/>
            <a:ext cx="1093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算法思想：</a:t>
            </a:r>
            <a:endParaRPr lang="en-US" altLang="zh-CN" sz="2400" dirty="0"/>
          </a:p>
          <a:p>
            <a:r>
              <a:rPr lang="zh-CN" altLang="en-US" sz="2400" dirty="0"/>
              <a:t>依次将每个记录插入到已排好的有序表中。（从第一个元素开始，该元素被可以认为是有序的）</a:t>
            </a:r>
            <a:endParaRPr lang="en-US" altLang="zh-CN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88" y="3255818"/>
            <a:ext cx="5435023" cy="3261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244" y="459842"/>
            <a:ext cx="277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简单选择排序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859339"/>
            <a:ext cx="6951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算法思想：</a:t>
            </a:r>
            <a:endParaRPr lang="en-US" altLang="zh-CN" sz="2400" dirty="0"/>
          </a:p>
          <a:p>
            <a:r>
              <a:rPr lang="zh-CN" altLang="en-US" sz="2400" dirty="0"/>
              <a:t>每一趟从待排序的数据元素中选出最小（最大）的元素，顺序放在待排序数列最前（通过交换），直到整个数列有序。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32" y="720844"/>
            <a:ext cx="1459922" cy="54163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244" y="459842"/>
            <a:ext cx="277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归并排序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412" y="1602700"/>
            <a:ext cx="1093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将两个有序数列合并成一个有序数列，称之为“归并”。</a:t>
            </a:r>
            <a:endParaRPr lang="en-US" altLang="zh-CN" sz="2400" dirty="0"/>
          </a:p>
          <a:p>
            <a:r>
              <a:rPr lang="zh-CN" altLang="en-US" sz="2400" dirty="0"/>
              <a:t>归并排序就是利用归并思想对数列进行排序。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93" y="2528028"/>
            <a:ext cx="6647214" cy="3988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23" y="459842"/>
            <a:ext cx="277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堆排序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484" y="1741286"/>
            <a:ext cx="1093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利用堆这种数据结构所设计的一种排序算法。</a:t>
            </a: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618" y="2298988"/>
            <a:ext cx="5698764" cy="4559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3023" y="459842"/>
            <a:ext cx="351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计数排序</a:t>
            </a:r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桶排序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2067994"/>
            <a:ext cx="1093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非基于元素比较，利用数组下标来确定元素的正确位置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27184" y="1510454"/>
            <a:ext cx="1093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计数排序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7184" y="5316460"/>
            <a:ext cx="1093763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桶排序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每个桶代表一个区间范围，可承载多个元素，桶内再进行排序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433334" y="2625534"/>
            <a:ext cx="11325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5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4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2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7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8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6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5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4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0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10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 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7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6" y="3307183"/>
            <a:ext cx="8277225" cy="1209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3335" y="4655049"/>
            <a:ext cx="11325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2FF"/>
                </a:solidFill>
              </a:rPr>
              <a:t>0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2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3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4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4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5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5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6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7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7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8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9</a:t>
            </a:r>
            <a:r>
              <a:rPr lang="zh-CN" altLang="en-US" sz="2800" b="1" dirty="0">
                <a:solidFill>
                  <a:srgbClr val="0052FF"/>
                </a:solidFill>
              </a:rPr>
              <a:t>，</a:t>
            </a:r>
            <a:r>
              <a:rPr lang="en-US" altLang="zh-CN" sz="2800" b="1" dirty="0">
                <a:solidFill>
                  <a:srgbClr val="0052FF"/>
                </a:solidFill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05800" y="2330397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查找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08902" y="3525627"/>
            <a:ext cx="88335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FIND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59842"/>
            <a:ext cx="3657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常见查找算法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56389" y="1508367"/>
            <a:ext cx="72716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顺序查找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二分查找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插值查找（查找点自适应选择）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分块查找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哈希查找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树表查找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12571" y="1649186"/>
            <a:ext cx="0" cy="452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081" y="459842"/>
            <a:ext cx="413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顺序查找（线性查找）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556620"/>
            <a:ext cx="10937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算法思想：</a:t>
            </a:r>
            <a:endParaRPr lang="en-US" altLang="zh-CN" sz="2400" dirty="0"/>
          </a:p>
          <a:p>
            <a:r>
              <a:rPr lang="zh-CN" altLang="en-US" sz="2400" dirty="0"/>
              <a:t>从指定起点处的元素开始顺序扫描，依次将扫描到的结点关键字与给定值相比较，若相等则表示查找成功；若查找结束仍没有找到，则查找失败。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通常用于元素有先后次序，无法按值进行排序的集合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96310" y="3729491"/>
          <a:ext cx="659938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796310" y="4334210"/>
          <a:ext cx="659938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96310" y="4930540"/>
          <a:ext cx="659938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796310" y="5526870"/>
          <a:ext cx="659938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796310" y="6123200"/>
          <a:ext cx="659938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  <a:gridCol w="6599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41072" y="470465"/>
            <a:ext cx="361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基本操作执行次数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 descr="NOT important - Microsoft Visual Studio 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 t="23871" r="65473" b="52043"/>
          <a:stretch>
            <a:fillRect/>
          </a:stretch>
        </p:blipFill>
        <p:spPr>
          <a:xfrm>
            <a:off x="341072" y="1529613"/>
            <a:ext cx="5191432" cy="3099476"/>
          </a:xfrm>
          <a:prstGeom prst="rect">
            <a:avLst/>
          </a:prstGeom>
        </p:spPr>
      </p:pic>
      <p:pic>
        <p:nvPicPr>
          <p:cNvPr id="14" name="图片 13" descr="NOT important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" t="18435" r="63865" b="60744"/>
          <a:stretch>
            <a:fillRect/>
          </a:stretch>
        </p:blipFill>
        <p:spPr>
          <a:xfrm>
            <a:off x="5532504" y="243441"/>
            <a:ext cx="5835293" cy="2838972"/>
          </a:xfrm>
          <a:prstGeom prst="rect">
            <a:avLst/>
          </a:prstGeom>
        </p:spPr>
      </p:pic>
      <p:pic>
        <p:nvPicPr>
          <p:cNvPr id="16" name="图片 15" descr="NOT important - Microsoft Visual Studio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18065" r="70492" b="67742"/>
          <a:stretch>
            <a:fillRect/>
          </a:stretch>
        </p:blipFill>
        <p:spPr>
          <a:xfrm>
            <a:off x="341072" y="4605628"/>
            <a:ext cx="4658631" cy="2036221"/>
          </a:xfrm>
          <a:prstGeom prst="rect">
            <a:avLst/>
          </a:prstGeom>
        </p:spPr>
      </p:pic>
      <p:pic>
        <p:nvPicPr>
          <p:cNvPr id="35" name="图片 34" descr="NOT important - Microsoft Visual Studio 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34077" r="63628" b="36231"/>
          <a:stretch>
            <a:fillRect/>
          </a:stretch>
        </p:blipFill>
        <p:spPr>
          <a:xfrm>
            <a:off x="5532504" y="3279248"/>
            <a:ext cx="5027341" cy="3436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617" y="459842"/>
            <a:ext cx="3858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二分查找（折半查找）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556620"/>
            <a:ext cx="10937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算法思想：</a:t>
            </a:r>
            <a:endParaRPr lang="en-US" altLang="zh-CN" sz="2400" dirty="0"/>
          </a:p>
          <a:p>
            <a:r>
              <a:rPr lang="zh-CN" altLang="en-US" sz="2400" dirty="0"/>
              <a:t>将当前查询的集合</a:t>
            </a:r>
            <a:r>
              <a:rPr lang="zh-CN" altLang="en-US" sz="2400" b="1" dirty="0"/>
              <a:t>从中点处拆分为两个子集</a:t>
            </a:r>
            <a:r>
              <a:rPr lang="zh-CN" altLang="en-US" sz="2400" dirty="0"/>
              <a:t>，然后将目标值与中点处元素的值相比较，确定目标值所在的子集，再对这子集进行二分，直到找到目标元素或无法拆分时结束。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仅适用于</a:t>
            </a:r>
            <a:r>
              <a:rPr lang="zh-CN" altLang="en-US" sz="2400" b="1" dirty="0"/>
              <a:t>有序</a:t>
            </a:r>
            <a:r>
              <a:rPr lang="zh-CN" altLang="en-US" sz="2400" dirty="0"/>
              <a:t>集合，对于无序集合，必须先进行排序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87" y="4279901"/>
            <a:ext cx="8246920" cy="5492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496" y="427990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二分查找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508367"/>
            <a:ext cx="109376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STL</a:t>
            </a:r>
            <a:r>
              <a:rPr lang="zh-CN" altLang="en-US" sz="2800" b="1" dirty="0"/>
              <a:t>库中的函数进行二分查找（适用于有序区间）：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binary_search</a:t>
            </a:r>
            <a:endParaRPr lang="en-US" altLang="zh-CN" sz="2400" dirty="0"/>
          </a:p>
          <a:p>
            <a:r>
              <a:rPr lang="zh-CN" altLang="en-US" sz="2400" dirty="0"/>
              <a:t>用二分法进行查找，若在数组中查找到则返回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false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lower_bound</a:t>
            </a:r>
            <a:r>
              <a:rPr lang="zh-CN" altLang="en-US" sz="2400" dirty="0"/>
              <a:t>（非递减序列）</a:t>
            </a:r>
            <a:endParaRPr lang="en-US" altLang="zh-CN" sz="2400" dirty="0"/>
          </a:p>
          <a:p>
            <a:r>
              <a:rPr lang="zh-CN" altLang="en-US" sz="2400" dirty="0"/>
              <a:t>返回第一个大于或等于检索值的元素的地址，不存在则返回</a:t>
            </a:r>
            <a:r>
              <a:rPr lang="en-US" altLang="zh-CN" sz="2400" dirty="0"/>
              <a:t>end()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upper_bound</a:t>
            </a:r>
            <a:r>
              <a:rPr lang="zh-CN" altLang="en-US" sz="2400" dirty="0"/>
              <a:t>（</a:t>
            </a:r>
            <a:r>
              <a:rPr lang="zh-CN" altLang="en-US" sz="2400"/>
              <a:t>非递减序列）</a:t>
            </a:r>
            <a:endParaRPr lang="en-US" altLang="zh-CN" sz="2400" dirty="0"/>
          </a:p>
          <a:p>
            <a:r>
              <a:rPr lang="zh-CN" altLang="en-US" sz="2400" dirty="0"/>
              <a:t>返回第一个大于检索值的元素的地址，不存在则返回</a:t>
            </a:r>
            <a:r>
              <a:rPr lang="en-US" altLang="zh-CN" sz="2400" dirty="0"/>
              <a:t>end()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5"/>
          <a:stretch>
            <a:fillRect/>
          </a:stretch>
        </p:blipFill>
        <p:spPr>
          <a:xfrm>
            <a:off x="2200936" y="4247578"/>
            <a:ext cx="7790127" cy="2367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0266" y="2330397"/>
            <a:ext cx="128272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STL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STL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972119"/>
            <a:ext cx="10937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什么是</a:t>
            </a:r>
            <a:r>
              <a:rPr lang="en-US" altLang="zh-CN" sz="2400" dirty="0"/>
              <a:t>STL</a:t>
            </a:r>
            <a:r>
              <a:rPr lang="zh-CN" altLang="en-US" sz="2400" dirty="0"/>
              <a:t>（</a:t>
            </a:r>
            <a:r>
              <a:rPr lang="en-US" altLang="zh-CN" sz="2400" dirty="0"/>
              <a:t>Standard Template Library</a:t>
            </a:r>
            <a:r>
              <a:rPr lang="zh-CN" altLang="en-US" sz="2400" dirty="0"/>
              <a:t>）</a:t>
            </a:r>
            <a:r>
              <a:rPr lang="en-US" altLang="zh-CN" sz="2400" dirty="0"/>
              <a:t>?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>
                <a:solidFill>
                  <a:srgbClr val="C00000"/>
                </a:solidFill>
              </a:rPr>
              <a:t>标准模板库</a:t>
            </a:r>
            <a:r>
              <a:rPr lang="zh-CN" altLang="en-US" sz="2400" dirty="0"/>
              <a:t>，是一个高效的</a:t>
            </a:r>
            <a:r>
              <a:rPr lang="en-US" altLang="zh-CN" sz="2400" dirty="0"/>
              <a:t>C++</a:t>
            </a:r>
            <a:r>
              <a:rPr lang="zh-CN" altLang="en-US" sz="2400" dirty="0"/>
              <a:t>标准程序库。</a:t>
            </a:r>
            <a:r>
              <a:rPr lang="en-US" altLang="zh-CN" sz="2400" dirty="0"/>
              <a:t>STL</a:t>
            </a:r>
            <a:r>
              <a:rPr lang="zh-CN" altLang="en-US" sz="2400" dirty="0"/>
              <a:t>包含了在计算机领域</a:t>
            </a:r>
            <a:r>
              <a:rPr lang="zh-CN" altLang="en-US" sz="2400" dirty="0">
                <a:solidFill>
                  <a:srgbClr val="C00000"/>
                </a:solidFill>
              </a:rPr>
              <a:t>常用的基本数据结构和算法模板</a:t>
            </a:r>
            <a:r>
              <a:rPr lang="zh-CN" altLang="en-US" sz="2400" dirty="0"/>
              <a:t>，提供了一个可扩展的应用框架，体现了软件的可复用性。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什么时候使用</a:t>
            </a:r>
            <a:r>
              <a:rPr lang="en-US" altLang="zh-CN" sz="2400" dirty="0"/>
              <a:t>STL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zh-CN" altLang="en-US" sz="2400" dirty="0"/>
              <a:t>如果程序中要使用到</a:t>
            </a:r>
            <a:r>
              <a:rPr lang="zh-CN" altLang="en-US" sz="2400" dirty="0">
                <a:solidFill>
                  <a:srgbClr val="C00000"/>
                </a:solidFill>
              </a:rPr>
              <a:t>动态数组</a:t>
            </a:r>
            <a:r>
              <a:rPr lang="en-US" altLang="zh-CN" sz="2400" dirty="0">
                <a:solidFill>
                  <a:srgbClr val="C00000"/>
                </a:solidFill>
              </a:rPr>
              <a:t>(vector)</a:t>
            </a:r>
            <a:r>
              <a:rPr lang="zh-CN" altLang="en-US" sz="2400" dirty="0">
                <a:solidFill>
                  <a:srgbClr val="C00000"/>
                </a:solidFill>
              </a:rPr>
              <a:t>、链表</a:t>
            </a:r>
            <a:r>
              <a:rPr lang="en-US" altLang="zh-CN" sz="2400" dirty="0">
                <a:solidFill>
                  <a:srgbClr val="C00000"/>
                </a:solidFill>
              </a:rPr>
              <a:t>(list)</a:t>
            </a:r>
            <a:r>
              <a:rPr lang="zh-CN" altLang="en-US" sz="2400" dirty="0">
                <a:solidFill>
                  <a:srgbClr val="C00000"/>
                </a:solidFill>
              </a:rPr>
              <a:t>、队列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queue,deque</a:t>
            </a:r>
            <a:r>
              <a:rPr lang="en-US" altLang="zh-CN" sz="2400" dirty="0">
                <a:solidFill>
                  <a:srgbClr val="C00000"/>
                </a:solidFill>
              </a:rPr>
              <a:t>)</a:t>
            </a:r>
            <a:r>
              <a:rPr lang="zh-CN" altLang="en-US" sz="2400" dirty="0">
                <a:solidFill>
                  <a:srgbClr val="C00000"/>
                </a:solidFill>
              </a:rPr>
              <a:t>、栈</a:t>
            </a:r>
            <a:r>
              <a:rPr lang="en-US" altLang="zh-CN" sz="2400" dirty="0">
                <a:solidFill>
                  <a:srgbClr val="C00000"/>
                </a:solidFill>
              </a:rPr>
              <a:t>(stack)</a:t>
            </a:r>
            <a:r>
              <a:rPr lang="zh-CN" altLang="en-US" sz="2400" dirty="0">
                <a:solidFill>
                  <a:srgbClr val="C00000"/>
                </a:solidFill>
              </a:rPr>
              <a:t>等一些数据结构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基本算法</a:t>
            </a:r>
            <a:r>
              <a:rPr lang="zh-CN" altLang="en-US" sz="2400" dirty="0"/>
              <a:t>，又不打算自己实现算法，可以考虑使用。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如何使用</a:t>
            </a:r>
            <a:r>
              <a:rPr lang="en-US" altLang="zh-CN" sz="2400" dirty="0"/>
              <a:t>STL</a:t>
            </a:r>
            <a:r>
              <a:rPr lang="zh-CN" altLang="en-US" sz="2400" dirty="0"/>
              <a:t>？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3535" y="459842"/>
            <a:ext cx="361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STL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三个关键组件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7184" y="1905506"/>
            <a:ext cx="109376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容器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可容纳各种数据类型的通用数据结构（用于存放数据），常见的容器有动态数组</a:t>
            </a:r>
            <a:r>
              <a:rPr lang="en-US" altLang="zh-CN" sz="2400" dirty="0"/>
              <a:t>(vector)</a:t>
            </a:r>
            <a:r>
              <a:rPr lang="zh-CN" altLang="en-US" sz="2400" dirty="0"/>
              <a:t>、链表</a:t>
            </a:r>
            <a:r>
              <a:rPr lang="en-US" altLang="zh-CN" sz="2400" dirty="0"/>
              <a:t>(list)</a:t>
            </a:r>
            <a:r>
              <a:rPr lang="zh-CN" altLang="en-US" sz="2400" dirty="0"/>
              <a:t>、队列</a:t>
            </a:r>
            <a:r>
              <a:rPr lang="en-US" altLang="zh-CN" sz="2400" dirty="0"/>
              <a:t>(queue)</a:t>
            </a:r>
            <a:r>
              <a:rPr lang="zh-CN" altLang="en-US" sz="2400" dirty="0"/>
              <a:t>、栈（</a:t>
            </a:r>
            <a:r>
              <a:rPr lang="en-US" altLang="zh-CN" sz="2400" dirty="0"/>
              <a:t>stack</a:t>
            </a:r>
            <a:r>
              <a:rPr lang="zh-CN" altLang="en-US" sz="2400" dirty="0"/>
              <a:t>） 、映射</a:t>
            </a:r>
            <a:r>
              <a:rPr lang="en-US" altLang="zh-CN" sz="2400" dirty="0"/>
              <a:t>(map)</a:t>
            </a:r>
            <a:r>
              <a:rPr lang="zh-CN" altLang="en-US" sz="2400" dirty="0"/>
              <a:t>、集合</a:t>
            </a:r>
            <a:r>
              <a:rPr lang="en-US" altLang="zh-CN" sz="2400" dirty="0"/>
              <a:t>(set)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迭代器</a:t>
            </a:r>
            <a:r>
              <a:rPr lang="en-US" altLang="zh-CN" sz="2400" dirty="0">
                <a:solidFill>
                  <a:srgbClr val="C00000"/>
                </a:solidFill>
              </a:rPr>
              <a:t>(iterator)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用于依次存取容器中的元素，类似于</a:t>
            </a:r>
            <a:r>
              <a:rPr lang="zh-CN" altLang="en-US" sz="2400" dirty="0">
                <a:solidFill>
                  <a:srgbClr val="C00000"/>
                </a:solidFill>
              </a:rPr>
              <a:t>指针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</a:rPr>
              <a:t>算法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通常与容器和迭代器配合使用，用来操作容器中的元素的函数模板</a:t>
            </a:r>
            <a:endParaRPr lang="en-US" altLang="zh-CN" sz="2400" dirty="0"/>
          </a:p>
          <a:p>
            <a:endParaRPr lang="en-US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957" y="459842"/>
            <a:ext cx="298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（向量）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957" y="1893686"/>
            <a:ext cx="10937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vector</a:t>
            </a:r>
            <a:r>
              <a:rPr lang="zh-CN" altLang="en-US" sz="2400" dirty="0"/>
              <a:t>是一个能够存放任意类型的动态数组，能够增加和删除数据（线性结构）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通过下标运算符</a:t>
            </a:r>
            <a:r>
              <a:rPr lang="en-US" altLang="zh-CN" sz="2400" dirty="0">
                <a:solidFill>
                  <a:srgbClr val="C00000"/>
                </a:solidFill>
              </a:rPr>
              <a:t>[ ]</a:t>
            </a:r>
            <a:r>
              <a:rPr lang="zh-CN" altLang="en-US" sz="2400" dirty="0"/>
              <a:t>直接有效地访问</a:t>
            </a:r>
            <a:r>
              <a:rPr lang="en-US" altLang="zh-CN" sz="2400" dirty="0"/>
              <a:t>vector</a:t>
            </a:r>
            <a:r>
              <a:rPr lang="zh-CN" altLang="en-US" sz="2400" dirty="0"/>
              <a:t>的任何元素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与数组不同，</a:t>
            </a:r>
            <a:r>
              <a:rPr lang="en-US" altLang="zh-CN" sz="2400" dirty="0"/>
              <a:t>vector</a:t>
            </a:r>
            <a:r>
              <a:rPr lang="zh-CN" altLang="en-US" sz="2400" dirty="0"/>
              <a:t>内存用尽时，会自动分配更大的连续存储区，并释放旧的内存区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所有的</a:t>
            </a:r>
            <a:r>
              <a:rPr lang="en-US" altLang="zh-CN" sz="2400" dirty="0"/>
              <a:t>STL</a:t>
            </a:r>
            <a:r>
              <a:rPr lang="zh-CN" altLang="en-US" sz="2400" dirty="0"/>
              <a:t>算法都可以用于</a:t>
            </a:r>
            <a:r>
              <a:rPr lang="en-US" altLang="zh-CN" sz="2400" dirty="0"/>
              <a:t>vector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1957" y="4217995"/>
            <a:ext cx="1156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vector</a:t>
            </a:r>
            <a:r>
              <a:rPr lang="zh-CN" altLang="en-US" sz="2400" b="1" dirty="0"/>
              <a:t>的创建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需要头文件</a:t>
            </a:r>
            <a:r>
              <a:rPr lang="en-US" altLang="zh-CN" sz="2400" dirty="0"/>
              <a:t>#include&lt;vector&gt;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vector&lt;T&gt; name;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vector&lt;T&gt;::iterator p;    //</a:t>
            </a:r>
            <a:r>
              <a:rPr lang="zh-CN" altLang="en-US" sz="2400" dirty="0"/>
              <a:t>定义一个迭代器</a:t>
            </a:r>
            <a:endParaRPr lang="en-US" altLang="zh-CN" sz="2400" dirty="0"/>
          </a:p>
        </p:txBody>
      </p:sp>
      <p:pic>
        <p:nvPicPr>
          <p:cNvPr id="7" name="图片 6" descr="屏幕快照 2015-07-21 下午4.38.3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" r="44544" b="68169"/>
          <a:stretch>
            <a:fillRect/>
          </a:stretch>
        </p:blipFill>
        <p:spPr bwMode="auto">
          <a:xfrm>
            <a:off x="6088616" y="276065"/>
            <a:ext cx="5310973" cy="12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3489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（链表）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屏幕快照 2015-07-21 下午4.38.3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" t="63559" r="42859" b="10767"/>
          <a:stretch>
            <a:fillRect/>
          </a:stretch>
        </p:blipFill>
        <p:spPr bwMode="auto">
          <a:xfrm>
            <a:off x="6547538" y="459842"/>
            <a:ext cx="5310973" cy="12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627184" y="1994998"/>
            <a:ext cx="10937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list</a:t>
            </a:r>
            <a:r>
              <a:rPr lang="zh-CN" altLang="en-US" sz="2400" dirty="0"/>
              <a:t>是双链表，可在任何位置进行常数时间的插入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不支持根据下标随机存取元素（使用迭代器）</a:t>
            </a:r>
            <a:endParaRPr lang="zh-CN" altLang="en-US" sz="2400" dirty="0"/>
          </a:p>
        </p:txBody>
      </p:sp>
      <p:pic>
        <p:nvPicPr>
          <p:cNvPr id="9" name="图片 3" descr="屏幕快照 2016-05-30 上午9.3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3123428"/>
            <a:ext cx="59309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627184" y="5269728"/>
            <a:ext cx="1156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list</a:t>
            </a:r>
            <a:r>
              <a:rPr lang="zh-CN" altLang="en-US" sz="2400" b="1" dirty="0"/>
              <a:t>的创建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头文件：</a:t>
            </a:r>
            <a:r>
              <a:rPr lang="en-US" altLang="zh-CN" sz="2400" dirty="0"/>
              <a:t>#include&lt;list&gt;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List&lt;T&gt; name;</a:t>
            </a:r>
            <a:endParaRPr lang="en-US" altLang="zh-CN" sz="2400" dirty="0"/>
          </a:p>
        </p:txBody>
      </p:sp>
      <p:sp>
        <p:nvSpPr>
          <p:cNvPr id="10" name="直角三角形 9"/>
          <p:cNvSpPr/>
          <p:nvPr/>
        </p:nvSpPr>
        <p:spPr>
          <a:xfrm flipH="1">
            <a:off x="7057555" y="2056960"/>
            <a:ext cx="5134445" cy="480104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3" descr="屏幕快照 2016-05-30 上午9.37.3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508367"/>
            <a:ext cx="8788400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 descr="屏幕快照 2015-07-21 下午4.38.30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15" t="50110" r="2152" b="9875"/>
          <a:stretch>
            <a:fillRect/>
          </a:stretch>
        </p:blipFill>
        <p:spPr bwMode="auto">
          <a:xfrm>
            <a:off x="8229601" y="234741"/>
            <a:ext cx="3690257" cy="192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49663" y="2337898"/>
            <a:ext cx="1129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map</a:t>
            </a:r>
            <a:r>
              <a:rPr lang="zh-CN" altLang="en-US" sz="2400" dirty="0"/>
              <a:t>是</a:t>
            </a:r>
            <a:r>
              <a:rPr lang="en-US" altLang="zh-CN" sz="2400" dirty="0"/>
              <a:t>STL</a:t>
            </a:r>
            <a:r>
              <a:rPr lang="zh-CN" altLang="en-US" sz="2400" dirty="0"/>
              <a:t>的一个</a:t>
            </a:r>
            <a:r>
              <a:rPr lang="zh-CN" altLang="en-US" sz="2400" dirty="0">
                <a:solidFill>
                  <a:srgbClr val="FF0000"/>
                </a:solidFill>
              </a:rPr>
              <a:t>关联容器</a:t>
            </a:r>
            <a:r>
              <a:rPr lang="zh-CN" altLang="en-US" sz="2400" dirty="0"/>
              <a:t>，提供一对一（其中一个可以称为关键字</a:t>
            </a:r>
            <a:r>
              <a:rPr lang="en-US" altLang="zh-CN" sz="2400" dirty="0"/>
              <a:t>key</a:t>
            </a:r>
            <a:r>
              <a:rPr lang="zh-CN" altLang="en-US" sz="2400" dirty="0"/>
              <a:t>，每个关键字在</a:t>
            </a:r>
            <a:r>
              <a:rPr lang="en-US" altLang="zh-CN" sz="2400" dirty="0"/>
              <a:t>map</a:t>
            </a:r>
            <a:r>
              <a:rPr lang="zh-CN" altLang="en-US" sz="2400" dirty="0"/>
              <a:t>中不能重复，第二个称为该关键字的值</a:t>
            </a:r>
            <a:r>
              <a:rPr lang="en-US" altLang="zh-CN" sz="2400" dirty="0"/>
              <a:t>value</a:t>
            </a:r>
            <a:r>
              <a:rPr lang="zh-CN" altLang="en-US" sz="2400" dirty="0"/>
              <a:t>）的数据处理能力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map</a:t>
            </a:r>
            <a:r>
              <a:rPr lang="zh-CN" altLang="en-US" sz="2400" dirty="0"/>
              <a:t>能够实现从</a:t>
            </a:r>
            <a:r>
              <a:rPr lang="en-US" altLang="zh-CN" sz="2400" dirty="0"/>
              <a:t>key</a:t>
            </a:r>
            <a:r>
              <a:rPr lang="zh-CN" altLang="en-US" sz="2400" dirty="0"/>
              <a:t>到</a:t>
            </a:r>
            <a:r>
              <a:rPr lang="en-US" altLang="zh-CN" sz="2400" dirty="0"/>
              <a:t>value</a:t>
            </a:r>
            <a:r>
              <a:rPr lang="zh-CN" altLang="en-US" sz="2400" dirty="0"/>
              <a:t>的映射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49663" y="4231343"/>
            <a:ext cx="1156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map</a:t>
            </a:r>
            <a:r>
              <a:rPr lang="zh-CN" altLang="en-US" sz="2400" b="1" dirty="0"/>
              <a:t>的创建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头文件：</a:t>
            </a:r>
            <a:r>
              <a:rPr lang="en-US" altLang="zh-CN" sz="2400" dirty="0"/>
              <a:t>#include&lt;map&gt;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Map&lt;</a:t>
            </a:r>
            <a:r>
              <a:rPr lang="en-US" altLang="zh-CN" sz="2400" dirty="0" err="1"/>
              <a:t>keyT,valueT</a:t>
            </a:r>
            <a:r>
              <a:rPr lang="en-US" altLang="zh-CN" sz="2400" dirty="0"/>
              <a:t>&gt; name;</a:t>
            </a:r>
            <a:endParaRPr lang="en-US" altLang="zh-CN" sz="2400" dirty="0"/>
          </a:p>
        </p:txBody>
      </p:sp>
      <p:sp>
        <p:nvSpPr>
          <p:cNvPr id="7" name="直角三角形 6"/>
          <p:cNvSpPr/>
          <p:nvPr/>
        </p:nvSpPr>
        <p:spPr>
          <a:xfrm flipH="1">
            <a:off x="7560129" y="3184071"/>
            <a:ext cx="4631871" cy="3673929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184" y="1851267"/>
            <a:ext cx="11292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添加元素：</a:t>
            </a:r>
            <a:endParaRPr lang="en-US" altLang="zh-CN" sz="2800" b="1" dirty="0"/>
          </a:p>
          <a:p>
            <a:r>
              <a:rPr lang="en-US" altLang="zh-CN" sz="2800" dirty="0"/>
              <a:t>map&lt;</a:t>
            </a:r>
            <a:r>
              <a:rPr lang="en-US" altLang="zh-CN" sz="2800" dirty="0" err="1"/>
              <a:t>string,int</a:t>
            </a:r>
            <a:r>
              <a:rPr lang="en-US" altLang="zh-CN" sz="2800" dirty="0"/>
              <a:t>&gt; </a:t>
            </a:r>
            <a:r>
              <a:rPr lang="en-US" altLang="zh-CN" sz="2800" dirty="0" err="1"/>
              <a:t>mp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800" b="1" dirty="0"/>
              <a:t>使用下标获取元素并赋值</a:t>
            </a:r>
            <a:endParaRPr lang="en-US" altLang="zh-CN" sz="2800" b="1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mp</a:t>
            </a:r>
            <a:r>
              <a:rPr lang="en-US" altLang="zh-CN" sz="2800" dirty="0"/>
              <a:t>[“three”]=3;</a:t>
            </a:r>
            <a:endParaRPr lang="en-US" altLang="zh-CN" sz="2800" dirty="0"/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使用下标访问不存在的元素将导致在</a:t>
            </a:r>
            <a:r>
              <a:rPr lang="en-US" altLang="zh-CN" sz="2800" dirty="0" err="1"/>
              <a:t>mp</a:t>
            </a:r>
            <a:r>
              <a:rPr lang="zh-CN" altLang="en-US" sz="2800" dirty="0"/>
              <a:t>中添加一个新元素，键值即为该下标值</a:t>
            </a:r>
            <a:r>
              <a:rPr lang="en-US" altLang="zh-CN" sz="2800" dirty="0"/>
              <a:t>】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、使用</a:t>
            </a:r>
            <a:r>
              <a:rPr lang="en-US" altLang="zh-CN" sz="2800" dirty="0"/>
              <a:t>insert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mp.insert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make_pair</a:t>
            </a:r>
            <a:r>
              <a:rPr lang="en-US" altLang="zh-CN" sz="2800" dirty="0"/>
              <a:t>(“one”,1));</a:t>
            </a:r>
            <a:endParaRPr lang="en-US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时间复杂度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1072" y="1655109"/>
            <a:ext cx="1128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渐进时间复杂度：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若存在函数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），使得当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趋近于无穷大时，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）的极限值为不等于零的常数，则称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）的同数量级函数。记作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）），称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）） 为算法的渐进时间复杂度，简称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时间复杂度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渐进时间复杂度用大写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来表示，所以也被称为大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表示法。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1072" y="2870827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如何推导出时间复杂度？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1072" y="3394047"/>
            <a:ext cx="86550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如果运行时间是常数量级，用常数</a:t>
            </a:r>
            <a:r>
              <a:rPr lang="en-US" altLang="zh-CN" sz="2800" dirty="0"/>
              <a:t>1</a:t>
            </a:r>
            <a:r>
              <a:rPr lang="zh-CN" altLang="en-US" sz="2800" dirty="0"/>
              <a:t>表示</a:t>
            </a:r>
            <a:endParaRPr lang="zh-CN" altLang="en-US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只保留时间函数中的最高阶项</a:t>
            </a:r>
            <a:endParaRPr lang="zh-CN" altLang="en-US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如果最高阶项存在，则省去最高阶项前面的系数</a:t>
            </a:r>
            <a:endParaRPr lang="zh-CN" altLang="en-US" sz="2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7915" y="5529913"/>
          <a:ext cx="112161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911"/>
                <a:gridCol w="1316709"/>
                <a:gridCol w="1602310"/>
                <a:gridCol w="1602310"/>
                <a:gridCol w="1602310"/>
                <a:gridCol w="1602310"/>
                <a:gridCol w="160231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nlog₂n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速度扩大两倍后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14142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100000000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7915" y="4847594"/>
            <a:ext cx="1121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假设机器速度是每秒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次基本运算，运算量为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nlog</a:t>
            </a:r>
            <a:r>
              <a:rPr lang="en-US" altLang="zh-CN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n!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的算法，在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之内能解决最大问题规模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，如表所示：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45813" y="0"/>
            <a:ext cx="4134464" cy="4078290"/>
            <a:chOff x="7323578" y="581656"/>
            <a:chExt cx="2915101" cy="287549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133"/>
            <a:stretch>
              <a:fillRect/>
            </a:stretch>
          </p:blipFill>
          <p:spPr>
            <a:xfrm>
              <a:off x="7323578" y="581656"/>
              <a:ext cx="2901662" cy="28575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10" r="53133"/>
            <a:stretch>
              <a:fillRect/>
            </a:stretch>
          </p:blipFill>
          <p:spPr>
            <a:xfrm flipH="1">
              <a:off x="7337017" y="1451474"/>
              <a:ext cx="2901662" cy="20056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37343" y="2330397"/>
            <a:ext cx="410657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41072" y="470465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空间复杂度</a:t>
            </a:r>
            <a:endParaRPr lang="en-US" altLang="zh-CN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7184" y="1846925"/>
            <a:ext cx="10793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定义：</a:t>
            </a:r>
            <a:endParaRPr lang="en-US" altLang="zh-CN" sz="2400" dirty="0"/>
          </a:p>
          <a:p>
            <a:r>
              <a:rPr lang="zh-CN" altLang="en-US" sz="2400" dirty="0"/>
              <a:t>算法在运行过程中临时占用的存储空间大小的量度，算法的空间复杂度的计算公式记作：</a:t>
            </a:r>
            <a:r>
              <a:rPr lang="en-US" altLang="zh-CN" sz="2400" dirty="0"/>
              <a:t>S(n)=O(f(n))</a:t>
            </a:r>
            <a:r>
              <a:rPr lang="zh-CN" altLang="en-US" sz="2400" dirty="0"/>
              <a:t>，随着</a:t>
            </a:r>
            <a:r>
              <a:rPr lang="zh-CN" altLang="en-US" sz="2400" b="1" dirty="0"/>
              <a:t>问题规模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的增大</a:t>
            </a:r>
            <a:r>
              <a:rPr lang="zh-CN" altLang="en-US" sz="2400" dirty="0"/>
              <a:t>，算法运行所需存储量的增长率</a:t>
            </a:r>
            <a:r>
              <a:rPr lang="en-US" altLang="zh-CN" sz="2400" dirty="0"/>
              <a:t>f(n)</a:t>
            </a:r>
            <a:r>
              <a:rPr lang="zh-CN" altLang="en-US" sz="2400" dirty="0"/>
              <a:t>的增长率相同。</a:t>
            </a:r>
            <a:endParaRPr lang="zh-CN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627183" y="3755141"/>
            <a:ext cx="10793093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若输入数据所占空间只取决于问题本身，与算法无关，则只需要分析除输入和程序之外的</a:t>
            </a:r>
            <a:r>
              <a:rPr lang="zh-CN" altLang="en-US" sz="2800" b="1" dirty="0"/>
              <a:t>辅助变量</a:t>
            </a:r>
            <a:r>
              <a:rPr lang="zh-CN" altLang="en-US" sz="2800" dirty="0"/>
              <a:t>所占额外空间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递归算法的空间复杂度</a:t>
            </a:r>
            <a:r>
              <a:rPr lang="en-US" altLang="zh-CN" sz="2800" dirty="0"/>
              <a:t>=</a:t>
            </a:r>
            <a:r>
              <a:rPr lang="zh-CN" altLang="en-US" sz="2800" dirty="0"/>
              <a:t>递归深度</a:t>
            </a:r>
            <a:r>
              <a:rPr lang="en-US" altLang="zh-CN" sz="2800" dirty="0"/>
              <a:t>N*</a:t>
            </a:r>
            <a:r>
              <a:rPr lang="zh-CN" altLang="en-US" sz="2800" dirty="0"/>
              <a:t>每次递归所要的辅助空间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0" y="459842"/>
            <a:ext cx="27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内存分配</a:t>
            </a:r>
            <a:endParaRPr lang="en-US" altLang="zh-CN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pic>
        <p:nvPicPr>
          <p:cNvPr id="3" name="图片 2" descr="NOT important (正在调试) - Microsoft Visual Studio 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4" t="49873" r="58757" b="33057"/>
          <a:stretch>
            <a:fillRect/>
          </a:stretch>
        </p:blipFill>
        <p:spPr>
          <a:xfrm>
            <a:off x="456967" y="1508367"/>
            <a:ext cx="4343747" cy="2087101"/>
          </a:xfrm>
          <a:prstGeom prst="rect">
            <a:avLst/>
          </a:prstGeom>
        </p:spPr>
      </p:pic>
      <p:pic>
        <p:nvPicPr>
          <p:cNvPr id="5" name="图片 4" descr="NOT important - Microsoft Visual Studio 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5" t="25021" r="62141" b="55476"/>
          <a:stretch>
            <a:fillRect/>
          </a:stretch>
        </p:blipFill>
        <p:spPr>
          <a:xfrm>
            <a:off x="456967" y="4047055"/>
            <a:ext cx="4866022" cy="26051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5" y="596035"/>
            <a:ext cx="6569431" cy="26941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25343" y="1345081"/>
            <a:ext cx="1534886" cy="32657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89223" y="3466416"/>
            <a:ext cx="6411793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想要栈不溢出，需要做到：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en-US" sz="2800" b="1" dirty="0"/>
              <a:t>大的局部数组不能放到函数内部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放在函数之外作为全局变量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、递归调用的次数不能太多，或者少用递归</a:t>
            </a:r>
            <a:endParaRPr lang="zh-CN" altLang="en-US" sz="2800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706586" y="1508367"/>
            <a:ext cx="1703819" cy="43473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4860" y="461929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随机数产生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1152" y="1046704"/>
            <a:ext cx="3584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用途：提供测试用数据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94860" y="1527040"/>
            <a:ext cx="114923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若只产生随机数而不设定范围，只要用</a:t>
            </a:r>
            <a:r>
              <a:rPr lang="en-US" altLang="zh-CN" sz="2800" b="1" dirty="0"/>
              <a:t>rand()</a:t>
            </a:r>
            <a:r>
              <a:rPr lang="zh-CN" altLang="en-US" sz="2800" dirty="0"/>
              <a:t>就可以：</a:t>
            </a:r>
            <a:r>
              <a:rPr lang="en-US" altLang="zh-CN" sz="2800" dirty="0"/>
              <a:t>rand()</a:t>
            </a:r>
            <a:r>
              <a:rPr lang="zh-CN" altLang="en-US" sz="2800" dirty="0"/>
              <a:t>会返回一随机数值</a:t>
            </a:r>
            <a:r>
              <a:rPr lang="en-US" altLang="zh-CN" sz="2800" dirty="0"/>
              <a:t>, </a:t>
            </a:r>
            <a:r>
              <a:rPr lang="zh-CN" altLang="en-US" sz="2800" dirty="0"/>
              <a:t>范围在</a:t>
            </a:r>
            <a:r>
              <a:rPr lang="en-US" altLang="zh-CN" sz="2800" dirty="0"/>
              <a:t>0</a:t>
            </a:r>
            <a:r>
              <a:rPr lang="zh-CN" altLang="en-US" sz="2800" dirty="0"/>
              <a:t>至</a:t>
            </a:r>
            <a:r>
              <a:rPr lang="en-US" altLang="zh-CN" sz="2800" dirty="0"/>
              <a:t>RAND_MAX </a:t>
            </a:r>
            <a:r>
              <a:rPr lang="zh-CN" altLang="en-US" sz="2800" dirty="0"/>
              <a:t>间。</a:t>
            </a:r>
            <a:r>
              <a:rPr lang="en-US" altLang="zh-CN" sz="2800" dirty="0"/>
              <a:t>RAND_MAX</a:t>
            </a:r>
            <a:r>
              <a:rPr lang="zh-CN" altLang="en-US" sz="2800" dirty="0"/>
              <a:t>定义在</a:t>
            </a:r>
            <a:r>
              <a:rPr lang="en-US" altLang="zh-CN" sz="2800" dirty="0" err="1"/>
              <a:t>stdlib.h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随机生成一个在一定范围内的数：</a:t>
            </a:r>
            <a:r>
              <a:rPr lang="en-US" altLang="zh-CN" sz="2800" b="1" dirty="0"/>
              <a:t>rand()%x</a:t>
            </a:r>
            <a:r>
              <a:rPr lang="zh-CN" altLang="en-US" sz="2800" dirty="0"/>
              <a:t>（</a:t>
            </a:r>
            <a:r>
              <a:rPr lang="en-US" altLang="zh-CN" sz="2800" dirty="0"/>
              <a:t>[0,x)</a:t>
            </a:r>
            <a:r>
              <a:rPr lang="zh-CN" altLang="en-US" sz="2800" dirty="0"/>
              <a:t>（</a:t>
            </a:r>
            <a:r>
              <a:rPr lang="en-US" altLang="zh-CN" sz="2800" dirty="0"/>
              <a:t>x&lt;=RAND_MAX</a:t>
            </a:r>
            <a:r>
              <a:rPr lang="zh-CN" altLang="en-US" sz="2800" dirty="0"/>
              <a:t>）范围内的随机整数）。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在调用</a:t>
            </a:r>
            <a:r>
              <a:rPr lang="en-US" altLang="zh-CN" sz="2800" dirty="0"/>
              <a:t>rand()</a:t>
            </a:r>
            <a:r>
              <a:rPr lang="zh-CN" altLang="en-US" sz="2800" dirty="0"/>
              <a:t>前先调用</a:t>
            </a:r>
            <a:r>
              <a:rPr lang="en-US" altLang="zh-CN" sz="2800" b="1" dirty="0" err="1"/>
              <a:t>srand</a:t>
            </a:r>
            <a:r>
              <a:rPr lang="en-US" altLang="zh-CN" sz="2800" b="1" dirty="0"/>
              <a:t>()</a:t>
            </a:r>
            <a:r>
              <a:rPr lang="zh-CN" altLang="en-US" sz="2800" dirty="0"/>
              <a:t>设置随机数种子</a:t>
            </a:r>
            <a:endParaRPr lang="en-US" altLang="zh-CN" sz="2800" dirty="0"/>
          </a:p>
        </p:txBody>
      </p:sp>
      <p:pic>
        <p:nvPicPr>
          <p:cNvPr id="6" name="图片 5" descr="NOT important - Microsoft Visual Studio 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15535" r="51589" b="55556"/>
          <a:stretch>
            <a:fillRect/>
          </a:stretch>
        </p:blipFill>
        <p:spPr>
          <a:xfrm>
            <a:off x="2891991" y="4137249"/>
            <a:ext cx="5798830" cy="2720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5717" y="459842"/>
            <a:ext cx="235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位运算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42645" y="1194762"/>
            <a:ext cx="96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程序中的所有数在计算机内存中都是以二进制的形式储存的。</a:t>
            </a:r>
            <a:endParaRPr lang="en-US" altLang="zh-CN" sz="2400" dirty="0"/>
          </a:p>
          <a:p>
            <a:r>
              <a:rPr lang="zh-CN" altLang="en-US" sz="2400" dirty="0"/>
              <a:t>位运算就是直接对整数在内存中的二进制位进行操作。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5717" y="2371872"/>
            <a:ext cx="121378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&amp;  </a:t>
            </a:r>
            <a:r>
              <a:rPr lang="zh-CN" altLang="en-US" sz="2400" dirty="0"/>
              <a:t>按位与：两个相应的二进制位都为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，则该位的结果为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| </a:t>
            </a:r>
            <a:r>
              <a:rPr lang="zh-CN" altLang="en-US" sz="2400" dirty="0"/>
              <a:t>按位或：两个相应的二进制位中只要有一个为</a:t>
            </a:r>
            <a:r>
              <a:rPr lang="en-US" altLang="zh-CN" sz="2400" dirty="0"/>
              <a:t>1</a:t>
            </a:r>
            <a:r>
              <a:rPr lang="zh-CN" altLang="en-US" sz="2400" dirty="0"/>
              <a:t>，该位的结果为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^</a:t>
            </a:r>
            <a:r>
              <a:rPr lang="en-US" altLang="zh-CN" sz="2400" dirty="0"/>
              <a:t> </a:t>
            </a:r>
            <a:r>
              <a:rPr lang="zh-CN" altLang="en-US" sz="2400" dirty="0"/>
              <a:t>按位异或：参加运算的两个二进制位值相同为</a:t>
            </a:r>
            <a:r>
              <a:rPr lang="en-US" altLang="zh-CN" sz="2400" dirty="0"/>
              <a:t>0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~</a:t>
            </a:r>
            <a:r>
              <a:rPr lang="en-US" altLang="zh-CN" sz="2400" dirty="0"/>
              <a:t> </a:t>
            </a:r>
            <a:r>
              <a:rPr lang="zh-CN" altLang="en-US" sz="2400" dirty="0"/>
              <a:t>取反：</a:t>
            </a:r>
            <a:r>
              <a:rPr lang="en-US" altLang="zh-CN" sz="2400" dirty="0"/>
              <a:t>~</a:t>
            </a:r>
            <a:r>
              <a:rPr lang="zh-CN" altLang="en-US" sz="2400" dirty="0"/>
              <a:t>是一元运算符，用来对一个二进制数按位取反，即</a:t>
            </a:r>
            <a:r>
              <a:rPr lang="en-US" altLang="zh-CN" sz="2400" dirty="0"/>
              <a:t>0</a:t>
            </a:r>
            <a:r>
              <a:rPr lang="zh-CN" altLang="en-US" sz="2400" dirty="0"/>
              <a:t>变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变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&lt;&lt;</a:t>
            </a:r>
            <a:r>
              <a:rPr lang="en-US" altLang="zh-CN" sz="2400" dirty="0"/>
              <a:t> </a:t>
            </a:r>
            <a:r>
              <a:rPr lang="zh-CN" altLang="en-US" sz="2400" dirty="0"/>
              <a:t>左移：用来将一个数的各二进制位全部左移</a:t>
            </a:r>
            <a:r>
              <a:rPr lang="en-US" altLang="zh-CN" sz="2400" dirty="0"/>
              <a:t>N</a:t>
            </a:r>
            <a:r>
              <a:rPr lang="zh-CN" altLang="en-US" sz="2400" dirty="0"/>
              <a:t>位，右补</a:t>
            </a:r>
            <a:r>
              <a:rPr lang="en-US" altLang="zh-CN" sz="2400" dirty="0"/>
              <a:t>0</a:t>
            </a:r>
            <a:r>
              <a:rPr lang="zh-CN" altLang="en-US" sz="2400" dirty="0"/>
              <a:t>，相当于乘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&gt;&gt;</a:t>
            </a:r>
            <a:r>
              <a:rPr lang="en-US" altLang="zh-CN" sz="2400" dirty="0"/>
              <a:t> </a:t>
            </a:r>
            <a:r>
              <a:rPr lang="zh-CN" altLang="en-US" sz="2400" dirty="0"/>
              <a:t>右移：将一个数的各二进制位右移</a:t>
            </a:r>
            <a:r>
              <a:rPr lang="en-US" altLang="zh-CN" sz="2400" dirty="0"/>
              <a:t>N</a:t>
            </a:r>
            <a:r>
              <a:rPr lang="zh-CN" altLang="en-US" sz="2400" dirty="0"/>
              <a:t>位（舍弃后</a:t>
            </a:r>
            <a:r>
              <a:rPr lang="en-US" altLang="zh-CN" sz="2400" dirty="0"/>
              <a:t>N</a:t>
            </a:r>
            <a:r>
              <a:rPr lang="zh-CN" altLang="en-US" sz="2400" dirty="0"/>
              <a:t>位），相当于除以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en-US" altLang="zh-CN" sz="2400" dirty="0"/>
              <a:t>N</a:t>
            </a:r>
            <a:r>
              <a:rPr lang="zh-CN" altLang="en-US" sz="2400" dirty="0"/>
              <a:t>次方取整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菱形 14"/>
          <p:cNvSpPr/>
          <p:nvPr/>
        </p:nvSpPr>
        <p:spPr>
          <a:xfrm>
            <a:off x="4485036" y="1713952"/>
            <a:ext cx="3242523" cy="3242523"/>
          </a:xfrm>
          <a:prstGeom prst="diamond">
            <a:avLst/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0" name="等腰三角形 19"/>
          <p:cNvSpPr/>
          <p:nvPr/>
        </p:nvSpPr>
        <p:spPr>
          <a:xfrm flipV="1">
            <a:off x="3945758" y="3199094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3945757" y="1183067"/>
            <a:ext cx="4271743" cy="2255667"/>
          </a:xfrm>
          <a:prstGeom prst="triangle">
            <a:avLst>
              <a:gd name="adj" fmla="val 496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ea typeface="微软雅黑 Light" panose="020B0502040204020203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05800" y="2330397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排序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30176" y="3491528"/>
            <a:ext cx="93890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Helvetica" panose="020B0604020202020204" pitchFamily="34" charset="0"/>
              </a:rPr>
              <a:t>SORT</a:t>
            </a:r>
            <a:endParaRPr lang="zh-CN" altLang="en-US" sz="22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Helvetica" panose="020B0604020202020204" pitchFamily="34" charset="0"/>
            </a:endParaRPr>
          </a:p>
        </p:txBody>
      </p:sp>
      <p:sp>
        <p:nvSpPr>
          <p:cNvPr id="27" name="任意多边形: 形状 15"/>
          <p:cNvSpPr/>
          <p:nvPr/>
        </p:nvSpPr>
        <p:spPr>
          <a:xfrm>
            <a:off x="-233169" y="3198280"/>
            <a:ext cx="4862319" cy="730782"/>
          </a:xfrm>
          <a:custGeom>
            <a:avLst/>
            <a:gdLst>
              <a:gd name="connsiteX0" fmla="*/ 0 w 4454013"/>
              <a:gd name="connsiteY0" fmla="*/ 531514 h 767488"/>
              <a:gd name="connsiteX1" fmla="*/ 1828800 w 4454013"/>
              <a:gd name="connsiteY1" fmla="*/ 572 h 767488"/>
              <a:gd name="connsiteX2" fmla="*/ 3628103 w 4454013"/>
              <a:gd name="connsiteY2" fmla="*/ 620004 h 767488"/>
              <a:gd name="connsiteX3" fmla="*/ 4454013 w 4454013"/>
              <a:gd name="connsiteY3" fmla="*/ 767488 h 767488"/>
              <a:gd name="connsiteX0-1" fmla="*/ 0 w 4454013"/>
              <a:gd name="connsiteY0-2" fmla="*/ 531514 h 767488"/>
              <a:gd name="connsiteX1-3" fmla="*/ 1828800 w 4454013"/>
              <a:gd name="connsiteY1-4" fmla="*/ 572 h 767488"/>
              <a:gd name="connsiteX2-5" fmla="*/ 3628103 w 4454013"/>
              <a:gd name="connsiteY2-6" fmla="*/ 620004 h 767488"/>
              <a:gd name="connsiteX3-7" fmla="*/ 4195569 w 4454013"/>
              <a:gd name="connsiteY3-8" fmla="*/ 735545 h 767488"/>
              <a:gd name="connsiteX4" fmla="*/ 4454013 w 4454013"/>
              <a:gd name="connsiteY4" fmla="*/ 767488 h 767488"/>
              <a:gd name="connsiteX0-9" fmla="*/ 0 w 4454013"/>
              <a:gd name="connsiteY0-10" fmla="*/ 531514 h 767488"/>
              <a:gd name="connsiteX1-11" fmla="*/ 1828800 w 4454013"/>
              <a:gd name="connsiteY1-12" fmla="*/ 572 h 767488"/>
              <a:gd name="connsiteX2-13" fmla="*/ 3628103 w 4454013"/>
              <a:gd name="connsiteY2-14" fmla="*/ 620004 h 767488"/>
              <a:gd name="connsiteX3-15" fmla="*/ 4081269 w 4454013"/>
              <a:gd name="connsiteY3-16" fmla="*/ 730782 h 767488"/>
              <a:gd name="connsiteX4-17" fmla="*/ 4454013 w 4454013"/>
              <a:gd name="connsiteY4-18" fmla="*/ 767488 h 767488"/>
              <a:gd name="connsiteX0-19" fmla="*/ 0 w 4081269"/>
              <a:gd name="connsiteY0-20" fmla="*/ 531514 h 730782"/>
              <a:gd name="connsiteX1-21" fmla="*/ 1828800 w 4081269"/>
              <a:gd name="connsiteY1-22" fmla="*/ 572 h 730782"/>
              <a:gd name="connsiteX2-23" fmla="*/ 3628103 w 4081269"/>
              <a:gd name="connsiteY2-24" fmla="*/ 620004 h 730782"/>
              <a:gd name="connsiteX3-25" fmla="*/ 4081269 w 4081269"/>
              <a:gd name="connsiteY3-26" fmla="*/ 730782 h 730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81269" h="730782">
                <a:moveTo>
                  <a:pt x="0" y="531514"/>
                </a:moveTo>
                <a:cubicBezTo>
                  <a:pt x="612058" y="258669"/>
                  <a:pt x="1224116" y="-14176"/>
                  <a:pt x="1828800" y="572"/>
                </a:cubicBezTo>
                <a:cubicBezTo>
                  <a:pt x="2433484" y="15320"/>
                  <a:pt x="3252692" y="498302"/>
                  <a:pt x="3628103" y="620004"/>
                </a:cubicBezTo>
                <a:cubicBezTo>
                  <a:pt x="4003514" y="741706"/>
                  <a:pt x="3943617" y="706201"/>
                  <a:pt x="4081269" y="7307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8" name="任意多边形: 形状 18"/>
          <p:cNvSpPr/>
          <p:nvPr/>
        </p:nvSpPr>
        <p:spPr>
          <a:xfrm>
            <a:off x="7350734" y="3733664"/>
            <a:ext cx="5549139" cy="700144"/>
          </a:xfrm>
          <a:custGeom>
            <a:avLst/>
            <a:gdLst>
              <a:gd name="connsiteX0" fmla="*/ 0 w 4719484"/>
              <a:gd name="connsiteY0" fmla="*/ 364821 h 700144"/>
              <a:gd name="connsiteX1" fmla="*/ 1091381 w 4719484"/>
              <a:gd name="connsiteY1" fmla="*/ 689285 h 700144"/>
              <a:gd name="connsiteX2" fmla="*/ 2890684 w 4719484"/>
              <a:gd name="connsiteY2" fmla="*/ 10859 h 700144"/>
              <a:gd name="connsiteX3" fmla="*/ 4719484 w 4719484"/>
              <a:gd name="connsiteY3" fmla="*/ 335324 h 700144"/>
              <a:gd name="connsiteX0-1" fmla="*/ 0 w 4733772"/>
              <a:gd name="connsiteY0-2" fmla="*/ 364821 h 700144"/>
              <a:gd name="connsiteX1-3" fmla="*/ 1105669 w 4733772"/>
              <a:gd name="connsiteY1-4" fmla="*/ 689285 h 700144"/>
              <a:gd name="connsiteX2-5" fmla="*/ 2904972 w 4733772"/>
              <a:gd name="connsiteY2-6" fmla="*/ 10859 h 700144"/>
              <a:gd name="connsiteX3-7" fmla="*/ 4733772 w 4733772"/>
              <a:gd name="connsiteY3-8" fmla="*/ 335324 h 700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733772" h="700144">
                <a:moveTo>
                  <a:pt x="0" y="364821"/>
                </a:moveTo>
                <a:cubicBezTo>
                  <a:pt x="304800" y="556550"/>
                  <a:pt x="621507" y="748279"/>
                  <a:pt x="1105669" y="689285"/>
                </a:cubicBezTo>
                <a:cubicBezTo>
                  <a:pt x="1589831" y="630291"/>
                  <a:pt x="2300288" y="69852"/>
                  <a:pt x="2904972" y="10859"/>
                </a:cubicBezTo>
                <a:cubicBezTo>
                  <a:pt x="3509656" y="-48135"/>
                  <a:pt x="4121714" y="143594"/>
                  <a:pt x="4733772" y="33532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29" name="任意多边形: 形状 19"/>
          <p:cNvSpPr/>
          <p:nvPr/>
        </p:nvSpPr>
        <p:spPr>
          <a:xfrm>
            <a:off x="7570106" y="3684186"/>
            <a:ext cx="5105157" cy="560475"/>
          </a:xfrm>
          <a:custGeom>
            <a:avLst/>
            <a:gdLst>
              <a:gd name="connsiteX0" fmla="*/ 0 w 4395020"/>
              <a:gd name="connsiteY0" fmla="*/ 176980 h 560476"/>
              <a:gd name="connsiteX1" fmla="*/ 973394 w 4395020"/>
              <a:gd name="connsiteY1" fmla="*/ 29497 h 560476"/>
              <a:gd name="connsiteX2" fmla="*/ 2831691 w 4395020"/>
              <a:gd name="connsiteY2" fmla="*/ 560438 h 560476"/>
              <a:gd name="connsiteX3" fmla="*/ 4395020 w 4395020"/>
              <a:gd name="connsiteY3" fmla="*/ 0 h 560476"/>
              <a:gd name="connsiteX0-1" fmla="*/ 0 w 4414070"/>
              <a:gd name="connsiteY0-2" fmla="*/ 196030 h 560475"/>
              <a:gd name="connsiteX1-3" fmla="*/ 992444 w 4414070"/>
              <a:gd name="connsiteY1-4" fmla="*/ 29497 h 560475"/>
              <a:gd name="connsiteX2-5" fmla="*/ 2850741 w 4414070"/>
              <a:gd name="connsiteY2-6" fmla="*/ 560438 h 560475"/>
              <a:gd name="connsiteX3-7" fmla="*/ 4414070 w 4414070"/>
              <a:gd name="connsiteY3-8" fmla="*/ 0 h 560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414070" h="560475">
                <a:moveTo>
                  <a:pt x="0" y="196030"/>
                </a:moveTo>
                <a:cubicBezTo>
                  <a:pt x="250723" y="90333"/>
                  <a:pt x="517321" y="-31238"/>
                  <a:pt x="992444" y="29497"/>
                </a:cubicBezTo>
                <a:cubicBezTo>
                  <a:pt x="1467568" y="90232"/>
                  <a:pt x="2280470" y="565354"/>
                  <a:pt x="2850741" y="560438"/>
                </a:cubicBezTo>
                <a:cubicBezTo>
                  <a:pt x="3421012" y="555522"/>
                  <a:pt x="3917541" y="277761"/>
                  <a:pt x="441407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0" name="任意多边形: 形状 20"/>
          <p:cNvSpPr/>
          <p:nvPr/>
        </p:nvSpPr>
        <p:spPr>
          <a:xfrm>
            <a:off x="-215759" y="3425261"/>
            <a:ext cx="4435333" cy="523672"/>
          </a:xfrm>
          <a:custGeom>
            <a:avLst/>
            <a:gdLst>
              <a:gd name="connsiteX0" fmla="*/ 0 w 4222750"/>
              <a:gd name="connsiteY0" fmla="*/ 184907 h 523672"/>
              <a:gd name="connsiteX1" fmla="*/ 1352550 w 4222750"/>
              <a:gd name="connsiteY1" fmla="*/ 521457 h 523672"/>
              <a:gd name="connsiteX2" fmla="*/ 3384550 w 4222750"/>
              <a:gd name="connsiteY2" fmla="*/ 38857 h 523672"/>
              <a:gd name="connsiteX3" fmla="*/ 4222750 w 4222750"/>
              <a:gd name="connsiteY3" fmla="*/ 64257 h 5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523672">
                <a:moveTo>
                  <a:pt x="0" y="184907"/>
                </a:moveTo>
                <a:cubicBezTo>
                  <a:pt x="394229" y="365353"/>
                  <a:pt x="788458" y="545799"/>
                  <a:pt x="1352550" y="521457"/>
                </a:cubicBezTo>
                <a:cubicBezTo>
                  <a:pt x="1916642" y="497115"/>
                  <a:pt x="2906183" y="115057"/>
                  <a:pt x="3384550" y="38857"/>
                </a:cubicBezTo>
                <a:cubicBezTo>
                  <a:pt x="3862917" y="-37343"/>
                  <a:pt x="4042833" y="13457"/>
                  <a:pt x="4222750" y="6425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  <p:sp>
        <p:nvSpPr>
          <p:cNvPr id="31" name="矩形: 圆角 22"/>
          <p:cNvSpPr/>
          <p:nvPr/>
        </p:nvSpPr>
        <p:spPr>
          <a:xfrm rot="18746479">
            <a:off x="10079180" y="3293450"/>
            <a:ext cx="192454" cy="19245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2" name="矩形: 圆角 23"/>
          <p:cNvSpPr/>
          <p:nvPr/>
        </p:nvSpPr>
        <p:spPr>
          <a:xfrm rot="15661163">
            <a:off x="11624670" y="34148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3" name="矩形: 圆角 24"/>
          <p:cNvSpPr/>
          <p:nvPr/>
        </p:nvSpPr>
        <p:spPr>
          <a:xfrm rot="15661163">
            <a:off x="2456504" y="2789497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4" name="矩形: 圆角 25"/>
          <p:cNvSpPr/>
          <p:nvPr/>
        </p:nvSpPr>
        <p:spPr>
          <a:xfrm rot="19434123">
            <a:off x="445531" y="2495668"/>
            <a:ext cx="442097" cy="442097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5" name="矩形: 圆角 26"/>
          <p:cNvSpPr/>
          <p:nvPr/>
        </p:nvSpPr>
        <p:spPr>
          <a:xfrm rot="17624697">
            <a:off x="1386338" y="4257902"/>
            <a:ext cx="83268" cy="83268"/>
          </a:xfrm>
          <a:prstGeom prst="roundRect">
            <a:avLst>
              <a:gd name="adj" fmla="val 17644"/>
            </a:avLst>
          </a:prstGeom>
          <a:solidFill>
            <a:schemeClr val="bg1">
              <a:lumMod val="6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6" name="矩形: 圆角 27"/>
          <p:cNvSpPr/>
          <p:nvPr/>
        </p:nvSpPr>
        <p:spPr>
          <a:xfrm rot="17624697">
            <a:off x="10115172" y="1924620"/>
            <a:ext cx="423239" cy="423239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7" name="矩形: 圆角 51"/>
          <p:cNvSpPr/>
          <p:nvPr/>
        </p:nvSpPr>
        <p:spPr>
          <a:xfrm rot="15661163">
            <a:off x="2527738" y="4771060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8" name="矩形: 圆角 53"/>
          <p:cNvSpPr/>
          <p:nvPr/>
        </p:nvSpPr>
        <p:spPr>
          <a:xfrm rot="19132149">
            <a:off x="10230629" y="4771059"/>
            <a:ext cx="272513" cy="272513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39" name="矩形: 圆角 56"/>
          <p:cNvSpPr/>
          <p:nvPr/>
        </p:nvSpPr>
        <p:spPr>
          <a:xfrm rot="15661163">
            <a:off x="1478553" y="1573731"/>
            <a:ext cx="226904" cy="226904"/>
          </a:xfrm>
          <a:prstGeom prst="roundRect">
            <a:avLst>
              <a:gd name="adj" fmla="val 17644"/>
            </a:avLst>
          </a:prstGeom>
          <a:solidFill>
            <a:schemeClr val="tx1">
              <a:lumMod val="95000"/>
              <a:lumOff val="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11723" y="-3908"/>
            <a:ext cx="1230923" cy="1512277"/>
          </a:xfrm>
          <a:custGeom>
            <a:avLst/>
            <a:gdLst>
              <a:gd name="connsiteX0" fmla="*/ 1230923 w 1230923"/>
              <a:gd name="connsiteY0" fmla="*/ 484554 h 1512277"/>
              <a:gd name="connsiteX1" fmla="*/ 758092 w 1230923"/>
              <a:gd name="connsiteY1" fmla="*/ 0 h 1512277"/>
              <a:gd name="connsiteX2" fmla="*/ 0 w 1230923"/>
              <a:gd name="connsiteY2" fmla="*/ 754185 h 1512277"/>
              <a:gd name="connsiteX3" fmla="*/ 758092 w 1230923"/>
              <a:gd name="connsiteY3" fmla="*/ 1512277 h 1512277"/>
              <a:gd name="connsiteX4" fmla="*/ 1230923 w 1230923"/>
              <a:gd name="connsiteY4" fmla="*/ 1039446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923" h="1512277">
                <a:moveTo>
                  <a:pt x="1230923" y="484554"/>
                </a:moveTo>
                <a:lnTo>
                  <a:pt x="758092" y="0"/>
                </a:lnTo>
                <a:lnTo>
                  <a:pt x="0" y="754185"/>
                </a:lnTo>
                <a:lnTo>
                  <a:pt x="758092" y="1512277"/>
                </a:lnTo>
                <a:lnTo>
                  <a:pt x="1230923" y="1039446"/>
                </a:lnTo>
              </a:path>
            </a:pathLst>
          </a:custGeom>
          <a:noFill/>
          <a:ln>
            <a:solidFill>
              <a:schemeClr val="bg1">
                <a:lumMod val="5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413B39"/>
              </a:solidFill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660" y="459842"/>
            <a:ext cx="267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413B3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常见排序方法</a:t>
            </a:r>
            <a:endParaRPr lang="zh-CN" altLang="en-US" sz="3200" dirty="0">
              <a:solidFill>
                <a:srgbClr val="413B3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5328" y="1621211"/>
            <a:ext cx="7271657" cy="4550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冒泡排序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直接插入排序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简单选择排序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归并排序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堆排序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桶排序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612571" y="1649186"/>
            <a:ext cx="0" cy="452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3156</Words>
  <Application>WPS 演示</Application>
  <PresentationFormat>宽屏</PresentationFormat>
  <Paragraphs>381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幼圆</vt:lpstr>
      <vt:lpstr>微软雅黑 Light</vt:lpstr>
      <vt:lpstr>Helvetica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137126578@qq.com</dc:creator>
  <cp:lastModifiedBy>HP</cp:lastModifiedBy>
  <cp:revision>206</cp:revision>
  <dcterms:created xsi:type="dcterms:W3CDTF">2019-02-21T08:02:00Z</dcterms:created>
  <dcterms:modified xsi:type="dcterms:W3CDTF">2019-03-06T14:00:07Z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