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3" r:id="rId3"/>
    <p:sldId id="314" r:id="rId4"/>
    <p:sldId id="259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5" r:id="rId16"/>
    <p:sldId id="326" r:id="rId17"/>
    <p:sldId id="328" r:id="rId18"/>
    <p:sldId id="265" r:id="rId19"/>
    <p:sldId id="327" r:id="rId20"/>
    <p:sldId id="329" r:id="rId21"/>
    <p:sldId id="33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4156"/>
        <p:guide orient="horz" pos="1725"/>
        <p:guide orient="horz" pos="300"/>
        <p:guide pos="438"/>
        <p:guide pos="3839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75088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6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210945" y="1869440"/>
            <a:ext cx="10068560" cy="2346960"/>
          </a:xfrm>
        </p:spPr>
        <p:txBody>
          <a:bodyPr vert="horz" wrap="square" lIns="91440" tIns="45720" rIns="91440" bIns="45720" numCol="1" anchor="ctr" anchorCtr="0" compatLnSpc="1">
            <a:normAutofit/>
          </a:bodyPr>
          <a:p>
            <a:pPr lvl="0" algn="ctr" eaLnBrk="1" hangingPunct="1">
              <a:lnSpc>
                <a:spcPct val="75000"/>
              </a:lnSpc>
            </a:pPr>
            <a:r>
              <a:rPr lang="zh-CN" sz="5200" b="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</a:rPr>
              <a:t>数据结构专题</a:t>
            </a:r>
            <a:endParaRPr lang="zh-CN" sz="5200" b="0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ea typeface="Arial Unicode MS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6225" y="5661660"/>
            <a:ext cx="265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邓楚盟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/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夏业伟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ea typeface="Arial Unicode MS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90170"/>
            <a:ext cx="3181985" cy="6354445"/>
          </a:xfrm>
          <a:prstGeom prst="rect">
            <a:avLst/>
          </a:prstGeom>
        </p:spPr>
      </p:pic>
      <p:pic>
        <p:nvPicPr>
          <p:cNvPr id="6" name="图片 5" descr="786945-20161206222443741-12017160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65" y="134620"/>
            <a:ext cx="5740400" cy="2514600"/>
          </a:xfrm>
          <a:prstGeom prst="rect">
            <a:avLst/>
          </a:prstGeom>
        </p:spPr>
      </p:pic>
      <p:pic>
        <p:nvPicPr>
          <p:cNvPr id="8" name="图片 7" descr="786945-20161206222444069-5045206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2802890"/>
            <a:ext cx="696023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166370"/>
            <a:ext cx="9056370" cy="517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92735"/>
            <a:ext cx="6933565" cy="515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2315" y="1144905"/>
            <a:ext cx="6931025" cy="3411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 Light" charset="0"/>
                <a:ea typeface="微软雅黑 Light" charset="0"/>
              </a:rPr>
              <a:t>区间修改，单点查询（差分）</a:t>
            </a:r>
            <a:endParaRPr lang="zh-CN" altLang="en-US" sz="3600">
              <a:latin typeface="微软雅黑 Light" charset="0"/>
              <a:ea typeface="微软雅黑 Light" charset="0"/>
            </a:endParaRPr>
          </a:p>
          <a:p>
            <a:r>
              <a:rPr lang="zh-CN" altLang="en-US" sz="3600">
                <a:latin typeface="微软雅黑 Light" charset="0"/>
                <a:ea typeface="微软雅黑 Light" charset="0"/>
              </a:rPr>
              <a:t>单点修改，区间查询</a:t>
            </a:r>
            <a:endParaRPr lang="zh-CN" altLang="en-US" sz="3600">
              <a:latin typeface="微软雅黑 Light" charset="0"/>
              <a:ea typeface="微软雅黑 Light" charset="0"/>
            </a:endParaRPr>
          </a:p>
          <a:p>
            <a:r>
              <a:rPr lang="zh-CN" altLang="en-US" sz="3600">
                <a:latin typeface="微软雅黑 Light" charset="0"/>
                <a:ea typeface="微软雅黑 Light" charset="0"/>
              </a:rPr>
              <a:t>求逆序对数</a:t>
            </a:r>
            <a:r>
              <a:rPr lang="en-US" altLang="zh-CN" sz="3600">
                <a:latin typeface="微软雅黑 Light" charset="0"/>
                <a:ea typeface="微软雅黑 Light" charset="0"/>
              </a:rPr>
              <a:t>(</a:t>
            </a:r>
            <a:r>
              <a:rPr lang="zh-CN" altLang="en-US" sz="3600">
                <a:latin typeface="微软雅黑 Light" charset="0"/>
                <a:ea typeface="微软雅黑 Light" charset="0"/>
              </a:rPr>
              <a:t>倒序输入，</a:t>
            </a:r>
            <a:r>
              <a:rPr lang="zh-CN" altLang="en-US" sz="3600">
                <a:latin typeface="微软雅黑 Light" charset="0"/>
                <a:ea typeface="微软雅黑 Light" charset="0"/>
              </a:rPr>
              <a:t>记录每个数出现的次数，求前缀和，如果范围比较大，先离散化</a:t>
            </a:r>
            <a:r>
              <a:rPr lang="en-US" altLang="zh-CN" sz="3600">
                <a:latin typeface="微软雅黑 Light" charset="0"/>
                <a:ea typeface="微软雅黑 Light" charset="0"/>
              </a:rPr>
              <a:t>)</a:t>
            </a:r>
            <a:endParaRPr lang="en-US" altLang="zh-CN" sz="3600">
              <a:latin typeface="微软雅黑 Light" charset="0"/>
              <a:ea typeface="微软雅黑 Light" charset="0"/>
            </a:endParaRPr>
          </a:p>
          <a:p>
            <a:r>
              <a:rPr lang="zh-CN" altLang="en-US" sz="3600">
                <a:latin typeface="微软雅黑 Light" charset="0"/>
                <a:ea typeface="微软雅黑 Light" charset="0"/>
              </a:rPr>
              <a:t>第</a:t>
            </a:r>
            <a:r>
              <a:rPr lang="en-US" altLang="zh-CN" sz="3600">
                <a:latin typeface="微软雅黑 Light" charset="0"/>
                <a:ea typeface="微软雅黑 Light" charset="0"/>
              </a:rPr>
              <a:t>K</a:t>
            </a:r>
            <a:r>
              <a:rPr lang="zh-CN" altLang="en-US" sz="3600">
                <a:latin typeface="微软雅黑 Light" charset="0"/>
                <a:ea typeface="微软雅黑 Light" charset="0"/>
              </a:rPr>
              <a:t>大（次数）</a:t>
            </a:r>
            <a:endParaRPr lang="zh-CN" altLang="en-US" sz="3600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27419" y="2527391"/>
            <a:ext cx="2468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线段树</a:t>
            </a:r>
            <a:endParaRPr lang="zh-CN" altLang="en-US" sz="6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27419" y="3543054"/>
            <a:ext cx="4653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一种也很优雅的数据结构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962025"/>
            <a:ext cx="8625205" cy="39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555" y="114935"/>
            <a:ext cx="2457450" cy="2438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926590"/>
            <a:ext cx="922655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27635"/>
            <a:ext cx="4114165" cy="2837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3006725"/>
            <a:ext cx="6381115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4218305"/>
            <a:ext cx="4266565" cy="2476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20" y="36830"/>
            <a:ext cx="3952240" cy="3790315"/>
          </a:xfrm>
          <a:prstGeom prst="rect">
            <a:avLst/>
          </a:prstGeom>
        </p:spPr>
      </p:pic>
      <p:pic>
        <p:nvPicPr>
          <p:cNvPr id="21" name="图片 20" descr="50da81cb39dbb6fd23458f9a0224ab18972b376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250" y="3947160"/>
            <a:ext cx="2457450" cy="24384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719320" y="421640"/>
            <a:ext cx="290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3947160"/>
            <a:ext cx="245745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09550"/>
            <a:ext cx="5571490" cy="423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3947160"/>
            <a:ext cx="2457450" cy="2438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2279650"/>
            <a:ext cx="8256905" cy="69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3292475"/>
            <a:ext cx="7390765" cy="409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238125"/>
            <a:ext cx="68148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离散化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6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04265" y="1869440"/>
            <a:ext cx="10068560" cy="2346960"/>
          </a:xfrm>
        </p:spPr>
        <p:txBody>
          <a:bodyPr vert="horz" wrap="square" lIns="91440" tIns="45720" rIns="91440" bIns="45720" numCol="1" anchor="ctr" anchorCtr="0" compatLnSpc="1">
            <a:normAutofit/>
          </a:bodyPr>
          <a:p>
            <a:pPr lvl="0" algn="ctr" eaLnBrk="1" hangingPunct="1">
              <a:lnSpc>
                <a:spcPct val="75000"/>
              </a:lnSpc>
            </a:pPr>
            <a:r>
              <a:rPr lang="zh-CN" sz="5200" b="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</a:rPr>
              <a:t>树状数组</a:t>
            </a:r>
            <a:r>
              <a:rPr lang="en-US" altLang="zh-CN" sz="5200" b="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</a:rPr>
              <a:t>/</a:t>
            </a:r>
            <a:r>
              <a:rPr lang="zh-CN" altLang="en-US" sz="5200" b="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</a:rPr>
              <a:t>线段树</a:t>
            </a:r>
            <a:r>
              <a:rPr lang="en-US" altLang="zh-CN" sz="5200" b="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</a:rPr>
              <a:t>/ST</a:t>
            </a:r>
            <a:endParaRPr lang="en-US" altLang="zh-CN" sz="5200" b="0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ea typeface="Arial Unicode MS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6225" y="5661660"/>
            <a:ext cx="265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邓楚盟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/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Arial Unicode MS" pitchFamily="34" charset="-122"/>
                <a:sym typeface="+mn-ea"/>
              </a:rPr>
              <a:t>夏业伟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ea typeface="Arial Unicode MS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3947160"/>
            <a:ext cx="245745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238125"/>
            <a:ext cx="68148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可持久化线段树</a:t>
            </a:r>
            <a:r>
              <a:rPr lang="en-US" altLang="zh-CN" sz="4000">
                <a:latin typeface="微软雅黑" charset="0"/>
                <a:ea typeface="微软雅黑" charset="0"/>
              </a:rPr>
              <a:t>——</a:t>
            </a:r>
            <a:r>
              <a:rPr lang="zh-CN" altLang="en-US" sz="4000">
                <a:latin typeface="微软雅黑" charset="0"/>
                <a:ea typeface="微软雅黑" charset="0"/>
              </a:rPr>
              <a:t>主席树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405255"/>
            <a:ext cx="5523230" cy="4417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27419" y="2527391"/>
            <a:ext cx="3230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树状数组</a:t>
            </a:r>
            <a:endParaRPr lang="zh-CN" altLang="en-US" sz="6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27419" y="3543054"/>
            <a:ext cx="3840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一种优雅的数据结构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53830" y="287020"/>
            <a:ext cx="29057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一种用来维护前缀和的数据结构，本质上是单点修改，前缀和查询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53830" y="287020"/>
            <a:ext cx="29057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一种用来维护前缀和的数据结构，本质上是单点修改，前缀和查询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34780" y="1339215"/>
            <a:ext cx="276987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 Light" charset="0"/>
                <a:ea typeface="微软雅黑 Light" charset="0"/>
              </a:rPr>
              <a:t>图中有两个数组，</a:t>
            </a:r>
            <a:r>
              <a:rPr lang="en-US" altLang="zh-CN" b="1">
                <a:latin typeface="微软雅黑 Light" charset="0"/>
                <a:ea typeface="微软雅黑 Light" charset="0"/>
              </a:rPr>
              <a:t>A[]</a:t>
            </a:r>
            <a:r>
              <a:rPr lang="zh-CN" altLang="en-US" b="1">
                <a:latin typeface="微软雅黑 Light" charset="0"/>
                <a:ea typeface="微软雅黑 Light" charset="0"/>
              </a:rPr>
              <a:t>和</a:t>
            </a:r>
            <a:r>
              <a:rPr lang="en-US" altLang="zh-CN" b="1">
                <a:latin typeface="微软雅黑 Light" charset="0"/>
                <a:ea typeface="微软雅黑 Light" charset="0"/>
              </a:rPr>
              <a:t>C[],</a:t>
            </a:r>
            <a:r>
              <a:rPr lang="zh-CN" altLang="en-US" b="1">
                <a:latin typeface="微软雅黑 Light" charset="0"/>
                <a:ea typeface="微软雅黑 Light" charset="0"/>
              </a:rPr>
              <a:t>其中</a:t>
            </a:r>
            <a:r>
              <a:rPr lang="en-US" altLang="zh-CN" b="1">
                <a:latin typeface="微软雅黑 Light" charset="0"/>
                <a:ea typeface="微软雅黑 Light" charset="0"/>
              </a:rPr>
              <a:t>A</a:t>
            </a:r>
            <a:r>
              <a:rPr lang="zh-CN" altLang="en-US" b="1">
                <a:latin typeface="微软雅黑 Light" charset="0"/>
                <a:ea typeface="微软雅黑 Light" charset="0"/>
              </a:rPr>
              <a:t>表示原来的数组数据，</a:t>
            </a:r>
            <a:r>
              <a:rPr lang="en-US" altLang="zh-CN" b="1">
                <a:latin typeface="微软雅黑 Light" charset="0"/>
                <a:ea typeface="微软雅黑 Light" charset="0"/>
              </a:rPr>
              <a:t>C</a:t>
            </a:r>
            <a:r>
              <a:rPr lang="zh-CN" altLang="en-US" b="1">
                <a:latin typeface="微软雅黑 Light" charset="0"/>
                <a:ea typeface="微软雅黑 Light" charset="0"/>
              </a:rPr>
              <a:t>表示树状数组中存的数据</a:t>
            </a:r>
            <a:endParaRPr lang="zh-CN" altLang="en-US" b="1">
              <a:latin typeface="微软雅黑 Light" charset="0"/>
              <a:ea typeface="微软雅黑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990" y="3153410"/>
            <a:ext cx="250952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 Light" charset="0"/>
                <a:ea typeface="微软雅黑 Light" charset="0"/>
              </a:rPr>
              <a:t>A</a:t>
            </a:r>
            <a:r>
              <a:rPr lang="zh-CN" altLang="en-US">
                <a:latin typeface="微软雅黑 Light" charset="0"/>
                <a:ea typeface="微软雅黑 Light" charset="0"/>
              </a:rPr>
              <a:t>和</a:t>
            </a:r>
            <a:r>
              <a:rPr lang="en-US" altLang="zh-CN">
                <a:latin typeface="微软雅黑 Light" charset="0"/>
                <a:ea typeface="微软雅黑 Light" charset="0"/>
              </a:rPr>
              <a:t>C</a:t>
            </a:r>
            <a:r>
              <a:rPr lang="zh-CN" altLang="en-US">
                <a:latin typeface="微软雅黑 Light" charset="0"/>
                <a:ea typeface="微软雅黑 Light" charset="0"/>
              </a:rPr>
              <a:t>的关系如图所示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6870" y="392430"/>
            <a:ext cx="26352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charset="0"/>
                <a:ea typeface="微软雅黑 Light" charset="0"/>
              </a:rPr>
              <a:t>好吧乍一看有点懵逼，仔细一看还是懵逼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2847340"/>
            <a:ext cx="6116320" cy="3926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6870" y="392430"/>
            <a:ext cx="263525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charset="0"/>
                <a:ea typeface="微软雅黑 Light" charset="0"/>
              </a:rPr>
              <a:t>仔细一看还是懵逼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0335"/>
            <a:ext cx="7518400" cy="304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275417-86a604d5e332f9a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820" y="1414780"/>
            <a:ext cx="407670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2847340"/>
            <a:ext cx="6116320" cy="3926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30665" y="363220"/>
            <a:ext cx="26352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charset="0"/>
                <a:ea typeface="微软雅黑 Light" charset="0"/>
              </a:rPr>
              <a:t>C[i]=A[i-2^k+1]+A[i-2^k+2]+…+A[i] 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080"/>
            <a:ext cx="5590540" cy="3333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自定义</PresentationFormat>
  <Paragraphs>39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第一PPT，www.1ppt.com</vt:lpstr>
      <vt:lpstr>数据结构专题</vt:lpstr>
      <vt:lpstr>数据结构专题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多边形组合</dc:title>
  <dc:creator>第一PPT</dc:creator>
  <cp:keywords>www.1ppt.com</cp:keywords>
  <cp:lastModifiedBy>Administrator</cp:lastModifiedBy>
  <cp:revision>78</cp:revision>
  <dcterms:created xsi:type="dcterms:W3CDTF">2015-07-09T13:49:00Z</dcterms:created>
  <dcterms:modified xsi:type="dcterms:W3CDTF">2018-08-23T23:22:13Z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