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0" r:id="rId2"/>
    <p:sldId id="287" r:id="rId3"/>
    <p:sldId id="289" r:id="rId4"/>
    <p:sldId id="335" r:id="rId5"/>
    <p:sldId id="315" r:id="rId6"/>
    <p:sldId id="318" r:id="rId7"/>
    <p:sldId id="319" r:id="rId8"/>
    <p:sldId id="317" r:id="rId9"/>
    <p:sldId id="320" r:id="rId10"/>
    <p:sldId id="322" r:id="rId11"/>
    <p:sldId id="336" r:id="rId12"/>
    <p:sldId id="337" r:id="rId13"/>
    <p:sldId id="338" r:id="rId14"/>
    <p:sldId id="33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pos="393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orient="horz" pos="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42293"/>
    <a:srgbClr val="FFC89F"/>
    <a:srgbClr val="572C2B"/>
    <a:srgbClr val="7E403E"/>
    <a:srgbClr val="AC5856"/>
    <a:srgbClr val="BE7E7C"/>
    <a:srgbClr val="404040"/>
    <a:srgbClr val="FFE8D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5" autoAdjust="0"/>
    <p:restoredTop sz="94660"/>
  </p:normalViewPr>
  <p:slideViewPr>
    <p:cSldViewPr showGuides="1">
      <p:cViewPr varScale="1">
        <p:scale>
          <a:sx n="70" d="100"/>
          <a:sy n="70" d="100"/>
        </p:scale>
        <p:origin x="1014" y="72"/>
      </p:cViewPr>
      <p:guideLst>
        <p:guide orient="horz" pos="2160"/>
        <p:guide pos="3840"/>
        <p:guide orient="horz" pos="3974"/>
        <p:guide pos="393"/>
        <p:guide pos="7287"/>
        <p:guide orient="horz" pos="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259BA-75F4-43EA-80E9-860BB873B466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38E9D-54F1-4F59-AB4D-5A503727F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599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0219-CA3B-466A-86BE-AFE785C1757C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4F98-DE31-411E-996E-B0408F3C6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8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0219-CA3B-466A-86BE-AFE785C1757C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4F98-DE31-411E-996E-B0408F3C6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3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0219-CA3B-466A-86BE-AFE785C1757C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4F98-DE31-411E-996E-B0408F3C6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8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0219-CA3B-466A-86BE-AFE785C1757C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4F98-DE31-411E-996E-B0408F3C6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1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0219-CA3B-466A-86BE-AFE785C1757C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4F98-DE31-411E-996E-B0408F3C6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82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0219-CA3B-466A-86BE-AFE785C1757C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4F98-DE31-411E-996E-B0408F3C6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22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0219-CA3B-466A-86BE-AFE785C1757C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4F98-DE31-411E-996E-B0408F3C6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77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0219-CA3B-466A-86BE-AFE785C1757C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4F98-DE31-411E-996E-B0408F3C6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7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0219-CA3B-466A-86BE-AFE785C1757C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4F98-DE31-411E-996E-B0408F3C6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4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0219-CA3B-466A-86BE-AFE785C1757C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4F98-DE31-411E-996E-B0408F3C6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22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0219-CA3B-466A-86BE-AFE785C1757C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4F98-DE31-411E-996E-B0408F3C6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49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30219-CA3B-466A-86BE-AFE785C1757C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4F98-DE31-411E-996E-B0408F3C6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65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7"/>
          <a:stretch/>
        </p:blipFill>
        <p:spPr>
          <a:xfrm>
            <a:off x="-25152" y="-27384"/>
            <a:ext cx="12248852" cy="688538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5152" y="2492896"/>
            <a:ext cx="12217152" cy="1728192"/>
          </a:xfrm>
          <a:prstGeom prst="rect">
            <a:avLst/>
          </a:prstGeom>
          <a:solidFill>
            <a:schemeClr val="tx1">
              <a:lumMod val="95000"/>
              <a:lumOff val="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35760" y="3030587"/>
            <a:ext cx="72662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44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数据结构</a:t>
            </a:r>
            <a:r>
              <a:rPr lang="en-US" altLang="zh-CN" sz="44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——</a:t>
            </a:r>
            <a:r>
              <a:rPr lang="zh-CN" altLang="en-US" sz="44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树</a:t>
            </a:r>
            <a:endParaRPr lang="en-US" altLang="zh-CN" sz="4400" i="0" dirty="0">
              <a:solidFill>
                <a:schemeClr val="bg1"/>
              </a:solidFill>
              <a:effectLst/>
              <a:latin typeface="方正粗倩简体" panose="03000509000000000000" pitchFamily="65" charset="-122"/>
              <a:ea typeface="方正粗倩简体" panose="03000509000000000000" pitchFamily="65" charset="-122"/>
              <a:cs typeface="Aharoni" panose="02010803020104030203" pitchFamily="2" charset="-79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64352" y="5016324"/>
            <a:ext cx="1224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i="0" dirty="0" smtClean="0">
                <a:solidFill>
                  <a:schemeClr val="bg1"/>
                </a:solidFill>
                <a:effectLst/>
                <a:latin typeface="方正粗倩简体" panose="03000509000000000000" pitchFamily="65" charset="-122"/>
                <a:ea typeface="方正粗倩简体" panose="03000509000000000000" pitchFamily="65" charset="-122"/>
                <a:cs typeface="Aharoni" panose="02010803020104030203" pitchFamily="2" charset="-79"/>
              </a:rPr>
              <a:t>尚傲</a:t>
            </a:r>
            <a:endParaRPr lang="en-US" altLang="zh-CN" sz="2800" i="0" dirty="0">
              <a:solidFill>
                <a:schemeClr val="bg1"/>
              </a:solidFill>
              <a:effectLst/>
              <a:latin typeface="方正粗倩简体" panose="03000509000000000000" pitchFamily="65" charset="-122"/>
              <a:ea typeface="方正粗倩简体" panose="03000509000000000000" pitchFamily="65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4509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自由: 形状 10"/>
          <p:cNvSpPr/>
          <p:nvPr/>
        </p:nvSpPr>
        <p:spPr>
          <a:xfrm rot="12440569">
            <a:off x="1618397" y="-827473"/>
            <a:ext cx="4896544" cy="4896544"/>
          </a:xfrm>
          <a:custGeom>
            <a:avLst/>
            <a:gdLst>
              <a:gd name="connsiteX0" fmla="*/ 0 w 4896544"/>
              <a:gd name="connsiteY0" fmla="*/ 0 h 4896544"/>
              <a:gd name="connsiteX1" fmla="*/ 4896544 w 4896544"/>
              <a:gd name="connsiteY1" fmla="*/ 0 h 4896544"/>
              <a:gd name="connsiteX2" fmla="*/ 4896544 w 4896544"/>
              <a:gd name="connsiteY2" fmla="*/ 3093530 h 4896544"/>
              <a:gd name="connsiteX3" fmla="*/ 4618322 w 4896544"/>
              <a:gd name="connsiteY3" fmla="*/ 3093530 h 4896544"/>
              <a:gd name="connsiteX4" fmla="*/ 4618322 w 4896544"/>
              <a:gd name="connsiteY4" fmla="*/ 278222 h 4896544"/>
              <a:gd name="connsiteX5" fmla="*/ 278222 w 4896544"/>
              <a:gd name="connsiteY5" fmla="*/ 278222 h 4896544"/>
              <a:gd name="connsiteX6" fmla="*/ 278222 w 4896544"/>
              <a:gd name="connsiteY6" fmla="*/ 4618322 h 4896544"/>
              <a:gd name="connsiteX7" fmla="*/ 2008515 w 4896544"/>
              <a:gd name="connsiteY7" fmla="*/ 4618322 h 4896544"/>
              <a:gd name="connsiteX8" fmla="*/ 2008515 w 4896544"/>
              <a:gd name="connsiteY8" fmla="*/ 4896544 h 4896544"/>
              <a:gd name="connsiteX9" fmla="*/ 0 w 4896544"/>
              <a:gd name="connsiteY9" fmla="*/ 4896544 h 4896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96544" h="4896544">
                <a:moveTo>
                  <a:pt x="0" y="0"/>
                </a:moveTo>
                <a:lnTo>
                  <a:pt x="4896544" y="0"/>
                </a:lnTo>
                <a:lnTo>
                  <a:pt x="4896544" y="3093530"/>
                </a:lnTo>
                <a:lnTo>
                  <a:pt x="4618322" y="3093530"/>
                </a:lnTo>
                <a:lnTo>
                  <a:pt x="4618322" y="278222"/>
                </a:lnTo>
                <a:lnTo>
                  <a:pt x="278222" y="278222"/>
                </a:lnTo>
                <a:lnTo>
                  <a:pt x="278222" y="4618322"/>
                </a:lnTo>
                <a:lnTo>
                  <a:pt x="2008515" y="4618322"/>
                </a:lnTo>
                <a:lnTo>
                  <a:pt x="2008515" y="4896544"/>
                </a:lnTo>
                <a:lnTo>
                  <a:pt x="0" y="489654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91944" y="4077072"/>
            <a:ext cx="4970425" cy="842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zh-CN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树的遍历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26609" y="1268760"/>
            <a:ext cx="10801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zh-CN" sz="9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3</a:t>
            </a:r>
            <a:endParaRPr lang="en-US" altLang="zh-CN" sz="96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1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79805"/>
            <a:ext cx="191344" cy="4936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8808" y="704890"/>
            <a:ext cx="2736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先序遍历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00786" y="1412776"/>
            <a:ext cx="1008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343472" y="1916832"/>
            <a:ext cx="88569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若树为空，则退出；否则先访问根节点，然后先序遍历每棵子树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25" y="3140968"/>
            <a:ext cx="1915567" cy="333952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16273" y="4549122"/>
            <a:ext cx="50952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ADCEFGH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98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79805"/>
            <a:ext cx="191344" cy="4936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8808" y="704890"/>
            <a:ext cx="2736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后序遍历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00786" y="1412776"/>
            <a:ext cx="1008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343472" y="1916832"/>
            <a:ext cx="88569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若树为空，则退出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；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否则后序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遍历每棵子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树，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然后访问根节点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25" y="3140968"/>
            <a:ext cx="1915567" cy="333952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16273" y="4549122"/>
            <a:ext cx="50952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CFHGEDBA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29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79805"/>
            <a:ext cx="191344" cy="4936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8808" y="704890"/>
            <a:ext cx="2736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中序遍历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00786" y="1412776"/>
            <a:ext cx="1008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343472" y="1916832"/>
            <a:ext cx="88569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若树为空，则退出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；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否则中序遍历左子树，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然后访问根节点，然后中序遍历右子树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25" y="3140968"/>
            <a:ext cx="1915567" cy="333952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16273" y="4549122"/>
            <a:ext cx="50952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CDFEGHAB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3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79805"/>
            <a:ext cx="191344" cy="4936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8808" y="704890"/>
            <a:ext cx="2736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层序遍历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00786" y="1412776"/>
            <a:ext cx="1008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343472" y="1916832"/>
            <a:ext cx="88569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若树为空，则退出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；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否则从上到下逐层遍历，每层从左到右依次访问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25" y="3140968"/>
            <a:ext cx="1915567" cy="333952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16273" y="4549122"/>
            <a:ext cx="50952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ADBCEFGH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73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自由: 形状 10"/>
          <p:cNvSpPr/>
          <p:nvPr/>
        </p:nvSpPr>
        <p:spPr>
          <a:xfrm rot="12440569">
            <a:off x="1618397" y="-827473"/>
            <a:ext cx="4896544" cy="4896544"/>
          </a:xfrm>
          <a:custGeom>
            <a:avLst/>
            <a:gdLst>
              <a:gd name="connsiteX0" fmla="*/ 0 w 4896544"/>
              <a:gd name="connsiteY0" fmla="*/ 0 h 4896544"/>
              <a:gd name="connsiteX1" fmla="*/ 4896544 w 4896544"/>
              <a:gd name="connsiteY1" fmla="*/ 0 h 4896544"/>
              <a:gd name="connsiteX2" fmla="*/ 4896544 w 4896544"/>
              <a:gd name="connsiteY2" fmla="*/ 3093530 h 4896544"/>
              <a:gd name="connsiteX3" fmla="*/ 4618322 w 4896544"/>
              <a:gd name="connsiteY3" fmla="*/ 3093530 h 4896544"/>
              <a:gd name="connsiteX4" fmla="*/ 4618322 w 4896544"/>
              <a:gd name="connsiteY4" fmla="*/ 278222 h 4896544"/>
              <a:gd name="connsiteX5" fmla="*/ 278222 w 4896544"/>
              <a:gd name="connsiteY5" fmla="*/ 278222 h 4896544"/>
              <a:gd name="connsiteX6" fmla="*/ 278222 w 4896544"/>
              <a:gd name="connsiteY6" fmla="*/ 4618322 h 4896544"/>
              <a:gd name="connsiteX7" fmla="*/ 2008515 w 4896544"/>
              <a:gd name="connsiteY7" fmla="*/ 4618322 h 4896544"/>
              <a:gd name="connsiteX8" fmla="*/ 2008515 w 4896544"/>
              <a:gd name="connsiteY8" fmla="*/ 4896544 h 4896544"/>
              <a:gd name="connsiteX9" fmla="*/ 0 w 4896544"/>
              <a:gd name="connsiteY9" fmla="*/ 4896544 h 4896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96544" h="4896544">
                <a:moveTo>
                  <a:pt x="0" y="0"/>
                </a:moveTo>
                <a:lnTo>
                  <a:pt x="4896544" y="0"/>
                </a:lnTo>
                <a:lnTo>
                  <a:pt x="4896544" y="3093530"/>
                </a:lnTo>
                <a:lnTo>
                  <a:pt x="4618322" y="3093530"/>
                </a:lnTo>
                <a:lnTo>
                  <a:pt x="4618322" y="278222"/>
                </a:lnTo>
                <a:lnTo>
                  <a:pt x="278222" y="278222"/>
                </a:lnTo>
                <a:lnTo>
                  <a:pt x="278222" y="4618322"/>
                </a:lnTo>
                <a:lnTo>
                  <a:pt x="2008515" y="4618322"/>
                </a:lnTo>
                <a:lnTo>
                  <a:pt x="2008515" y="4896544"/>
                </a:lnTo>
                <a:lnTo>
                  <a:pt x="0" y="489654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91944" y="4077072"/>
            <a:ext cx="4970425" cy="842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zh-CN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树的结构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26609" y="1268760"/>
            <a:ext cx="10801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zh-CN" sz="9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1</a:t>
            </a:r>
            <a:endParaRPr lang="en-US" altLang="zh-CN" sz="96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45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79805"/>
            <a:ext cx="191344" cy="4936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8808" y="704890"/>
            <a:ext cx="2736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什么是树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00786" y="1412776"/>
            <a:ext cx="1008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0"/>
          <a:stretch/>
        </p:blipFill>
        <p:spPr>
          <a:xfrm>
            <a:off x="1198808" y="1700808"/>
            <a:ext cx="3113249" cy="436510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1844824"/>
            <a:ext cx="4909011" cy="394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8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79805"/>
            <a:ext cx="191344" cy="4936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8808" y="704890"/>
            <a:ext cx="2736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什么是树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00786" y="1412776"/>
            <a:ext cx="1008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415481" y="1859052"/>
            <a:ext cx="41764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递归定义：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树要么为空，要么由根节点和若干个子树组成，而每个子树都是一棵树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95" y="1773075"/>
            <a:ext cx="4909011" cy="394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4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79805"/>
            <a:ext cx="191344" cy="4936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8808" y="704890"/>
            <a:ext cx="8065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树的存储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00786" y="1412776"/>
            <a:ext cx="1008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343473" y="1916832"/>
            <a:ext cx="2736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记录父亲结点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69" y="2708920"/>
            <a:ext cx="4041192" cy="19783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86" y="5085184"/>
            <a:ext cx="2070878" cy="48841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672064" y="1916832"/>
            <a:ext cx="2736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记录孩子结点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32" y="2586933"/>
            <a:ext cx="4492919" cy="305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2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自由: 形状 10"/>
          <p:cNvSpPr/>
          <p:nvPr/>
        </p:nvSpPr>
        <p:spPr>
          <a:xfrm rot="12440569">
            <a:off x="1618397" y="-827473"/>
            <a:ext cx="4896544" cy="4896544"/>
          </a:xfrm>
          <a:custGeom>
            <a:avLst/>
            <a:gdLst>
              <a:gd name="connsiteX0" fmla="*/ 0 w 4896544"/>
              <a:gd name="connsiteY0" fmla="*/ 0 h 4896544"/>
              <a:gd name="connsiteX1" fmla="*/ 4896544 w 4896544"/>
              <a:gd name="connsiteY1" fmla="*/ 0 h 4896544"/>
              <a:gd name="connsiteX2" fmla="*/ 4896544 w 4896544"/>
              <a:gd name="connsiteY2" fmla="*/ 3093530 h 4896544"/>
              <a:gd name="connsiteX3" fmla="*/ 4618322 w 4896544"/>
              <a:gd name="connsiteY3" fmla="*/ 3093530 h 4896544"/>
              <a:gd name="connsiteX4" fmla="*/ 4618322 w 4896544"/>
              <a:gd name="connsiteY4" fmla="*/ 278222 h 4896544"/>
              <a:gd name="connsiteX5" fmla="*/ 278222 w 4896544"/>
              <a:gd name="connsiteY5" fmla="*/ 278222 h 4896544"/>
              <a:gd name="connsiteX6" fmla="*/ 278222 w 4896544"/>
              <a:gd name="connsiteY6" fmla="*/ 4618322 h 4896544"/>
              <a:gd name="connsiteX7" fmla="*/ 2008515 w 4896544"/>
              <a:gd name="connsiteY7" fmla="*/ 4618322 h 4896544"/>
              <a:gd name="connsiteX8" fmla="*/ 2008515 w 4896544"/>
              <a:gd name="connsiteY8" fmla="*/ 4896544 h 4896544"/>
              <a:gd name="connsiteX9" fmla="*/ 0 w 4896544"/>
              <a:gd name="connsiteY9" fmla="*/ 4896544 h 4896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96544" h="4896544">
                <a:moveTo>
                  <a:pt x="0" y="0"/>
                </a:moveTo>
                <a:lnTo>
                  <a:pt x="4896544" y="0"/>
                </a:lnTo>
                <a:lnTo>
                  <a:pt x="4896544" y="3093530"/>
                </a:lnTo>
                <a:lnTo>
                  <a:pt x="4618322" y="3093530"/>
                </a:lnTo>
                <a:lnTo>
                  <a:pt x="4618322" y="278222"/>
                </a:lnTo>
                <a:lnTo>
                  <a:pt x="278222" y="278222"/>
                </a:lnTo>
                <a:lnTo>
                  <a:pt x="278222" y="4618322"/>
                </a:lnTo>
                <a:lnTo>
                  <a:pt x="2008515" y="4618322"/>
                </a:lnTo>
                <a:lnTo>
                  <a:pt x="2008515" y="4896544"/>
                </a:lnTo>
                <a:lnTo>
                  <a:pt x="0" y="489654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91944" y="4077072"/>
            <a:ext cx="4970425" cy="842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zh-CN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二叉树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26609" y="1268760"/>
            <a:ext cx="10801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zh-CN" sz="9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2</a:t>
            </a:r>
            <a:endParaRPr lang="en-US" altLang="zh-CN" sz="96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61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79805"/>
            <a:ext cx="191344" cy="4936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8808" y="704890"/>
            <a:ext cx="2736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二叉树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00786" y="1412776"/>
            <a:ext cx="1008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343472" y="1916832"/>
            <a:ext cx="88569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最多有两棵子树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2780928"/>
            <a:ext cx="5048060" cy="29380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240" y="2995510"/>
            <a:ext cx="2233809" cy="90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6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79805"/>
            <a:ext cx="191344" cy="4936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8808" y="704890"/>
            <a:ext cx="2736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二叉树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00786" y="1412776"/>
            <a:ext cx="1008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2204864"/>
            <a:ext cx="4320480" cy="331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7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79805"/>
            <a:ext cx="191344" cy="4936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8808" y="704890"/>
            <a:ext cx="45371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二叉搜索树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00786" y="1412776"/>
            <a:ext cx="1008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343472" y="1916832"/>
            <a:ext cx="88569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二叉树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一个节点左子节点的关键字小于这个节点，右子节点关键字大于或等于这个父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节点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58" y="2996952"/>
            <a:ext cx="5272604" cy="335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3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6496</TotalTime>
  <Words>189</Words>
  <Application>Microsoft Office PowerPoint</Application>
  <PresentationFormat>宽屏</PresentationFormat>
  <Paragraphs>32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Aharoni</vt:lpstr>
      <vt:lpstr>方正粗倩简体</vt:lpstr>
      <vt:lpstr>宋体</vt:lpstr>
      <vt:lpstr>Arial</vt:lpstr>
      <vt:lpstr>Calibri</vt:lpstr>
      <vt:lpstr>Calibri Light</vt:lpstr>
      <vt:lpstr>Segoe UI Semilight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Sinopec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尚 傲</cp:lastModifiedBy>
  <cp:revision>222</cp:revision>
  <dcterms:created xsi:type="dcterms:W3CDTF">2016-07-13T13:08:24Z</dcterms:created>
  <dcterms:modified xsi:type="dcterms:W3CDTF">2018-08-13T00:13:03Z</dcterms:modified>
</cp:coreProperties>
</file>