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62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2F31C-0BD5-4CA2-A2A4-658175FD27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047EB-80BE-467A-B8E2-879438C12F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47EB-80BE-467A-B8E2-879438C1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47EB-80BE-467A-B8E2-879438C1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47EB-80BE-467A-B8E2-879438C12F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60CD-89A1-4640-AF81-CD9E1AC96F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07-EC73-4D0D-BCF3-B97C498E04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60CD-89A1-4640-AF81-CD9E1AC96F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07-EC73-4D0D-BCF3-B97C498E04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60CD-89A1-4640-AF81-CD9E1AC96F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07-EC73-4D0D-BCF3-B97C498E04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60CD-89A1-4640-AF81-CD9E1AC96F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07-EC73-4D0D-BCF3-B97C498E04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60CD-89A1-4640-AF81-CD9E1AC96F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07-EC73-4D0D-BCF3-B97C498E04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60CD-89A1-4640-AF81-CD9E1AC96F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07-EC73-4D0D-BCF3-B97C498E04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60CD-89A1-4640-AF81-CD9E1AC96F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07-EC73-4D0D-BCF3-B97C498E04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60CD-89A1-4640-AF81-CD9E1AC96F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07-EC73-4D0D-BCF3-B97C498E04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60CD-89A1-4640-AF81-CD9E1AC96F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07-EC73-4D0D-BCF3-B97C498E04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60CD-89A1-4640-AF81-CD9E1AC96F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07-EC73-4D0D-BCF3-B97C498E04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60CD-89A1-4640-AF81-CD9E1AC96F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07-EC73-4D0D-BCF3-B97C498E04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560CD-89A1-4640-AF81-CD9E1AC96F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2607-EC73-4D0D-BCF3-B97C498E04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baike.baidu.com/item/%E6%A6%82%E7%8E%87/828845" TargetMode="External"/><Relationship Id="rId2" Type="http://schemas.openxmlformats.org/officeDocument/2006/relationships/hyperlink" Target="https://baike.baidu.com/item/%E5%9D%87%E5%80%BC/5922988" TargetMode="External"/><Relationship Id="rId1" Type="http://schemas.openxmlformats.org/officeDocument/2006/relationships/hyperlink" Target="https://baike.baidu.com/item/%E6%A6%82%E7%8E%87%E8%AE%B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概率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/>
              <a:t>我也不知道为什么会让一个概率论都没学好而且不会做</a:t>
            </a:r>
            <a:r>
              <a:rPr lang="en-US" altLang="zh-CN" sz="1200" dirty="0"/>
              <a:t>ppt</a:t>
            </a:r>
            <a:r>
              <a:rPr lang="zh-CN" altLang="en-US" sz="1200" dirty="0"/>
              <a:t>的人来讲概率</a:t>
            </a:r>
            <a:r>
              <a:rPr lang="en-US" altLang="zh-CN" sz="1200" dirty="0" err="1"/>
              <a:t>dp</a:t>
            </a:r>
            <a:r>
              <a:rPr lang="zh-CN" altLang="en-US" sz="1200" dirty="0"/>
              <a:t>（小声）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再来看一道题（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n(n&lt;=20)</a:t>
            </a:r>
            <a:r>
              <a:rPr lang="zh-CN" altLang="en-US" dirty="0"/>
              <a:t>个格子，每次会涂一个格子，其中涂第</a:t>
            </a:r>
            <a:r>
              <a:rPr lang="en-US" altLang="zh-CN" dirty="0" err="1"/>
              <a:t>i</a:t>
            </a:r>
            <a:r>
              <a:rPr lang="zh-CN" altLang="en-US" dirty="0"/>
              <a:t>个格子的概率是</a:t>
            </a:r>
            <a:r>
              <a:rPr lang="en-US" altLang="zh-CN" dirty="0" err="1"/>
              <a:t>p_i</a:t>
            </a:r>
            <a:r>
              <a:rPr lang="zh-CN" altLang="en-US" dirty="0"/>
              <a:t>（保证∑</a:t>
            </a:r>
            <a:r>
              <a:rPr lang="en-US" altLang="zh-CN" dirty="0" err="1"/>
              <a:t>p_i</a:t>
            </a:r>
            <a:r>
              <a:rPr lang="en-US" altLang="zh-CN" dirty="0"/>
              <a:t>=1</a:t>
            </a:r>
            <a:r>
              <a:rPr lang="zh-CN" altLang="en-US" dirty="0"/>
              <a:t>）。求每个格子都被涂色的期望次数。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2D27EC50-90BF-475A-AC69-C1AC82D61D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147187"/>
              </a:xfrm>
            </p:spPr>
            <p:txBody>
              <a:bodyPr/>
              <a:lstStyle/>
              <a:p>
                <a:r>
                  <a:rPr lang="zh-CN" altLang="en-US" dirty="0"/>
                  <a:t>有</a:t>
                </a:r>
                <a:r>
                  <a:rPr lang="en-US" altLang="zh-CN" dirty="0"/>
                  <a:t>n(n&lt;=20)</a:t>
                </a:r>
                <a:r>
                  <a:rPr lang="zh-CN" altLang="en-US" dirty="0"/>
                  <a:t>个格子，每次会涂一个格子，其中涂第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个格子的概率是</a:t>
                </a:r>
                <a:r>
                  <a:rPr lang="en-US" altLang="zh-CN" dirty="0" err="1"/>
                  <a:t>p_i</a:t>
                </a:r>
                <a:r>
                  <a:rPr lang="zh-CN" altLang="en-US" dirty="0"/>
                  <a:t>（保证∑</a:t>
                </a:r>
                <a:r>
                  <a:rPr lang="en-US" altLang="zh-CN" dirty="0" err="1"/>
                  <a:t>p_i</a:t>
                </a:r>
                <a:r>
                  <a:rPr lang="en-US" altLang="zh-CN" dirty="0"/>
                  <a:t>=1</a:t>
                </a:r>
                <a:r>
                  <a:rPr lang="zh-CN" altLang="en-US" dirty="0"/>
                  <a:t>）。求每个格子都被涂色的期望次数。</a:t>
                </a:r>
                <a:endParaRPr lang="en-US" altLang="zh-CN" dirty="0"/>
              </a:p>
              <a:p>
                <a:r>
                  <a:rPr lang="zh-CN" altLang="en-US" dirty="0"/>
                  <a:t>稍微复杂一些这道题，我们回头看概率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的一般递推式子</a:t>
                </a:r>
                <a:endParaRPr lang="en-US" altLang="zh-CN" dirty="0"/>
              </a:p>
              <a:p>
                <a:r>
                  <a:rPr lang="zh-CN" altLang="en-US" dirty="0"/>
                  <a:t>其中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表示当前状态为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的期望（自己定义的）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表示从状态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到状态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的概率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表示从状态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到状态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转移的时候对答案的贡献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我们这里想到要用到状态转移。那么怎么表示状态的转移呢？发现这里格子不超过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个，所以可以用一个</a:t>
                </a:r>
                <a:r>
                  <a:rPr lang="en-US" altLang="zh-CN" dirty="0"/>
                  <a:t>int</a:t>
                </a:r>
                <a:r>
                  <a:rPr lang="zh-CN" altLang="en-US" dirty="0"/>
                  <a:t>整数来表示一个状态，其二进制位下的每一位为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赋予其意义，比如如果是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个格子，那么</a:t>
                </a:r>
                <a:r>
                  <a:rPr lang="en-US" altLang="zh-CN" dirty="0"/>
                  <a:t>1010111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）就表示第</a:t>
                </a:r>
                <a:r>
                  <a:rPr lang="en-US" altLang="zh-CN" dirty="0"/>
                  <a:t>1 3 5 6 7</a:t>
                </a:r>
                <a:r>
                  <a:rPr lang="zh-CN" altLang="en-US" dirty="0"/>
                  <a:t>个格子上还没涂颜色，这样就有了状态转移。同时有初始状态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[0]=0</a:t>
                </a:r>
                <a:r>
                  <a:rPr lang="zh-CN" altLang="en-US" dirty="0"/>
                  <a:t>，表示每一位上都涂了颜色就不需要再涂了。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147187"/>
              </a:xfrm>
              <a:blipFill rotWithShape="1">
                <a:blip r:embed="rId1"/>
                <a:stretch>
                  <a:fillRect l="-1043" t="-1885" r="-3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还是一道题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个礼物盒和</a:t>
            </a:r>
            <a:r>
              <a:rPr lang="en-US" altLang="zh-CN" dirty="0"/>
              <a:t>m</a:t>
            </a:r>
            <a:r>
              <a:rPr lang="zh-CN" altLang="en-US" dirty="0"/>
              <a:t>个小孩，每个盒子里有一个礼物。所有人轮流开盒子，每次打开一个随机盒子，如果里面有礼物就拿走（如果被开过了就没有礼物了）。问所有人拿走礼物的期望数量。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概率</a:t>
            </a:r>
            <a:r>
              <a:rPr lang="en-US" altLang="zh-CN" dirty="0" err="1"/>
              <a:t>dp</a:t>
            </a:r>
            <a:r>
              <a:rPr lang="zh-CN" altLang="en-US" dirty="0"/>
              <a:t>就在这里简单告一段落 </a:t>
            </a:r>
            <a:br>
              <a:rPr lang="en-US" altLang="zh-CN" dirty="0"/>
            </a:br>
            <a:r>
              <a:rPr lang="zh-CN" altLang="en-US" dirty="0"/>
              <a:t>下面是更简单的数位</a:t>
            </a:r>
            <a:r>
              <a:rPr lang="en-US" altLang="zh-CN" dirty="0" err="1"/>
              <a:t>dp</a:t>
            </a:r>
            <a:r>
              <a:rPr lang="zh-CN" altLang="en-US" sz="2200" dirty="0"/>
              <a:t>其实就是板子 套板子就好了</a:t>
            </a:r>
            <a:endParaRPr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再来看这样一道题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 err="1"/>
              <a:t>a~b</a:t>
            </a:r>
            <a:r>
              <a:rPr lang="zh-CN" altLang="en-US" dirty="0"/>
              <a:t>中不包含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62</a:t>
            </a:r>
            <a:r>
              <a:rPr lang="zh-CN" altLang="en-US" dirty="0"/>
              <a:t>的数的个数</a:t>
            </a:r>
            <a:r>
              <a:rPr lang="en-US" altLang="zh-CN" dirty="0"/>
              <a:t>. 0 &lt; a</a:t>
            </a:r>
            <a:r>
              <a:rPr lang="zh-CN" altLang="en-US" dirty="0"/>
              <a:t>、</a:t>
            </a:r>
            <a:r>
              <a:rPr lang="en-US" altLang="zh-CN" dirty="0"/>
              <a:t>b &lt; 2*10^9</a:t>
            </a:r>
            <a:endParaRPr lang="en-US" altLang="zh-CN" dirty="0"/>
          </a:p>
          <a:p>
            <a:r>
              <a:rPr lang="zh-CN" altLang="en-US" dirty="0"/>
              <a:t>可以看到</a:t>
            </a:r>
            <a:r>
              <a:rPr lang="en-US" altLang="zh-CN" dirty="0"/>
              <a:t>n</a:t>
            </a:r>
            <a:r>
              <a:rPr lang="zh-CN" altLang="en-US" dirty="0"/>
              <a:t>的数据范围特别大，暴力求解肯定会</a:t>
            </a:r>
            <a:r>
              <a:rPr lang="en-US" altLang="zh-CN" dirty="0"/>
              <a:t>TLE</a:t>
            </a:r>
            <a:r>
              <a:rPr lang="zh-CN" altLang="en-US" dirty="0"/>
              <a:t>，这时候就要用到数位</a:t>
            </a:r>
            <a:r>
              <a:rPr lang="en-US" altLang="zh-CN" dirty="0" err="1"/>
              <a:t>dp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数位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数位</a:t>
            </a:r>
            <a:r>
              <a:rPr lang="en-US" altLang="zh-CN" dirty="0" err="1"/>
              <a:t>dp</a:t>
            </a:r>
            <a:r>
              <a:rPr lang="zh-CN" altLang="en-US" dirty="0"/>
              <a:t>是一种计数用的</a:t>
            </a:r>
            <a:r>
              <a:rPr lang="en-US" altLang="zh-CN" dirty="0" err="1"/>
              <a:t>dp</a:t>
            </a:r>
            <a:r>
              <a:rPr lang="zh-CN" altLang="en-US" dirty="0"/>
              <a:t>，一般就是要统计一个区间</a:t>
            </a:r>
            <a:r>
              <a:rPr lang="en-US" altLang="zh-CN" dirty="0"/>
              <a:t>[</a:t>
            </a:r>
            <a:r>
              <a:rPr lang="en-US" altLang="zh-CN" dirty="0" err="1"/>
              <a:t>le,ri</a:t>
            </a:r>
            <a:r>
              <a:rPr lang="en-US" altLang="zh-CN" dirty="0"/>
              <a:t>]</a:t>
            </a:r>
            <a:r>
              <a:rPr lang="zh-CN" altLang="en-US" dirty="0"/>
              <a:t>内满足一些条件数的个数。所谓数位</a:t>
            </a:r>
            <a:r>
              <a:rPr lang="en-US" altLang="zh-CN" dirty="0" err="1"/>
              <a:t>dp</a:t>
            </a:r>
            <a:r>
              <a:rPr lang="zh-CN" altLang="en-US" dirty="0"/>
              <a:t>，字面意思就是在数位上进行</a:t>
            </a:r>
            <a:r>
              <a:rPr lang="en-US" altLang="zh-CN" dirty="0" err="1"/>
              <a:t>dp</a:t>
            </a:r>
            <a:r>
              <a:rPr lang="zh-CN" altLang="en-US" dirty="0"/>
              <a:t>。数位的含义：一个数有个位、十位、百位、千位</a:t>
            </a:r>
            <a:r>
              <a:rPr lang="en-US" altLang="zh-CN" dirty="0"/>
              <a:t>......</a:t>
            </a:r>
            <a:r>
              <a:rPr lang="zh-CN" altLang="en-US" dirty="0"/>
              <a:t>数的每一位就是数位。</a:t>
            </a:r>
            <a:endParaRPr lang="en-US" altLang="zh-CN" dirty="0"/>
          </a:p>
          <a:p>
            <a:r>
              <a:rPr lang="zh-CN" altLang="en-US" dirty="0"/>
              <a:t>数位</a:t>
            </a:r>
            <a:r>
              <a:rPr lang="en-US" altLang="zh-CN" dirty="0" err="1"/>
              <a:t>dp</a:t>
            </a:r>
            <a:r>
              <a:rPr lang="zh-CN" altLang="en-US" dirty="0"/>
              <a:t>的实质就是换一种暴力枚举的方式，使得新的枚举方式满足</a:t>
            </a:r>
            <a:r>
              <a:rPr lang="en-US" altLang="zh-CN" dirty="0" err="1"/>
              <a:t>dp</a:t>
            </a:r>
            <a:r>
              <a:rPr lang="zh-CN" altLang="en-US" dirty="0"/>
              <a:t>的性质，然后记忆化就可以了。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接下来和大家一起手写一下数位</a:t>
            </a:r>
            <a:r>
              <a:rPr lang="en-US" altLang="zh-CN" dirty="0" err="1"/>
              <a:t>dp</a:t>
            </a:r>
            <a:r>
              <a:rPr lang="zh-CN" altLang="en-US" dirty="0"/>
              <a:t>的模板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首先 我们需要一个记忆化搜索</a:t>
            </a:r>
            <a:r>
              <a:rPr lang="en-US" altLang="zh-CN" dirty="0" err="1"/>
              <a:t>dp</a:t>
            </a:r>
            <a:r>
              <a:rPr lang="zh-CN" altLang="en-US" dirty="0"/>
              <a:t>的数组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][status]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位 当前</a:t>
            </a:r>
            <a:r>
              <a:rPr lang="zh-CN" altLang="en-US" dirty="0" smtClean="0"/>
              <a:t>状态</a:t>
            </a:r>
            <a:r>
              <a:rPr lang="zh-CN" altLang="en-US" dirty="0"/>
              <a:t>为</a:t>
            </a:r>
            <a:r>
              <a:rPr lang="en-US" altLang="zh-CN" dirty="0" smtClean="0"/>
              <a:t>status</a:t>
            </a:r>
            <a:r>
              <a:rPr lang="zh-CN" altLang="en-US" dirty="0"/>
              <a:t>的数一共有多少个，在本题中，因为</a:t>
            </a:r>
            <a:r>
              <a:rPr lang="en-US" altLang="zh-CN" dirty="0"/>
              <a:t>4</a:t>
            </a:r>
            <a:r>
              <a:rPr lang="zh-CN" altLang="en-US" dirty="0"/>
              <a:t>只有一位，可以在遍历的过程中直接删掉，所以不作考虑，而前一位取</a:t>
            </a:r>
            <a:r>
              <a:rPr lang="en-US" altLang="zh-CN" dirty="0"/>
              <a:t>6</a:t>
            </a:r>
            <a:r>
              <a:rPr lang="zh-CN" altLang="en-US" dirty="0"/>
              <a:t>的话后一位则不能取</a:t>
            </a:r>
            <a:r>
              <a:rPr lang="en-US" altLang="zh-CN" dirty="0"/>
              <a:t>2</a:t>
            </a:r>
            <a:r>
              <a:rPr lang="zh-CN" altLang="en-US" dirty="0"/>
              <a:t>，则这里</a:t>
            </a:r>
            <a:r>
              <a:rPr lang="en-US" altLang="zh-CN" dirty="0"/>
              <a:t>status</a:t>
            </a:r>
            <a:r>
              <a:rPr lang="zh-CN" altLang="en-US" dirty="0"/>
              <a:t>有两种状态，表示前一位是</a:t>
            </a:r>
            <a:r>
              <a:rPr lang="en-US" altLang="zh-CN" dirty="0"/>
              <a:t>6</a:t>
            </a:r>
            <a:r>
              <a:rPr lang="zh-CN" altLang="en-US" dirty="0"/>
              <a:t>和前一位不是</a:t>
            </a:r>
            <a:r>
              <a:rPr lang="en-US" altLang="zh-CN" dirty="0"/>
              <a:t>6</a:t>
            </a:r>
            <a:r>
              <a:rPr lang="zh-CN" altLang="en-US" dirty="0"/>
              <a:t>，是</a:t>
            </a:r>
            <a:r>
              <a:rPr lang="en-US" altLang="zh-CN" dirty="0"/>
              <a:t>6</a:t>
            </a:r>
            <a:r>
              <a:rPr lang="zh-CN" altLang="en-US" dirty="0"/>
              <a:t>则为</a:t>
            </a:r>
            <a:r>
              <a:rPr lang="en-US" altLang="zh-CN" dirty="0"/>
              <a:t>1</a:t>
            </a:r>
            <a:r>
              <a:rPr lang="zh-CN" altLang="en-US" dirty="0"/>
              <a:t>不是</a:t>
            </a:r>
            <a:r>
              <a:rPr lang="en-US" altLang="zh-CN" dirty="0"/>
              <a:t>6</a:t>
            </a:r>
            <a:r>
              <a:rPr lang="zh-CN" altLang="en-US" dirty="0"/>
              <a:t>则为</a:t>
            </a:r>
            <a:r>
              <a:rPr lang="en-US" altLang="zh-CN" dirty="0"/>
              <a:t>0</a:t>
            </a:r>
            <a:r>
              <a:rPr lang="zh-CN" altLang="en-US" dirty="0"/>
              <a:t>，那么</a:t>
            </a:r>
            <a:r>
              <a:rPr lang="en-US" altLang="zh-CN" dirty="0" err="1"/>
              <a:t>dp</a:t>
            </a:r>
            <a:r>
              <a:rPr lang="en-US" altLang="zh-CN" dirty="0"/>
              <a:t>[3][1]</a:t>
            </a:r>
            <a:r>
              <a:rPr lang="zh-CN" altLang="en-US" dirty="0"/>
              <a:t>就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</a:t>
            </a:r>
            <a:r>
              <a:rPr lang="en-US" altLang="zh-CN" dirty="0" smtClean="0"/>
              <a:t>000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x</a:t>
            </a:r>
            <a:r>
              <a:rPr lang="en-US" altLang="zh-CN" dirty="0" smtClean="0"/>
              <a:t>999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有</a:t>
            </a:r>
            <a:r>
              <a:rPr lang="zh-CN" altLang="en-US" dirty="0"/>
              <a:t>几个满足条件的数，</a:t>
            </a:r>
            <a:r>
              <a:rPr lang="en-US" altLang="zh-CN" dirty="0" err="1"/>
              <a:t>dp</a:t>
            </a:r>
            <a:r>
              <a:rPr lang="en-US" altLang="zh-CN" dirty="0"/>
              <a:t>[1][0]</a:t>
            </a:r>
            <a:r>
              <a:rPr lang="zh-CN" altLang="en-US" dirty="0"/>
              <a:t>就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x0</a:t>
            </a:r>
            <a:r>
              <a:rPr lang="en-US" altLang="zh-CN" dirty="0" smtClean="0"/>
              <a:t>-x9</a:t>
            </a:r>
            <a:r>
              <a:rPr lang="zh-CN" altLang="en-US" dirty="0" smtClean="0"/>
              <a:t>，</a:t>
            </a:r>
            <a:r>
              <a:rPr lang="en-US" altLang="zh-CN" dirty="0"/>
              <a:t>x</a:t>
            </a:r>
            <a:r>
              <a:rPr lang="zh-CN" altLang="en-US" dirty="0" smtClean="0"/>
              <a:t>不</a:t>
            </a:r>
            <a:r>
              <a:rPr lang="zh-CN" altLang="en-US" dirty="0" smtClean="0"/>
              <a:t>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的个数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8780"/>
            <a:ext cx="10515600" cy="58981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首先，我们来分解一个十进制数字的各个位置上的数字，用</a:t>
            </a:r>
            <a:r>
              <a:rPr lang="en-US" altLang="zh-CN" dirty="0"/>
              <a:t>a[]</a:t>
            </a:r>
            <a:r>
              <a:rPr lang="zh-CN" altLang="en-US" dirty="0"/>
              <a:t>数组来记录，比如</a:t>
            </a:r>
            <a:r>
              <a:rPr lang="en-US" altLang="zh-CN" dirty="0"/>
              <a:t>33265</a:t>
            </a:r>
            <a:r>
              <a:rPr lang="zh-CN" altLang="en-US" dirty="0"/>
              <a:t>，通常会分解为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a[0]=5,a[1]=6,a[2]=2,a[3]=3,a[4]=3;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solve(long </a:t>
            </a:r>
            <a:r>
              <a:rPr lang="en-US" altLang="zh-CN" dirty="0" err="1"/>
              <a:t>long</a:t>
            </a:r>
            <a:r>
              <a:rPr lang="en-US" altLang="zh-CN" dirty="0"/>
              <a:t> x)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int pos=-1;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while(x!=0)//</a:t>
            </a:r>
            <a:r>
              <a:rPr lang="zh-CN" altLang="en-US" dirty="0"/>
              <a:t>或者可以写成</a:t>
            </a:r>
            <a:r>
              <a:rPr lang="en-US" altLang="zh-CN" dirty="0"/>
              <a:t>while(x)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pos++;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a[pos]=x%10;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x/=10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接下来开始</a:t>
            </a:r>
            <a:r>
              <a:rPr lang="en-US" altLang="zh-CN" dirty="0" err="1"/>
              <a:t>dfs</a:t>
            </a:r>
            <a:r>
              <a:rPr lang="en-US" altLang="zh-CN" dirty="0"/>
              <a:t>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这里是</a:t>
            </a:r>
            <a:r>
              <a:rPr lang="en-US" altLang="zh-CN" dirty="0" err="1"/>
              <a:t>dfs</a:t>
            </a:r>
            <a:r>
              <a:rPr lang="zh-CN" altLang="en-US" dirty="0"/>
              <a:t>的代码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r>
              <a:rPr lang="zh-CN" altLang="en-US" dirty="0"/>
              <a:t>我们思考，</a:t>
            </a:r>
            <a:r>
              <a:rPr lang="en-US" altLang="zh-CN" dirty="0" err="1"/>
              <a:t>dfs</a:t>
            </a:r>
            <a:r>
              <a:rPr lang="zh-CN" altLang="en-US" dirty="0"/>
              <a:t>需要哪些参数呢？首先肯定需要的是，当前到哪一位了那么</a:t>
            </a:r>
            <a:r>
              <a:rPr lang="en-US" altLang="zh-CN" dirty="0"/>
              <a:t>pos</a:t>
            </a:r>
            <a:r>
              <a:rPr lang="zh-CN" altLang="en-US" dirty="0"/>
              <a:t>这个变量肯定也需要，同时还需要前一步的状态，比如在本题中前一步的变量就是上一位是否为</a:t>
            </a:r>
            <a:r>
              <a:rPr lang="en-US" altLang="zh-CN" dirty="0"/>
              <a:t>6.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 err="1"/>
              <a:t>dfs</a:t>
            </a:r>
            <a:r>
              <a:rPr lang="zh-CN" altLang="en-US" dirty="0"/>
              <a:t>的代码如下</a:t>
            </a:r>
            <a:endParaRPr lang="en-US" altLang="zh-CN" dirty="0"/>
          </a:p>
          <a:p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(int </a:t>
            </a:r>
            <a:r>
              <a:rPr lang="en-US" altLang="zh-CN" dirty="0" err="1"/>
              <a:t>pos,bool</a:t>
            </a:r>
            <a:r>
              <a:rPr lang="en-US" altLang="zh-CN" dirty="0"/>
              <a:t> status)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pPr lvl="1"/>
            <a:r>
              <a:rPr lang="en-US" altLang="zh-CN" dirty="0"/>
              <a:t>//pos</a:t>
            </a:r>
            <a:r>
              <a:rPr lang="zh-CN" altLang="en-US" dirty="0"/>
              <a:t>表示当前到哪一位了 第</a:t>
            </a:r>
            <a:r>
              <a:rPr lang="en-US" altLang="zh-CN" dirty="0"/>
              <a:t>0</a:t>
            </a:r>
            <a:r>
              <a:rPr lang="zh-CN" altLang="en-US" dirty="0"/>
              <a:t>位是个位 看个人习惯</a:t>
            </a:r>
            <a:endParaRPr lang="en-US" altLang="zh-CN" dirty="0"/>
          </a:p>
          <a:p>
            <a:pPr lvl="1"/>
            <a:r>
              <a:rPr lang="en-US" altLang="zh-CN" dirty="0"/>
              <a:t>//status</a:t>
            </a:r>
            <a:r>
              <a:rPr lang="zh-CN" altLang="en-US" dirty="0"/>
              <a:t>表示 上一步是否为</a:t>
            </a:r>
            <a:r>
              <a:rPr lang="en-US" altLang="zh-CN" dirty="0"/>
              <a:t>6</a:t>
            </a:r>
            <a:endParaRPr lang="en-US" altLang="zh-CN" dirty="0"/>
          </a:p>
          <a:p>
            <a:pPr lvl="1"/>
            <a:r>
              <a:rPr lang="en-US" altLang="zh-CN" dirty="0"/>
              <a:t>if(pos==-1) return 1;//</a:t>
            </a:r>
            <a:r>
              <a:rPr lang="zh-CN" altLang="en-US" dirty="0"/>
              <a:t>写</a:t>
            </a:r>
            <a:r>
              <a:rPr lang="en-US" altLang="zh-CN" dirty="0" err="1"/>
              <a:t>dfs</a:t>
            </a:r>
            <a:r>
              <a:rPr lang="zh-CN" altLang="en-US" dirty="0"/>
              <a:t>时要最优先思考递归返回的条件</a:t>
            </a:r>
            <a:r>
              <a:rPr lang="en-US" altLang="zh-CN" dirty="0"/>
              <a:t>,</a:t>
            </a:r>
            <a:r>
              <a:rPr lang="zh-CN" altLang="en-US" dirty="0"/>
              <a:t>这里递归返回的条件是已经走到了</a:t>
            </a:r>
            <a:r>
              <a:rPr lang="en-US" altLang="zh-CN" dirty="0"/>
              <a:t>pos=-1</a:t>
            </a:r>
            <a:r>
              <a:rPr lang="zh-CN" altLang="en-US" dirty="0"/>
              <a:t>，个位都讨论完了，那么这里一般返回</a:t>
            </a:r>
            <a:r>
              <a:rPr lang="en-US" altLang="zh-CN" dirty="0"/>
              <a:t>1</a:t>
            </a:r>
            <a:r>
              <a:rPr lang="zh-CN" altLang="en-US" dirty="0"/>
              <a:t>，表示这里得到的数字是合法的</a:t>
            </a:r>
            <a:endParaRPr lang="en-US" altLang="zh-CN" dirty="0"/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err="1"/>
              <a:t>ans</a:t>
            </a:r>
            <a:r>
              <a:rPr lang="en-US" altLang="zh-CN" dirty="0"/>
              <a:t>=0;//</a:t>
            </a:r>
            <a:r>
              <a:rPr lang="zh-CN" altLang="en-US" dirty="0"/>
              <a:t>计数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先看这样一道问题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个格子，每次随机涂一个，求涂满</a:t>
            </a:r>
            <a:r>
              <a:rPr lang="en-US" altLang="zh-CN" dirty="0"/>
              <a:t>m</a:t>
            </a:r>
            <a:r>
              <a:rPr lang="zh-CN" altLang="en-US" dirty="0"/>
              <a:t>个格子的期望次数。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0722"/>
            <a:ext cx="10515600" cy="5976241"/>
          </a:xfrm>
        </p:spPr>
        <p:txBody>
          <a:bodyPr/>
          <a:lstStyle/>
          <a:p>
            <a:pPr lvl="1"/>
            <a:endParaRPr lang="en-US" altLang="zh-CN" dirty="0"/>
          </a:p>
          <a:p>
            <a:pPr lvl="1"/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=0;i&lt;=9;i++)//</a:t>
            </a:r>
            <a:r>
              <a:rPr lang="zh-CN" altLang="en-US" dirty="0"/>
              <a:t>枚举每一位取什么</a:t>
            </a:r>
            <a:endParaRPr lang="en-US" altLang="zh-CN" dirty="0"/>
          </a:p>
          <a:p>
            <a:pPr lvl="1"/>
            <a:r>
              <a:rPr lang="en-US" altLang="zh-CN" dirty="0"/>
              <a:t>{</a:t>
            </a:r>
            <a:endParaRPr lang="en-US" altLang="zh-CN" dirty="0"/>
          </a:p>
          <a:p>
            <a:pPr lvl="2"/>
            <a:r>
              <a:rPr lang="en-US" altLang="zh-CN" dirty="0"/>
              <a:t>if(</a:t>
            </a:r>
            <a:r>
              <a:rPr lang="en-US" altLang="zh-CN" dirty="0" err="1"/>
              <a:t>i</a:t>
            </a:r>
            <a:r>
              <a:rPr lang="en-US" altLang="zh-CN" dirty="0"/>
              <a:t>==4) continue;//</a:t>
            </a:r>
            <a:r>
              <a:rPr lang="zh-CN" altLang="en-US" dirty="0"/>
              <a:t>因为不能取</a:t>
            </a:r>
            <a:r>
              <a:rPr lang="en-US" altLang="zh-CN" dirty="0"/>
              <a:t>4 </a:t>
            </a:r>
            <a:r>
              <a:rPr lang="zh-CN" altLang="en-US" dirty="0"/>
              <a:t>所以如果取到</a:t>
            </a:r>
            <a:r>
              <a:rPr lang="en-US" altLang="zh-CN" dirty="0"/>
              <a:t>4</a:t>
            </a:r>
            <a:r>
              <a:rPr lang="zh-CN" altLang="en-US" dirty="0"/>
              <a:t>要跳过</a:t>
            </a:r>
            <a:endParaRPr lang="en-US" altLang="zh-CN" dirty="0"/>
          </a:p>
          <a:p>
            <a:pPr lvl="2"/>
            <a:r>
              <a:rPr lang="en-US" altLang="zh-CN" dirty="0"/>
              <a:t>if(status&amp;&amp;</a:t>
            </a:r>
            <a:r>
              <a:rPr lang="en-US" altLang="zh-CN" dirty="0" err="1"/>
              <a:t>i</a:t>
            </a:r>
            <a:r>
              <a:rPr lang="en-US" altLang="zh-CN" dirty="0"/>
              <a:t>==2) continue;//</a:t>
            </a:r>
            <a:r>
              <a:rPr lang="zh-CN" altLang="en-US" dirty="0"/>
              <a:t>如果上一位选择了</a:t>
            </a:r>
            <a:r>
              <a:rPr lang="en-US" altLang="zh-CN" dirty="0"/>
              <a:t>6 </a:t>
            </a:r>
            <a:r>
              <a:rPr lang="zh-CN" altLang="en-US" dirty="0"/>
              <a:t>这一位就不能选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en-US" altLang="zh-CN" dirty="0" err="1"/>
              <a:t>ans</a:t>
            </a:r>
            <a:r>
              <a:rPr lang="en-US" altLang="zh-CN" dirty="0"/>
              <a:t>+=</a:t>
            </a:r>
            <a:r>
              <a:rPr lang="en-US" altLang="zh-CN" dirty="0" err="1"/>
              <a:t>dfs</a:t>
            </a:r>
            <a:r>
              <a:rPr lang="en-US" altLang="zh-CN" dirty="0"/>
              <a:t>(pos-1,i==6)//</a:t>
            </a:r>
            <a:r>
              <a:rPr lang="zh-CN" altLang="en-US" dirty="0"/>
              <a:t>往下递归 获得结果 当前这一位选了</a:t>
            </a:r>
            <a:r>
              <a:rPr lang="en-US" altLang="zh-CN" dirty="0" err="1"/>
              <a:t>i</a:t>
            </a:r>
            <a:r>
              <a:rPr lang="zh-CN" altLang="en-US" dirty="0"/>
              <a:t>肯定会对下一位有影响。</a:t>
            </a:r>
            <a:endParaRPr lang="en-US" altLang="zh-CN" dirty="0"/>
          </a:p>
          <a:p>
            <a:pPr lvl="1"/>
            <a:r>
              <a:rPr lang="en-US" altLang="zh-CN" dirty="0"/>
              <a:t>}</a:t>
            </a:r>
            <a:endParaRPr lang="en-US" altLang="zh-CN" dirty="0"/>
          </a:p>
          <a:p>
            <a:pPr lvl="1"/>
            <a:r>
              <a:rPr lang="en-US" altLang="zh-CN" dirty="0"/>
              <a:t>return </a:t>
            </a:r>
            <a:r>
              <a:rPr lang="en-US" altLang="zh-CN" dirty="0" err="1"/>
              <a:t>ans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1873"/>
            <a:ext cx="10515600" cy="596509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既然是说是</a:t>
            </a:r>
            <a:r>
              <a:rPr lang="en-US" altLang="zh-CN" sz="3600" dirty="0" err="1"/>
              <a:t>dp</a:t>
            </a:r>
            <a:r>
              <a:rPr lang="zh-CN" altLang="en-US" sz="3600" dirty="0"/>
              <a:t>，你会发现很多东西重复计算了，比如</a:t>
            </a:r>
            <a:r>
              <a:rPr lang="en-US" altLang="zh-CN" sz="3600" dirty="0"/>
              <a:t>32345</a:t>
            </a:r>
            <a:r>
              <a:rPr lang="zh-CN" altLang="en-US" sz="3600" dirty="0"/>
              <a:t>，第一位遍历</a:t>
            </a:r>
            <a:r>
              <a:rPr lang="en-US" altLang="zh-CN" sz="3600" dirty="0"/>
              <a:t>1</a:t>
            </a:r>
            <a:r>
              <a:rPr lang="zh-CN" altLang="en-US" sz="3600" dirty="0"/>
              <a:t>的时候</a:t>
            </a:r>
            <a:r>
              <a:rPr lang="en-US" altLang="zh-CN" sz="3600" dirty="0"/>
              <a:t>10000-19999</a:t>
            </a:r>
            <a:r>
              <a:rPr lang="zh-CN" altLang="en-US" sz="3600" dirty="0"/>
              <a:t>算了一遍，第二位遍历</a:t>
            </a:r>
            <a:r>
              <a:rPr lang="en-US" altLang="zh-CN" sz="3600" dirty="0"/>
              <a:t>2</a:t>
            </a:r>
            <a:r>
              <a:rPr lang="zh-CN" altLang="en-US" sz="3600" dirty="0"/>
              <a:t>的时候</a:t>
            </a:r>
            <a:r>
              <a:rPr lang="en-US" altLang="zh-CN" sz="3600" dirty="0"/>
              <a:t>20000-29999</a:t>
            </a:r>
            <a:r>
              <a:rPr lang="zh-CN" altLang="en-US" sz="3600" dirty="0"/>
              <a:t>又算了一遍，其实这里</a:t>
            </a:r>
            <a:r>
              <a:rPr lang="en-US" altLang="zh-CN" sz="3600" dirty="0"/>
              <a:t>0000-9999</a:t>
            </a:r>
            <a:r>
              <a:rPr lang="zh-CN" altLang="en-US" sz="3600" dirty="0"/>
              <a:t>都是一样的，不用再重复计算，即为</a:t>
            </a:r>
            <a:r>
              <a:rPr lang="en-US" altLang="zh-CN" sz="3600" dirty="0" err="1"/>
              <a:t>dp</a:t>
            </a:r>
            <a:r>
              <a:rPr lang="en-US" altLang="zh-CN" sz="3600" dirty="0"/>
              <a:t>[4][0]</a:t>
            </a:r>
            <a:r>
              <a:rPr lang="zh-CN" altLang="en-US" sz="3600" dirty="0"/>
              <a:t>（有四位，前一位不为</a:t>
            </a:r>
            <a:r>
              <a:rPr lang="en-US" altLang="zh-CN" sz="3600" dirty="0"/>
              <a:t>6) </a:t>
            </a:r>
            <a:r>
              <a:rPr lang="zh-CN" altLang="en-US" sz="3600" dirty="0"/>
              <a:t>那么加上记忆化搜索，那么我们的</a:t>
            </a:r>
            <a:r>
              <a:rPr lang="en-US" altLang="zh-CN" sz="3600" dirty="0" err="1"/>
              <a:t>dfs</a:t>
            </a:r>
            <a:r>
              <a:rPr lang="zh-CN" altLang="en-US" sz="3600" dirty="0"/>
              <a:t>代码就是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9932"/>
            <a:ext cx="10515600" cy="58870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err="1"/>
              <a:t>dp</a:t>
            </a:r>
            <a:r>
              <a:rPr lang="en-US" altLang="zh-CN" dirty="0"/>
              <a:t>[20][2];</a:t>
            </a:r>
            <a:endParaRPr lang="en-US" altLang="zh-CN" dirty="0"/>
          </a:p>
          <a:p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(int </a:t>
            </a:r>
            <a:r>
              <a:rPr lang="en-US" altLang="zh-CN" dirty="0" err="1"/>
              <a:t>pos,bool</a:t>
            </a:r>
            <a:r>
              <a:rPr lang="en-US" altLang="zh-CN" dirty="0"/>
              <a:t> status)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pPr lvl="1"/>
            <a:r>
              <a:rPr lang="en-US" altLang="zh-CN" dirty="0"/>
              <a:t>if(pos==-1)return 1;</a:t>
            </a:r>
            <a:endParaRPr lang="en-US" altLang="zh-CN" dirty="0"/>
          </a:p>
          <a:p>
            <a:pPr lvl="1"/>
            <a:r>
              <a:rPr lang="en-US" altLang="zh-CN" dirty="0"/>
              <a:t>if(</a:t>
            </a:r>
            <a:r>
              <a:rPr lang="en-US" altLang="zh-CN" dirty="0" err="1"/>
              <a:t>dp</a:t>
            </a:r>
            <a:r>
              <a:rPr lang="en-US" altLang="zh-CN" dirty="0"/>
              <a:t>[pos][status]!=-1) return </a:t>
            </a:r>
            <a:r>
              <a:rPr lang="en-US" altLang="zh-CN" dirty="0" err="1"/>
              <a:t>dp</a:t>
            </a:r>
            <a:r>
              <a:rPr lang="en-US" altLang="zh-CN" dirty="0"/>
              <a:t>[pos][status];//</a:t>
            </a:r>
            <a:r>
              <a:rPr lang="zh-CN" altLang="en-US" dirty="0"/>
              <a:t>记忆化搜索，记得在</a:t>
            </a:r>
            <a:r>
              <a:rPr lang="en-US" altLang="zh-CN" dirty="0"/>
              <a:t>main</a:t>
            </a:r>
            <a:r>
              <a:rPr lang="zh-CN" altLang="en-US" dirty="0"/>
              <a:t>函数里面加</a:t>
            </a:r>
            <a:r>
              <a:rPr lang="en-US" altLang="zh-CN" dirty="0" err="1"/>
              <a:t>memset</a:t>
            </a:r>
            <a:r>
              <a:rPr lang="en-US" altLang="zh-CN" dirty="0"/>
              <a:t>(dp,-1,sizeof(</a:t>
            </a:r>
            <a:r>
              <a:rPr lang="en-US" altLang="zh-CN" dirty="0" err="1"/>
              <a:t>dp</a:t>
            </a:r>
            <a:r>
              <a:rPr lang="en-US" altLang="zh-CN" dirty="0"/>
              <a:t>))</a:t>
            </a:r>
            <a:endParaRPr lang="en-US" altLang="zh-CN" dirty="0"/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err="1"/>
              <a:t>ans</a:t>
            </a:r>
            <a:r>
              <a:rPr lang="en-US" altLang="zh-CN" dirty="0"/>
              <a:t>=0;</a:t>
            </a:r>
            <a:endParaRPr lang="en-US" altLang="zh-CN" dirty="0"/>
          </a:p>
          <a:p>
            <a:pPr lvl="1"/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=0;i&lt;=9;i++)</a:t>
            </a:r>
            <a:endParaRPr lang="en-US" altLang="zh-CN" dirty="0"/>
          </a:p>
          <a:p>
            <a:pPr lvl="1"/>
            <a:r>
              <a:rPr lang="en-US" altLang="zh-CN" dirty="0"/>
              <a:t>{</a:t>
            </a:r>
            <a:endParaRPr lang="en-US" altLang="zh-CN" dirty="0"/>
          </a:p>
          <a:p>
            <a:pPr lvl="2"/>
            <a:r>
              <a:rPr lang="en-US" altLang="zh-CN" dirty="0"/>
              <a:t>if(</a:t>
            </a:r>
            <a:r>
              <a:rPr lang="en-US" altLang="zh-CN" dirty="0" err="1"/>
              <a:t>i</a:t>
            </a:r>
            <a:r>
              <a:rPr lang="en-US" altLang="zh-CN" dirty="0"/>
              <a:t>==4) continue;</a:t>
            </a:r>
            <a:endParaRPr lang="en-US" altLang="zh-CN" dirty="0"/>
          </a:p>
          <a:p>
            <a:pPr lvl="2"/>
            <a:r>
              <a:rPr lang="en-US" altLang="zh-CN" dirty="0"/>
              <a:t>if(status&amp;&amp;</a:t>
            </a:r>
            <a:r>
              <a:rPr lang="en-US" altLang="zh-CN" dirty="0" err="1"/>
              <a:t>i</a:t>
            </a:r>
            <a:r>
              <a:rPr lang="en-US" altLang="zh-CN" dirty="0"/>
              <a:t>==2)continue;</a:t>
            </a:r>
            <a:endParaRPr lang="en-US" altLang="zh-CN" dirty="0"/>
          </a:p>
          <a:p>
            <a:pPr lvl="2"/>
            <a:r>
              <a:rPr lang="en-US" altLang="zh-CN" dirty="0" err="1"/>
              <a:t>ans</a:t>
            </a:r>
            <a:r>
              <a:rPr lang="en-US" altLang="zh-CN" dirty="0"/>
              <a:t>+=</a:t>
            </a:r>
            <a:r>
              <a:rPr lang="en-US" altLang="zh-CN" dirty="0" err="1"/>
              <a:t>dfs</a:t>
            </a:r>
            <a:r>
              <a:rPr lang="en-US" altLang="zh-CN" dirty="0"/>
              <a:t>(pos-1,i==6);</a:t>
            </a:r>
            <a:endParaRPr lang="en-US" altLang="zh-CN" dirty="0"/>
          </a:p>
          <a:p>
            <a:pPr lvl="1"/>
            <a:r>
              <a:rPr lang="en-US" altLang="zh-CN" dirty="0"/>
              <a:t>}</a:t>
            </a:r>
            <a:endParaRPr lang="en-US" altLang="zh-CN" dirty="0"/>
          </a:p>
          <a:p>
            <a:pPr lvl="1"/>
            <a:r>
              <a:rPr lang="en-US" altLang="zh-CN" dirty="0" err="1"/>
              <a:t>dp</a:t>
            </a:r>
            <a:r>
              <a:rPr lang="en-US" altLang="zh-CN" dirty="0"/>
              <a:t>[pos][status]=</a:t>
            </a:r>
            <a:r>
              <a:rPr lang="en-US" altLang="zh-CN" dirty="0" err="1"/>
              <a:t>ans</a:t>
            </a:r>
            <a:r>
              <a:rPr lang="en-US" altLang="zh-CN" dirty="0"/>
              <a:t>;//</a:t>
            </a:r>
            <a:r>
              <a:rPr lang="zh-CN" altLang="en-US" dirty="0"/>
              <a:t>记忆化搜索</a:t>
            </a:r>
            <a:endParaRPr lang="en-US" altLang="zh-CN" dirty="0"/>
          </a:p>
          <a:p>
            <a:pPr lvl="1"/>
            <a:r>
              <a:rPr lang="en-US" altLang="zh-CN" dirty="0"/>
              <a:t>return </a:t>
            </a:r>
            <a:r>
              <a:rPr lang="en-US" altLang="zh-CN" dirty="0" err="1"/>
              <a:t>ans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27"/>
            <a:ext cx="10515600" cy="5931636"/>
          </a:xfrm>
        </p:spPr>
        <p:txBody>
          <a:bodyPr/>
          <a:lstStyle/>
          <a:p>
            <a:r>
              <a:rPr lang="zh-CN" altLang="en-US" dirty="0"/>
              <a:t>但是这里又会有新的问题。比如如果是</a:t>
            </a:r>
            <a:r>
              <a:rPr lang="en-US" altLang="zh-CN" dirty="0"/>
              <a:t>32465</a:t>
            </a:r>
            <a:r>
              <a:rPr lang="zh-CN" altLang="en-US" dirty="0"/>
              <a:t>这个数字，第一位只能取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，如果第一位取</a:t>
            </a:r>
            <a:r>
              <a:rPr lang="en-US" altLang="zh-CN" dirty="0"/>
              <a:t>3</a:t>
            </a:r>
            <a:r>
              <a:rPr lang="zh-CN" altLang="en-US" dirty="0"/>
              <a:t>，第二位只能取到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同时，根据题目的不同，有的题目前导</a:t>
            </a:r>
            <a:r>
              <a:rPr lang="en-US" altLang="zh-CN" dirty="0"/>
              <a:t>0</a:t>
            </a:r>
            <a:r>
              <a:rPr lang="zh-CN" altLang="en-US" dirty="0"/>
              <a:t>会有影响，比如如果要求</a:t>
            </a:r>
            <a:r>
              <a:rPr lang="en-US" altLang="zh-CN" dirty="0"/>
              <a:t>10000000</a:t>
            </a:r>
            <a:r>
              <a:rPr lang="zh-CN" altLang="en-US" dirty="0"/>
              <a:t>里面奇数位和偶数位一样多的时候，那么</a:t>
            </a:r>
            <a:r>
              <a:rPr lang="en-US" altLang="zh-CN" dirty="0"/>
              <a:t>000111</a:t>
            </a:r>
            <a:r>
              <a:rPr lang="zh-CN" altLang="en-US" dirty="0"/>
              <a:t>其实在有的题意里面可能不是一个合法的数字，所以也要加以讨论。在这一题中前导</a:t>
            </a:r>
            <a:r>
              <a:rPr lang="en-US" altLang="zh-CN" dirty="0"/>
              <a:t>0</a:t>
            </a:r>
            <a:r>
              <a:rPr lang="zh-CN" altLang="en-US" dirty="0"/>
              <a:t>虽然没有影响，但是也要写进模板里。</a:t>
            </a:r>
            <a:endParaRPr lang="en-US" altLang="zh-CN" dirty="0"/>
          </a:p>
          <a:p>
            <a:r>
              <a:rPr lang="zh-CN" altLang="en-US" dirty="0"/>
              <a:t>那么如果有前导</a:t>
            </a:r>
            <a:r>
              <a:rPr lang="en-US" altLang="zh-CN" dirty="0"/>
              <a:t>0</a:t>
            </a:r>
            <a:r>
              <a:rPr lang="zh-CN" altLang="en-US" dirty="0"/>
              <a:t>，或者遍历</a:t>
            </a:r>
            <a:r>
              <a:rPr lang="en-US" altLang="zh-CN" dirty="0"/>
              <a:t>0-9</a:t>
            </a:r>
            <a:r>
              <a:rPr lang="zh-CN" altLang="en-US" dirty="0"/>
              <a:t>的时候有上界的要求时，就不能使用记忆化搜索。加上这个特判条件以后，我们的最终代码就是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7629"/>
            <a:ext cx="10515600" cy="6242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200" dirty="0"/>
              <a:t>int a[20];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long </a:t>
            </a:r>
            <a:r>
              <a:rPr lang="en-US" altLang="zh-CN" sz="3200" dirty="0" err="1"/>
              <a:t>long</a:t>
            </a:r>
            <a:r>
              <a:rPr lang="en-US" altLang="zh-CN" sz="3200" dirty="0"/>
              <a:t> </a:t>
            </a:r>
            <a:r>
              <a:rPr lang="en-US" altLang="zh-CN" sz="3200" dirty="0" err="1"/>
              <a:t>dp</a:t>
            </a:r>
            <a:r>
              <a:rPr lang="en-US" altLang="zh-CN" sz="3200" dirty="0"/>
              <a:t>[20][2];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//</a:t>
            </a:r>
            <a:r>
              <a:rPr lang="zh-CN" altLang="en-US" sz="3200" dirty="0"/>
              <a:t>最上面要加上你定义的</a:t>
            </a:r>
            <a:r>
              <a:rPr lang="en-US" altLang="zh-CN" sz="3200" dirty="0"/>
              <a:t>a</a:t>
            </a:r>
            <a:r>
              <a:rPr lang="zh-CN" altLang="en-US" sz="3200" dirty="0"/>
              <a:t>数组和</a:t>
            </a:r>
            <a:r>
              <a:rPr lang="en-US" altLang="zh-CN" sz="3200" dirty="0" err="1"/>
              <a:t>dp</a:t>
            </a:r>
            <a:r>
              <a:rPr lang="zh-CN" altLang="en-US" sz="3200" dirty="0"/>
              <a:t>数组。。。</a:t>
            </a:r>
            <a:endParaRPr lang="en-US" altLang="zh-CN" sz="3200" dirty="0"/>
          </a:p>
          <a:p>
            <a:r>
              <a:rPr lang="en-US" altLang="zh-CN" sz="3200" dirty="0"/>
              <a:t>int main()</a:t>
            </a:r>
            <a:endParaRPr lang="en-US" altLang="zh-CN" sz="3200" dirty="0"/>
          </a:p>
          <a:p>
            <a:r>
              <a:rPr lang="en-US" altLang="zh-CN" sz="3200" dirty="0"/>
              <a:t>{</a:t>
            </a:r>
            <a:endParaRPr lang="en-US" altLang="zh-CN" sz="3200" dirty="0"/>
          </a:p>
          <a:p>
            <a:pPr lvl="1"/>
            <a:r>
              <a:rPr lang="en-US" altLang="zh-CN" sz="3200" dirty="0"/>
              <a:t>long </a:t>
            </a:r>
            <a:r>
              <a:rPr lang="en-US" altLang="zh-CN" sz="3200" dirty="0" err="1"/>
              <a:t>long</a:t>
            </a:r>
            <a:r>
              <a:rPr lang="en-US" altLang="zh-CN" sz="3200" dirty="0"/>
              <a:t> l, r;</a:t>
            </a:r>
            <a:endParaRPr lang="en-US" altLang="zh-CN" sz="3200" dirty="0"/>
          </a:p>
          <a:p>
            <a:pPr lvl="1"/>
            <a:r>
              <a:rPr lang="en-US" altLang="zh-CN" sz="3200" dirty="0" err="1"/>
              <a:t>memset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dp</a:t>
            </a:r>
            <a:r>
              <a:rPr lang="en-US" altLang="zh-CN" sz="3200" dirty="0"/>
              <a:t>, -1, 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dp</a:t>
            </a:r>
            <a:r>
              <a:rPr lang="en-US" altLang="zh-CN" sz="3200" dirty="0"/>
              <a:t>));//</a:t>
            </a:r>
            <a:r>
              <a:rPr lang="zh-CN" altLang="en-US" sz="2200" dirty="0"/>
              <a:t>数位</a:t>
            </a:r>
            <a:r>
              <a:rPr lang="en-US" altLang="zh-CN" sz="2200" dirty="0" err="1"/>
              <a:t>dp</a:t>
            </a:r>
            <a:r>
              <a:rPr lang="zh-CN" altLang="en-US" sz="2200" dirty="0"/>
              <a:t>第一件事 先在</a:t>
            </a:r>
            <a:r>
              <a:rPr lang="en-US" altLang="zh-CN" sz="2200" dirty="0"/>
              <a:t>main</a:t>
            </a:r>
            <a:r>
              <a:rPr lang="zh-CN" altLang="en-US" sz="2200" dirty="0"/>
              <a:t>函数里面把</a:t>
            </a:r>
            <a:r>
              <a:rPr lang="en-US" altLang="zh-CN" sz="2200" dirty="0" err="1"/>
              <a:t>dp</a:t>
            </a:r>
            <a:r>
              <a:rPr lang="zh-CN" altLang="en-US" sz="2200" dirty="0"/>
              <a:t>数组置为</a:t>
            </a:r>
            <a:r>
              <a:rPr lang="en-US" altLang="zh-CN" sz="2200" dirty="0"/>
              <a:t>-1</a:t>
            </a:r>
            <a:r>
              <a:rPr lang="zh-CN" altLang="en-US" sz="2200" dirty="0"/>
              <a:t>，千万千万别忘了，因为</a:t>
            </a:r>
            <a:r>
              <a:rPr lang="en-US" altLang="zh-CN" sz="2200" dirty="0" err="1"/>
              <a:t>dp</a:t>
            </a:r>
            <a:r>
              <a:rPr lang="en-US" altLang="zh-CN" sz="2200" dirty="0"/>
              <a:t>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][j]==0</a:t>
            </a:r>
            <a:r>
              <a:rPr lang="zh-CN" altLang="en-US" sz="2200" dirty="0"/>
              <a:t>表示</a:t>
            </a:r>
            <a:r>
              <a:rPr lang="en-US" altLang="zh-CN" sz="2200" dirty="0" err="1"/>
              <a:t>i</a:t>
            </a:r>
            <a:r>
              <a:rPr lang="zh-CN" altLang="en-US" sz="2200" dirty="0"/>
              <a:t>位状态位</a:t>
            </a:r>
            <a:r>
              <a:rPr lang="en-US" altLang="zh-CN" sz="2200" dirty="0"/>
              <a:t>j</a:t>
            </a:r>
            <a:r>
              <a:rPr lang="zh-CN" altLang="en-US" sz="2200" dirty="0"/>
              <a:t>的数有</a:t>
            </a:r>
            <a:r>
              <a:rPr lang="en-US" altLang="zh-CN" sz="2200" dirty="0"/>
              <a:t>0</a:t>
            </a:r>
            <a:r>
              <a:rPr lang="zh-CN" altLang="en-US" sz="2200" dirty="0"/>
              <a:t>个 而</a:t>
            </a:r>
            <a:r>
              <a:rPr lang="en-US" altLang="zh-CN" sz="2200" dirty="0" err="1"/>
              <a:t>dp</a:t>
            </a:r>
            <a:r>
              <a:rPr lang="en-US" altLang="zh-CN" sz="2200" dirty="0"/>
              <a:t>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][j]==-1</a:t>
            </a:r>
            <a:r>
              <a:rPr lang="zh-CN" altLang="en-US" sz="2200" dirty="0"/>
              <a:t>表示这种情况没有讨论过需要走一遍</a:t>
            </a:r>
            <a:endParaRPr lang="en-US" altLang="zh-CN" sz="2200" dirty="0"/>
          </a:p>
          <a:p>
            <a:pPr lvl="1"/>
            <a:r>
              <a:rPr lang="en-US" altLang="zh-CN" sz="3200" dirty="0"/>
              <a:t>while (</a:t>
            </a:r>
            <a:r>
              <a:rPr lang="en-US" altLang="zh-CN" sz="3200" dirty="0" err="1"/>
              <a:t>cin</a:t>
            </a:r>
            <a:r>
              <a:rPr lang="en-US" altLang="zh-CN" sz="3200" dirty="0"/>
              <a:t> &gt;&gt; l &gt;&gt; r&amp;&amp;l||r)</a:t>
            </a:r>
            <a:endParaRPr lang="en-US" altLang="zh-CN" sz="3200" dirty="0"/>
          </a:p>
          <a:p>
            <a:pPr lvl="1"/>
            <a:r>
              <a:rPr lang="en-US" altLang="zh-CN" sz="3200" dirty="0"/>
              <a:t>{</a:t>
            </a:r>
            <a:endParaRPr lang="en-US" altLang="zh-CN" sz="3200" dirty="0"/>
          </a:p>
          <a:p>
            <a:pPr lvl="2"/>
            <a:r>
              <a:rPr lang="pt-BR" altLang="zh-CN" sz="3200" dirty="0"/>
              <a:t>cout &lt;&lt; solve(r) - solve(l - 1) &lt;&lt; endl;</a:t>
            </a:r>
            <a:endParaRPr lang="pt-BR" altLang="zh-CN" sz="3200" dirty="0"/>
          </a:p>
          <a:p>
            <a:pPr lvl="1"/>
            <a:r>
              <a:rPr lang="en-US" altLang="zh-CN" sz="3200" dirty="0"/>
              <a:t>}</a:t>
            </a:r>
            <a:endParaRPr lang="en-US" altLang="zh-CN" sz="3200" dirty="0"/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1376"/>
            <a:ext cx="10515600" cy="5485587"/>
          </a:xfrm>
        </p:spPr>
        <p:txBody>
          <a:bodyPr>
            <a:normAutofit/>
          </a:bodyPr>
          <a:lstStyle/>
          <a:p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solve(int x)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pPr lvl="1"/>
            <a:r>
              <a:rPr lang="en-US" altLang="zh-CN" sz="2800" dirty="0"/>
              <a:t>int pos = -1;</a:t>
            </a:r>
            <a:endParaRPr lang="en-US" altLang="zh-CN" sz="2800" dirty="0"/>
          </a:p>
          <a:p>
            <a:pPr lvl="1"/>
            <a:r>
              <a:rPr lang="en-US" altLang="zh-CN" sz="2800" dirty="0"/>
              <a:t>while (x)</a:t>
            </a:r>
            <a:endParaRPr lang="en-US" altLang="zh-CN" sz="2800" dirty="0"/>
          </a:p>
          <a:p>
            <a:pPr lvl="1"/>
            <a:r>
              <a:rPr lang="en-US" altLang="zh-CN" sz="2800" dirty="0"/>
              <a:t>{</a:t>
            </a:r>
            <a:endParaRPr lang="en-US" altLang="zh-CN" sz="2800" dirty="0"/>
          </a:p>
          <a:p>
            <a:pPr lvl="2"/>
            <a:r>
              <a:rPr lang="en-US" altLang="zh-CN" sz="2800" dirty="0"/>
              <a:t>pos++;</a:t>
            </a:r>
            <a:endParaRPr lang="en-US" altLang="zh-CN" sz="2800" dirty="0"/>
          </a:p>
          <a:p>
            <a:pPr lvl="2"/>
            <a:r>
              <a:rPr lang="en-US" altLang="zh-CN" sz="2800" dirty="0"/>
              <a:t>a[pos] = x % 10;</a:t>
            </a:r>
            <a:endParaRPr lang="en-US" altLang="zh-CN" sz="2800" dirty="0"/>
          </a:p>
          <a:p>
            <a:pPr lvl="2"/>
            <a:r>
              <a:rPr lang="en-US" altLang="zh-CN" sz="2800" dirty="0"/>
              <a:t>x /= 10;</a:t>
            </a:r>
            <a:endParaRPr lang="en-US" altLang="zh-CN" sz="2800" dirty="0"/>
          </a:p>
          <a:p>
            <a:pPr lvl="1"/>
            <a:r>
              <a:rPr lang="en-US" altLang="zh-CN" sz="2800" dirty="0"/>
              <a:t>}</a:t>
            </a:r>
            <a:endParaRPr lang="en-US" altLang="zh-CN" sz="2800" dirty="0"/>
          </a:p>
          <a:p>
            <a:pPr lvl="1"/>
            <a:r>
              <a:rPr lang="en-US" altLang="zh-CN" sz="2800" dirty="0"/>
              <a:t>return </a:t>
            </a:r>
            <a:r>
              <a:rPr lang="en-US" altLang="zh-CN" sz="2800" dirty="0" err="1"/>
              <a:t>dfs</a:t>
            </a:r>
            <a:r>
              <a:rPr lang="en-US" altLang="zh-CN" sz="2800" dirty="0"/>
              <a:t>(pos, 1, 1, 0);</a:t>
            </a:r>
            <a:endParaRPr lang="en-US" altLang="zh-CN" sz="2800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0721"/>
            <a:ext cx="10515600" cy="5909334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long </a:t>
            </a:r>
            <a:r>
              <a:rPr lang="en-US" altLang="zh-CN" sz="1800" dirty="0" err="1"/>
              <a:t>long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dfs</a:t>
            </a:r>
            <a:r>
              <a:rPr lang="en-US" altLang="zh-CN" sz="1800" dirty="0"/>
              <a:t>(int pos, bool limit, bool lead, bool status)</a:t>
            </a:r>
            <a:endParaRPr lang="en-US" altLang="zh-CN" sz="1800" dirty="0"/>
          </a:p>
          <a:p>
            <a:r>
              <a:rPr lang="en-US" altLang="zh-CN" sz="1800" dirty="0"/>
              <a:t>{</a:t>
            </a:r>
            <a:endParaRPr lang="en-US" altLang="zh-CN" sz="1800" dirty="0"/>
          </a:p>
          <a:p>
            <a:pPr lvl="1"/>
            <a:r>
              <a:rPr lang="en-US" altLang="zh-CN" sz="1800" dirty="0"/>
              <a:t>if (pos == -1) return 1;</a:t>
            </a:r>
            <a:endParaRPr lang="en-US" altLang="zh-CN" sz="1800" dirty="0"/>
          </a:p>
          <a:p>
            <a:pPr lvl="1"/>
            <a:r>
              <a:rPr lang="en-US" altLang="zh-CN" sz="1800" dirty="0"/>
              <a:t>if (limit == false &amp;&amp; lead == false &amp;&amp; </a:t>
            </a:r>
            <a:r>
              <a:rPr lang="en-US" altLang="zh-CN" sz="1800" dirty="0" err="1"/>
              <a:t>dp</a:t>
            </a:r>
            <a:r>
              <a:rPr lang="en-US" altLang="zh-CN" sz="1800" dirty="0"/>
              <a:t>[pos][status] != -1) return </a:t>
            </a:r>
            <a:r>
              <a:rPr lang="en-US" altLang="zh-CN" sz="1800" dirty="0" err="1"/>
              <a:t>dp</a:t>
            </a:r>
            <a:r>
              <a:rPr lang="en-US" altLang="zh-CN" sz="1800" dirty="0"/>
              <a:t>[pos][status];</a:t>
            </a:r>
            <a:endParaRPr lang="en-US" altLang="zh-CN" sz="1800" dirty="0"/>
          </a:p>
          <a:p>
            <a:pPr lvl="1"/>
            <a:r>
              <a:rPr lang="en-US" altLang="zh-CN" sz="1800" dirty="0"/>
              <a:t>//</a:t>
            </a:r>
            <a:r>
              <a:rPr lang="zh-CN" altLang="en-US" sz="1800" dirty="0"/>
              <a:t>这里可以直接写</a:t>
            </a:r>
            <a:r>
              <a:rPr lang="en-US" altLang="zh-CN" sz="1800" dirty="0"/>
              <a:t>if(!limit&amp;&amp;!lead....)</a:t>
            </a:r>
            <a:r>
              <a:rPr lang="zh-CN" altLang="en-US" sz="1800" dirty="0"/>
              <a:t>其实一样的</a:t>
            </a:r>
            <a:endParaRPr lang="zh-CN" altLang="en-US" sz="1800" dirty="0"/>
          </a:p>
          <a:p>
            <a:pPr lvl="1"/>
            <a:r>
              <a:rPr lang="en-US" altLang="zh-CN" sz="1800" dirty="0"/>
              <a:t>//</a:t>
            </a:r>
            <a:r>
              <a:rPr lang="zh-CN" altLang="en-US" sz="1800" dirty="0"/>
              <a:t>意思是没有上界和前导</a:t>
            </a:r>
            <a:r>
              <a:rPr lang="en-US" altLang="zh-CN" sz="1800" dirty="0"/>
              <a:t>0</a:t>
            </a:r>
            <a:r>
              <a:rPr lang="zh-CN" altLang="en-US" sz="1800" dirty="0"/>
              <a:t>的限制的时候，可以使用记忆化搜索</a:t>
            </a:r>
            <a:endParaRPr lang="zh-CN" altLang="en-US" sz="1800" dirty="0"/>
          </a:p>
          <a:p>
            <a:pPr lvl="1"/>
            <a:r>
              <a:rPr lang="en-US" altLang="zh-CN" sz="1800" dirty="0"/>
              <a:t>int up;//up</a:t>
            </a:r>
            <a:r>
              <a:rPr lang="zh-CN" altLang="en-US" sz="1800" dirty="0"/>
              <a:t>是上界 </a:t>
            </a:r>
            <a:endParaRPr lang="zh-CN" altLang="en-US" sz="1800" dirty="0"/>
          </a:p>
          <a:p>
            <a:pPr lvl="1"/>
            <a:r>
              <a:rPr lang="en-US" altLang="zh-CN" sz="1800" dirty="0"/>
              <a:t>if (limit) up = a[pos];//</a:t>
            </a:r>
            <a:r>
              <a:rPr lang="zh-CN" altLang="en-US" sz="1800" dirty="0"/>
              <a:t>如果有上界的限制，那这一位只能取到</a:t>
            </a:r>
            <a:r>
              <a:rPr lang="en-US" altLang="zh-CN" sz="1800" dirty="0"/>
              <a:t>a[pos]</a:t>
            </a:r>
            <a:endParaRPr lang="en-US" altLang="zh-CN" sz="1800" dirty="0"/>
          </a:p>
          <a:p>
            <a:pPr lvl="1"/>
            <a:r>
              <a:rPr lang="en-US" altLang="zh-CN" sz="1800" dirty="0"/>
              <a:t>else up = 9; //</a:t>
            </a:r>
            <a:r>
              <a:rPr lang="zh-CN" altLang="en-US" sz="1800" dirty="0"/>
              <a:t>不然可以取到</a:t>
            </a:r>
            <a:r>
              <a:rPr lang="en-US" altLang="zh-CN" sz="1800" dirty="0"/>
              <a:t>9</a:t>
            </a:r>
            <a:endParaRPr lang="en-US" altLang="zh-CN" sz="1800" dirty="0"/>
          </a:p>
          <a:p>
            <a:pPr lvl="1"/>
            <a:r>
              <a:rPr lang="en-US" altLang="zh-CN" sz="1800" dirty="0"/>
              <a:t>//</a:t>
            </a:r>
            <a:r>
              <a:rPr lang="zh-CN" altLang="en-US" sz="1800" dirty="0"/>
              <a:t>一般上面三句是这样写的</a:t>
            </a:r>
            <a:r>
              <a:rPr lang="en-US" altLang="zh-CN" sz="1800" dirty="0"/>
              <a:t>int up = limit ? a[pos] : 9;</a:t>
            </a:r>
            <a:endParaRPr lang="en-US" altLang="zh-CN" sz="1800" dirty="0"/>
          </a:p>
          <a:p>
            <a:pPr lvl="1"/>
            <a:r>
              <a:rPr lang="en-US" altLang="zh-CN" sz="1800" dirty="0"/>
              <a:t>long </a:t>
            </a:r>
            <a:r>
              <a:rPr lang="en-US" altLang="zh-CN" sz="1800" dirty="0" err="1"/>
              <a:t>long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ans</a:t>
            </a:r>
            <a:r>
              <a:rPr lang="en-US" altLang="zh-CN" sz="1800" dirty="0"/>
              <a:t> = 0;</a:t>
            </a:r>
            <a:endParaRPr lang="en-US" altLang="zh-CN" sz="1800" dirty="0"/>
          </a:p>
          <a:p>
            <a:pPr lvl="1"/>
            <a:r>
              <a:rPr lang="nn-NO" altLang="zh-CN" sz="1800" dirty="0"/>
              <a:t>for (int i = 0; i &lt;= up; i++)</a:t>
            </a:r>
            <a:endParaRPr lang="nn-NO" altLang="zh-CN" sz="1800" dirty="0"/>
          </a:p>
          <a:p>
            <a:pPr lvl="1"/>
            <a:r>
              <a:rPr lang="en-US" altLang="zh-CN" sz="1800" dirty="0"/>
              <a:t>{</a:t>
            </a:r>
            <a:endParaRPr lang="en-US" altLang="zh-CN" sz="1800" dirty="0"/>
          </a:p>
          <a:p>
            <a:pPr lvl="2"/>
            <a:r>
              <a:rPr lang="en-US" altLang="zh-CN" sz="1800" dirty="0"/>
              <a:t>if 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== 4) continue;</a:t>
            </a:r>
            <a:endParaRPr lang="en-US" altLang="zh-CN" sz="1800" dirty="0"/>
          </a:p>
          <a:p>
            <a:pPr lvl="2"/>
            <a:r>
              <a:rPr lang="en-US" altLang="zh-CN" sz="1800" dirty="0"/>
              <a:t>if (status&amp;&amp;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== 2) continue;</a:t>
            </a:r>
            <a:endParaRPr lang="en-US" altLang="zh-CN" sz="1800" dirty="0"/>
          </a:p>
          <a:p>
            <a:pPr lvl="2"/>
            <a:r>
              <a:rPr lang="pt-BR" altLang="zh-CN" sz="1800" dirty="0"/>
              <a:t>ans += dfs(pos - 1, limit&amp;&amp;i == a[pos], lead&amp;&amp;i == 0, i == 6);</a:t>
            </a:r>
            <a:endParaRPr lang="pt-BR" altLang="zh-CN" sz="1800" dirty="0"/>
          </a:p>
          <a:p>
            <a:pPr lvl="1"/>
            <a:r>
              <a:rPr lang="en-US" altLang="zh-CN" sz="1800" dirty="0"/>
              <a:t>}</a:t>
            </a:r>
            <a:endParaRPr lang="en-US" altLang="zh-CN" sz="1800" dirty="0"/>
          </a:p>
          <a:p>
            <a:pPr lvl="1"/>
            <a:r>
              <a:rPr lang="en-US" altLang="zh-CN" sz="1800" dirty="0"/>
              <a:t>if (limit == false &amp;&amp; lead == false) </a:t>
            </a:r>
            <a:r>
              <a:rPr lang="en-US" altLang="zh-CN" sz="1800" dirty="0" err="1"/>
              <a:t>dp</a:t>
            </a:r>
            <a:r>
              <a:rPr lang="en-US" altLang="zh-CN" sz="1800" dirty="0"/>
              <a:t>[pos][status] = </a:t>
            </a:r>
            <a:r>
              <a:rPr lang="en-US" altLang="zh-CN" sz="1800" dirty="0" err="1"/>
              <a:t>ans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lvl="1"/>
            <a:r>
              <a:rPr lang="en-US" altLang="zh-CN" sz="1800" dirty="0"/>
              <a:t>//</a:t>
            </a:r>
            <a:r>
              <a:rPr lang="zh-CN" altLang="en-US" sz="1800" dirty="0"/>
              <a:t>一般这一句这么写的 </a:t>
            </a:r>
            <a:r>
              <a:rPr lang="en-US" altLang="zh-CN" sz="1800" dirty="0"/>
              <a:t>if(!limit&amp;&amp;!lead)…… </a:t>
            </a:r>
            <a:r>
              <a:rPr lang="zh-CN" altLang="en-US" sz="1800" dirty="0"/>
              <a:t>表示没有上界和前导零的限制可以使用记忆化搜索</a:t>
            </a:r>
            <a:endParaRPr lang="en-US" altLang="zh-CN" sz="1800" dirty="0"/>
          </a:p>
          <a:p>
            <a:pPr lvl="1"/>
            <a:r>
              <a:rPr lang="en-US" altLang="zh-CN" sz="1800" dirty="0"/>
              <a:t>return </a:t>
            </a:r>
            <a:r>
              <a:rPr lang="en-US" altLang="zh-CN" sz="1800" dirty="0" err="1"/>
              <a:t>ans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完事儿啦！我摸了，你们随意</a:t>
            </a:r>
            <a:r>
              <a:rPr lang="zh-CN" altLang="en-US" sz="800" dirty="0"/>
              <a:t>大部分都是百度的，你们搜索概率</a:t>
            </a:r>
            <a:r>
              <a:rPr lang="en-US" altLang="zh-CN" sz="800" dirty="0" err="1"/>
              <a:t>dp</a:t>
            </a:r>
            <a:r>
              <a:rPr lang="zh-CN" altLang="en-US" sz="800" dirty="0"/>
              <a:t>和数位</a:t>
            </a:r>
            <a:r>
              <a:rPr lang="en-US" altLang="zh-CN" sz="800" dirty="0" err="1"/>
              <a:t>dp</a:t>
            </a:r>
            <a:r>
              <a:rPr lang="zh-CN" altLang="en-US" sz="800" dirty="0"/>
              <a:t>第一个第二个就是</a:t>
            </a:r>
            <a:br>
              <a:rPr lang="en-US" altLang="zh-CN" sz="800" dirty="0"/>
            </a:br>
            <a:r>
              <a:rPr lang="zh-CN" altLang="en-US" sz="800" dirty="0"/>
              <a:t>只狼绝赞受苦中</a:t>
            </a:r>
            <a:r>
              <a:rPr lang="en-US" altLang="zh-CN" sz="800" dirty="0"/>
              <a:t>!</a:t>
            </a:r>
            <a:br>
              <a:rPr lang="en-US" altLang="zh-CN" sz="800" dirty="0"/>
            </a:br>
            <a:r>
              <a:rPr lang="zh-CN" altLang="en-US" sz="800" dirty="0"/>
              <a:t>太好玩了</a:t>
            </a:r>
            <a:r>
              <a:rPr lang="en-US" altLang="zh-CN" sz="800" dirty="0" err="1"/>
              <a:t>hhhh</a:t>
            </a:r>
            <a:endParaRPr lang="zh-CN" altLang="en-US" sz="8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19" y="1697242"/>
            <a:ext cx="3256103" cy="435133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30" y="1694877"/>
            <a:ext cx="3800852" cy="43537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259" y="1690687"/>
            <a:ext cx="3458645" cy="4357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数学期望的定义</a:t>
            </a:r>
            <a:r>
              <a:rPr lang="en-US" altLang="zh-CN" sz="2000" dirty="0"/>
              <a:t>from</a:t>
            </a:r>
            <a:r>
              <a:rPr lang="zh-CN" altLang="en-US" sz="2000" dirty="0"/>
              <a:t>百度百科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zh-CN" altLang="en-US" dirty="0">
                <a:hlinkClick r:id="rId1"/>
              </a:rPr>
              <a:t>概率论</a:t>
            </a:r>
            <a:r>
              <a:rPr lang="zh-CN" altLang="en-US" dirty="0"/>
              <a:t>和统计学中，数学期望</a:t>
            </a:r>
            <a:r>
              <a:rPr lang="en-US" altLang="zh-CN" dirty="0"/>
              <a:t>(mean)</a:t>
            </a:r>
            <a:r>
              <a:rPr lang="zh-CN" altLang="en-US" dirty="0"/>
              <a:t>（或</a:t>
            </a:r>
            <a:r>
              <a:rPr lang="zh-CN" altLang="en-US" dirty="0">
                <a:hlinkClick r:id="rId2"/>
              </a:rPr>
              <a:t>均值</a:t>
            </a:r>
            <a:r>
              <a:rPr lang="zh-CN" altLang="en-US" dirty="0"/>
              <a:t>，亦简称期望）是试验中每次可能结果的</a:t>
            </a:r>
            <a:r>
              <a:rPr lang="zh-CN" altLang="en-US" dirty="0">
                <a:hlinkClick r:id="rId3"/>
              </a:rPr>
              <a:t>概率</a:t>
            </a:r>
            <a:r>
              <a:rPr lang="zh-CN" altLang="en-US" dirty="0"/>
              <a:t>乘以其结果的总和，是最基本的数学特征之一。它反映随机变量平均取值的大小。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离散数学期望的定义</a:t>
            </a:r>
            <a:r>
              <a:rPr lang="en-US" altLang="zh-CN" sz="2000" dirty="0"/>
              <a:t>from</a:t>
            </a:r>
            <a:r>
              <a:rPr lang="zh-CN" altLang="en-US" sz="2000" dirty="0"/>
              <a:t>百度百科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如果随机变量只取得有限个值或无穷能按一定次序一一列出，其值域为一个或若干个有限或无限区间，这样的随机变量称为离散型随机变量。</a:t>
            </a:r>
            <a:endParaRPr lang="en-US" altLang="zh-CN" dirty="0"/>
          </a:p>
          <a:p>
            <a:r>
              <a:rPr lang="zh-CN" altLang="en-US" dirty="0"/>
              <a:t>很明显这道题的取值都是离散的，你涂的颜色取值只能是一个两个三个四个不能是半个（</a:t>
            </a:r>
            <a:endParaRPr lang="en-US" altLang="zh-CN" dirty="0"/>
          </a:p>
          <a:p>
            <a:r>
              <a:rPr lang="zh-CN" altLang="en-US" dirty="0"/>
              <a:t>回到定义</a:t>
            </a:r>
            <a:endParaRPr lang="en-US" altLang="zh-CN" dirty="0"/>
          </a:p>
          <a:p>
            <a:r>
              <a:rPr lang="zh-CN" altLang="en-US" dirty="0"/>
              <a:t>离散型随机变量的一切可能的取值</a:t>
            </a:r>
            <a:r>
              <a:rPr lang="en-US" altLang="zh-CN" dirty="0"/>
              <a:t>xi</a:t>
            </a:r>
            <a:r>
              <a:rPr lang="zh-CN" altLang="en-US" dirty="0"/>
              <a:t>与其对应的概率</a:t>
            </a:r>
            <a:r>
              <a:rPr lang="en-US" altLang="zh-CN" dirty="0"/>
              <a:t>p(xi)</a:t>
            </a:r>
            <a:r>
              <a:rPr lang="zh-CN" altLang="en-US" dirty="0"/>
              <a:t>乘积之和称为该离散型随机变量的数学期望，记作</a:t>
            </a:r>
            <a:r>
              <a:rPr lang="en-US" altLang="zh-CN" dirty="0"/>
              <a:t>E(x)</a:t>
            </a:r>
            <a:r>
              <a:rPr lang="zh-CN" altLang="en-US" dirty="0"/>
              <a:t>。它是简单算术平均的一种推广，类似加权平均。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离散数学期望的定义</a:t>
            </a:r>
            <a:r>
              <a:rPr lang="en-US" altLang="zh-CN" sz="2000" dirty="0"/>
              <a:t>from</a:t>
            </a:r>
            <a:r>
              <a:rPr lang="zh-CN" altLang="en-US" sz="2000" dirty="0"/>
              <a:t>百度百科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4" y="2263698"/>
            <a:ext cx="10918532" cy="28953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回到这个问题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个格子，每次随机涂一个，求涂满</a:t>
            </a:r>
            <a:r>
              <a:rPr lang="en-US" altLang="zh-CN" dirty="0"/>
              <a:t>m</a:t>
            </a:r>
            <a:r>
              <a:rPr lang="zh-CN" altLang="en-US" dirty="0"/>
              <a:t>个格子的期望次数。</a:t>
            </a:r>
            <a:endParaRPr lang="en-US" altLang="zh-CN" dirty="0"/>
          </a:p>
          <a:p>
            <a:r>
              <a:rPr lang="zh-CN" altLang="en-US" dirty="0"/>
              <a:t>首先，设</a:t>
            </a:r>
            <a:r>
              <a:rPr lang="en-US" altLang="zh-CN" dirty="0"/>
              <a:t>dp[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表示剩下</a:t>
            </a:r>
            <a:r>
              <a:rPr lang="en-US" altLang="zh-CN" dirty="0" err="1"/>
              <a:t>i</a:t>
            </a:r>
            <a:r>
              <a:rPr lang="zh-CN" altLang="en-US" dirty="0"/>
              <a:t>个格子没涂的时候，涂满这些格子的期望次数。首先肯定有</a:t>
            </a:r>
            <a:r>
              <a:rPr lang="en-US" altLang="zh-CN" dirty="0"/>
              <a:t>dp[0]=0</a:t>
            </a:r>
            <a:r>
              <a:rPr lang="zh-CN" altLang="en-US" dirty="0"/>
              <a:t>，意思就是都涂满的时候就没有格子再需要涂了。</a:t>
            </a:r>
            <a:endParaRPr lang="en-US" altLang="zh-CN" dirty="0"/>
          </a:p>
          <a:p>
            <a:r>
              <a:rPr lang="zh-CN" altLang="en-US" dirty="0"/>
              <a:t>其次，看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怎么得到。对于一共有</a:t>
            </a:r>
            <a:r>
              <a:rPr lang="en-US" altLang="zh-CN" dirty="0"/>
              <a:t>n</a:t>
            </a:r>
            <a:r>
              <a:rPr lang="zh-CN" altLang="en-US" dirty="0"/>
              <a:t>个格子，已经涂</a:t>
            </a:r>
            <a:r>
              <a:rPr lang="zh-CN" altLang="en-US" dirty="0" smtClean="0"/>
              <a:t>了</a:t>
            </a:r>
            <a:r>
              <a:rPr lang="en-US" altLang="zh-CN" dirty="0" smtClean="0"/>
              <a:t>n-i</a:t>
            </a:r>
            <a:r>
              <a:rPr lang="zh-CN" altLang="en-US" dirty="0"/>
              <a:t>个，那么</a:t>
            </a:r>
            <a:r>
              <a:rPr lang="zh-CN" altLang="en-US" dirty="0" smtClean="0"/>
              <a:t>剩下</a:t>
            </a:r>
            <a:r>
              <a:rPr lang="en-US" altLang="zh-CN" dirty="0" smtClean="0"/>
              <a:t>i</a:t>
            </a:r>
            <a:r>
              <a:rPr lang="zh-CN" altLang="en-US" dirty="0"/>
              <a:t>个没有涂，所以涂有颜色的格子的概率</a:t>
            </a:r>
            <a:r>
              <a:rPr lang="zh-CN" altLang="en-US" dirty="0" smtClean="0"/>
              <a:t>为（</a:t>
            </a:r>
            <a:r>
              <a:rPr lang="en-US" altLang="zh-CN" dirty="0" smtClean="0"/>
              <a:t>n-i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</a:t>
            </a:r>
            <a:r>
              <a:rPr lang="en-US" altLang="zh-CN" dirty="0"/>
              <a:t>n</a:t>
            </a:r>
            <a:r>
              <a:rPr lang="zh-CN" altLang="en-US" dirty="0"/>
              <a:t>，涂没涂过颜色的格子的概率</a:t>
            </a:r>
            <a:r>
              <a:rPr lang="zh-CN" altLang="en-US" dirty="0" smtClean="0"/>
              <a:t>为</a:t>
            </a:r>
            <a:r>
              <a:rPr lang="en-US" altLang="zh-CN" dirty="0"/>
              <a:t>i</a:t>
            </a:r>
            <a:r>
              <a:rPr lang="en-US" altLang="zh-CN" dirty="0" smtClean="0"/>
              <a:t>/n</a:t>
            </a:r>
            <a:r>
              <a:rPr lang="zh-CN" altLang="en-US" dirty="0"/>
              <a:t>，考虑涂涂过颜色的格子之后转移到的状态还是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，而涂没涂过颜色的格子之后转移到的状态就是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</a:t>
            </a:r>
            <a:r>
              <a:rPr lang="en-US" altLang="zh-CN" dirty="0"/>
              <a:t>]</a:t>
            </a:r>
            <a:r>
              <a:rPr lang="zh-CN" altLang="en-US" dirty="0"/>
              <a:t>了，表示还有</a:t>
            </a:r>
            <a:r>
              <a:rPr lang="en-US" altLang="zh-CN" dirty="0"/>
              <a:t>i-1</a:t>
            </a:r>
            <a:r>
              <a:rPr lang="zh-CN" altLang="en-US" dirty="0"/>
              <a:t>个格子需要涂的时候的期望</a:t>
            </a:r>
            <a:r>
              <a:rPr lang="en-US" altLang="zh-CN" dirty="0"/>
              <a:t>,</a:t>
            </a:r>
            <a:r>
              <a:rPr lang="zh-CN" altLang="en-US" dirty="0"/>
              <a:t>可得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[i</a:t>
            </a:r>
            <a:r>
              <a:rPr lang="en-US" altLang="zh-CN" dirty="0" smtClean="0"/>
              <a:t>]=(n- i/n)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[i]+(i/n)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</a:t>
            </a:r>
            <a:r>
              <a:rPr lang="en-US" altLang="zh-CN" dirty="0"/>
              <a:t>]+1 </a:t>
            </a:r>
            <a:r>
              <a:rPr lang="zh-CN" altLang="en-US" dirty="0"/>
              <a:t>通过递推就可以得到</a:t>
            </a:r>
            <a:r>
              <a:rPr lang="en-US" altLang="zh-CN" dirty="0" err="1" smtClean="0"/>
              <a:t>dp</a:t>
            </a:r>
            <a:r>
              <a:rPr lang="en-US" altLang="zh-CN" smtClean="0"/>
              <a:t>[n-m</a:t>
            </a:r>
            <a:r>
              <a:rPr lang="en-US" altLang="zh-CN" dirty="0"/>
              <a:t>]</a:t>
            </a:r>
            <a:r>
              <a:rPr lang="zh-CN" altLang="en-US" dirty="0"/>
              <a:t>的值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</a:t>
            </a:r>
            <a:r>
              <a:rPr lang="en-US" altLang="zh-CN" dirty="0" err="1"/>
              <a:t>dp</a:t>
            </a:r>
            <a:r>
              <a:rPr lang="zh-CN" altLang="en-US" dirty="0"/>
              <a:t>的一般递推式子</a:t>
            </a:r>
            <a:r>
              <a:rPr lang="zh-CN" altLang="en-US" sz="2000" dirty="0"/>
              <a:t>别人写的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6799F050-280E-4106-85EB-6F351D5E1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dp[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其中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表示当前状态为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的期望（自己定义的）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表示从状态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到状态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的概率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表示从状态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到状态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转移的时候对答案的贡献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再来看一道题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个格子，每次随机涂一个，求涂</a:t>
            </a:r>
            <a:r>
              <a:rPr lang="en-US" altLang="zh-CN" dirty="0"/>
              <a:t>m</a:t>
            </a:r>
            <a:r>
              <a:rPr lang="zh-CN" altLang="en-US" dirty="0"/>
              <a:t>次后期望涂色格子数。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再来看一道题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个格子，每次随机涂一个，求涂</a:t>
            </a:r>
            <a:r>
              <a:rPr lang="en-US" altLang="zh-CN" dirty="0"/>
              <a:t>m</a:t>
            </a:r>
            <a:r>
              <a:rPr lang="zh-CN" altLang="en-US" dirty="0"/>
              <a:t>次后期望涂色格子数。</a:t>
            </a:r>
            <a:endParaRPr lang="en-US" altLang="zh-CN" dirty="0"/>
          </a:p>
          <a:p>
            <a:r>
              <a:rPr lang="zh-CN" altLang="en-US" dirty="0"/>
              <a:t>可以设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表示涂</a:t>
            </a:r>
            <a:r>
              <a:rPr lang="en-US" altLang="zh-CN" dirty="0" err="1"/>
              <a:t>i</a:t>
            </a:r>
            <a:r>
              <a:rPr lang="zh-CN" altLang="en-US" dirty="0"/>
              <a:t>次以后期望涂了的格子数 肯定有</a:t>
            </a:r>
            <a:r>
              <a:rPr lang="en-US" altLang="zh-CN" dirty="0" err="1"/>
              <a:t>dp</a:t>
            </a:r>
            <a:r>
              <a:rPr lang="en-US" altLang="zh-CN" dirty="0"/>
              <a:t>[0]=0</a:t>
            </a:r>
            <a:r>
              <a:rPr lang="zh-CN" altLang="en-US" dirty="0"/>
              <a:t>，表示一次都没涂</a:t>
            </a:r>
            <a:r>
              <a:rPr lang="en-US" altLang="zh-CN" dirty="0"/>
              <a:t>,</a:t>
            </a:r>
            <a:r>
              <a:rPr lang="zh-CN" altLang="en-US" dirty="0"/>
              <a:t>那么涂了的格子数的期望为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同理</a:t>
            </a:r>
            <a:r>
              <a:rPr lang="en-US" altLang="zh-CN" dirty="0"/>
              <a:t>,</a:t>
            </a:r>
            <a:r>
              <a:rPr lang="zh-CN" altLang="en-US" dirty="0"/>
              <a:t>涂了</a:t>
            </a:r>
            <a:r>
              <a:rPr lang="en-US" altLang="zh-CN" dirty="0" err="1"/>
              <a:t>i</a:t>
            </a:r>
            <a:r>
              <a:rPr lang="zh-CN" altLang="en-US" dirty="0"/>
              <a:t>次以后涂了的格子数的期望为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，那么涂到新格子的概率为</a:t>
            </a:r>
            <a:r>
              <a:rPr lang="en-US" altLang="zh-CN" dirty="0"/>
              <a:t>(n-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])/n</a:t>
            </a:r>
            <a:r>
              <a:rPr lang="zh-CN" altLang="en-US" dirty="0"/>
              <a:t>，那么再涂一次的时候有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[i+1]=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]+(n-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])/n*1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9821af37-b35b-4b87-a40c-33118762e56c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4048</Words>
  <Application>WPS 演示</Application>
  <PresentationFormat>自定义</PresentationFormat>
  <Paragraphs>180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概率dp</vt:lpstr>
      <vt:lpstr>先看这样一道问题</vt:lpstr>
      <vt:lpstr>数学期望的定义from百度百科</vt:lpstr>
      <vt:lpstr>离散数学期望的定义from百度百科</vt:lpstr>
      <vt:lpstr>离散数学期望的定义from百度百科</vt:lpstr>
      <vt:lpstr>回到这个问题</vt:lpstr>
      <vt:lpstr>概率dp的一般递推式子别人写的</vt:lpstr>
      <vt:lpstr>再来看一道题</vt:lpstr>
      <vt:lpstr>再来看一道题</vt:lpstr>
      <vt:lpstr>再来看一道题（</vt:lpstr>
      <vt:lpstr>PowerPoint 演示文稿</vt:lpstr>
      <vt:lpstr>还是一道题</vt:lpstr>
      <vt:lpstr>概率dp就在这里简单告一段落  下面是更简单的数位dp其实就是板子 套板子就好了</vt:lpstr>
      <vt:lpstr>再来看这样一道题</vt:lpstr>
      <vt:lpstr>数位dp</vt:lpstr>
      <vt:lpstr>接下来和大家一起手写一下数位dp的模板</vt:lpstr>
      <vt:lpstr>首先 我们需要一个记忆化搜索dp的数组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完事儿啦！我摸了，你们随意大部分都是百度的，你们搜索概率dp和数位dp第一个第二个就是 只狼绝赞受苦中! 太好玩了hhhh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概率dp</dc:title>
  <dc:creator>杨 博涵</dc:creator>
  <cp:lastModifiedBy>微言、精义</cp:lastModifiedBy>
  <cp:revision>27</cp:revision>
  <dcterms:created xsi:type="dcterms:W3CDTF">2019-03-28T02:52:00Z</dcterms:created>
  <dcterms:modified xsi:type="dcterms:W3CDTF">2019-03-30T13:54:35Z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