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50" r:id="rId2"/>
  </p:sldMasterIdLst>
  <p:notesMasterIdLst>
    <p:notesMasterId r:id="rId29"/>
  </p:notesMasterIdLst>
  <p:sldIdLst>
    <p:sldId id="256" r:id="rId3"/>
    <p:sldId id="313" r:id="rId4"/>
    <p:sldId id="314" r:id="rId5"/>
    <p:sldId id="302" r:id="rId6"/>
    <p:sldId id="303" r:id="rId7"/>
    <p:sldId id="316" r:id="rId8"/>
    <p:sldId id="304" r:id="rId9"/>
    <p:sldId id="305" r:id="rId10"/>
    <p:sldId id="320" r:id="rId11"/>
    <p:sldId id="306" r:id="rId12"/>
    <p:sldId id="307" r:id="rId13"/>
    <p:sldId id="308" r:id="rId14"/>
    <p:sldId id="309" r:id="rId15"/>
    <p:sldId id="310" r:id="rId16"/>
    <p:sldId id="311" r:id="rId17"/>
    <p:sldId id="319" r:id="rId18"/>
    <p:sldId id="312" r:id="rId19"/>
    <p:sldId id="315" r:id="rId20"/>
    <p:sldId id="301" r:id="rId21"/>
    <p:sldId id="321" r:id="rId22"/>
    <p:sldId id="322" r:id="rId23"/>
    <p:sldId id="323" r:id="rId24"/>
    <p:sldId id="324" r:id="rId25"/>
    <p:sldId id="327" r:id="rId26"/>
    <p:sldId id="326" r:id="rId27"/>
    <p:sldId id="32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3FA33-C930-4566-BAB7-2C477EA876AE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3C7AA-470E-467A-A58F-FE8CEF4CE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97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94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16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398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460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483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43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28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4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87FF39-5B66-4EFC-94DA-96B0BF1763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67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02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4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5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38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1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802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48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072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76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69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2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01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02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38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644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82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283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4113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390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83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3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4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9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6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74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9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72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40AC-27A0-44C7-95AC-420DB9854365}" type="datetimeFigureOut">
              <a:rPr lang="zh-CN" altLang="en-US" smtClean="0"/>
              <a:t>2017/4/2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A21937-8D05-44C6-AFB8-85591F787A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6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ssssssay/article/details/52102173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47" y="0"/>
            <a:ext cx="5636654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2665893"/>
            <a:ext cx="8915399" cy="2262781"/>
          </a:xfrm>
        </p:spPr>
        <p:txBody>
          <a:bodyPr/>
          <a:lstStyle/>
          <a:p>
            <a:r>
              <a:rPr lang="zh-CN" altLang="en-US" dirty="0" smtClean="0"/>
              <a:t>高精度计算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589213" y="5112230"/>
            <a:ext cx="8915399" cy="1126283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   杨丽芳    于帅</a:t>
            </a:r>
            <a:endParaRPr lang="en-US" altLang="zh-CN" sz="3200" dirty="0" smtClean="0"/>
          </a:p>
          <a:p>
            <a:r>
              <a:rPr lang="en-US" altLang="zh-CN" sz="3200" dirty="0" smtClean="0"/>
              <a:t>      2017/4/5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0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366576" y="2113507"/>
            <a:ext cx="10825424" cy="741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sum[]={1,2,9,6,9,1,1,3,7,1,1,0,4,6,8,8,7}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811191" y="2972452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43550" y="2994567"/>
            <a:ext cx="6200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将该输出从高位开始倒序输出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66576" y="3837532"/>
            <a:ext cx="10825424" cy="741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4400" dirty="0" smtClean="0">
                <a:solidFill>
                  <a:srgbClr val="C00000"/>
                </a:solidFill>
              </a:rPr>
              <a:t>输出字符串：</a:t>
            </a:r>
            <a:r>
              <a:rPr lang="en-US" altLang="zh-CN" sz="4400" dirty="0" smtClean="0">
                <a:solidFill>
                  <a:srgbClr val="C00000"/>
                </a:solidFill>
              </a:rPr>
              <a:t>12969113711046887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79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</a:t>
            </a:r>
            <a:r>
              <a:rPr lang="zh-CN" altLang="en-US" b="1" dirty="0" smtClean="0"/>
              <a:t>、大数乘法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314" y="1685925"/>
            <a:ext cx="10478372" cy="48720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zh-CN" altLang="en-US" sz="3200" dirty="0" smtClean="0"/>
              <a:t>第一步：采用字符串的方式读入输入的大数，得到两个字符串数组。</a:t>
            </a:r>
            <a:endParaRPr lang="en-US" altLang="zh-CN" sz="3200" dirty="0" smtClean="0"/>
          </a:p>
          <a:p>
            <a:pPr>
              <a:lnSpc>
                <a:spcPct val="170000"/>
              </a:lnSpc>
            </a:pPr>
            <a:r>
              <a:rPr lang="zh-CN" altLang="en-US" sz="3200" dirty="0"/>
              <a:t>第二</a:t>
            </a:r>
            <a:r>
              <a:rPr lang="zh-CN" altLang="en-US" sz="3200" dirty="0" smtClean="0"/>
              <a:t>步：将两个字符串数组转换为两个</a:t>
            </a:r>
            <a:r>
              <a:rPr lang="en-US" altLang="zh-CN" sz="3200" dirty="0" err="1" smtClean="0"/>
              <a:t>int</a:t>
            </a:r>
            <a:r>
              <a:rPr lang="zh-CN" altLang="en-US" sz="3200" dirty="0" smtClean="0"/>
              <a:t>数组，每个字符串的一个字符用一个</a:t>
            </a:r>
            <a:r>
              <a:rPr lang="en-US" altLang="zh-CN" sz="3200" dirty="0" err="1" smtClean="0"/>
              <a:t>int</a:t>
            </a:r>
            <a:r>
              <a:rPr lang="zh-CN" altLang="en-US" sz="3200" dirty="0" smtClean="0"/>
              <a:t>存储。</a:t>
            </a:r>
            <a:endParaRPr lang="en-US" altLang="zh-CN" sz="3200" dirty="0" smtClean="0"/>
          </a:p>
          <a:p>
            <a:pPr>
              <a:lnSpc>
                <a:spcPct val="170000"/>
              </a:lnSpc>
            </a:pPr>
            <a:r>
              <a:rPr lang="zh-CN" altLang="en-US" sz="3200" dirty="0" smtClean="0"/>
              <a:t>第三步：将</a:t>
            </a:r>
            <a:r>
              <a:rPr lang="zh-CN" altLang="en-US" sz="3200" dirty="0"/>
              <a:t>两</a:t>
            </a:r>
            <a:r>
              <a:rPr lang="zh-CN" altLang="en-US" sz="3200" dirty="0" smtClean="0"/>
              <a:t>个</a:t>
            </a:r>
            <a:r>
              <a:rPr lang="en-US" altLang="zh-CN" sz="3200" dirty="0" err="1" smtClean="0"/>
              <a:t>int</a:t>
            </a:r>
            <a:r>
              <a:rPr lang="zh-CN" altLang="en-US" sz="3200" dirty="0" smtClean="0"/>
              <a:t>数组对应按低位到高位相乘后再按位相加，相加过程中注意处理进位</a:t>
            </a:r>
            <a:endParaRPr lang="en-US" altLang="zh-CN" sz="3200" dirty="0" smtClean="0"/>
          </a:p>
          <a:p>
            <a:pPr>
              <a:lnSpc>
                <a:spcPct val="170000"/>
              </a:lnSpc>
            </a:pPr>
            <a:r>
              <a:rPr lang="zh-CN" altLang="en-US" sz="3200" dirty="0" smtClean="0"/>
              <a:t>第</a:t>
            </a:r>
            <a:r>
              <a:rPr lang="zh-CN" altLang="en-US" sz="3200" dirty="0"/>
              <a:t>四</a:t>
            </a:r>
            <a:r>
              <a:rPr lang="zh-CN" altLang="en-US" sz="3200" dirty="0" smtClean="0"/>
              <a:t>步</a:t>
            </a:r>
            <a:r>
              <a:rPr lang="zh-CN" altLang="en-US" sz="3200" dirty="0" smtClean="0"/>
              <a:t>：将得到的乘积转换为字符串输出</a:t>
            </a:r>
            <a:endParaRPr lang="en-US" altLang="zh-CN" sz="32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782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1437" y="523710"/>
            <a:ext cx="8915400" cy="7810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 smtClean="0"/>
              <a:t>输入字符串：</a:t>
            </a:r>
            <a:r>
              <a:rPr lang="en-US" altLang="zh-CN" sz="4400" dirty="0" smtClean="0"/>
              <a:t>476523452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611437" y="5439977"/>
            <a:ext cx="8915400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4400" dirty="0" smtClean="0"/>
              <a:t>输入字符串：</a:t>
            </a:r>
            <a:r>
              <a:rPr lang="en-US" altLang="zh-CN" sz="4400" dirty="0" smtClean="0"/>
              <a:t>234523435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70099" y="2143125"/>
            <a:ext cx="106648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rgbClr val="C00000"/>
                </a:solidFill>
              </a:rPr>
              <a:t>array1[]={4,7,6,5,2,3,4,5,2}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12167" y="3728872"/>
            <a:ext cx="7512050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>
                <a:solidFill>
                  <a:srgbClr val="C00000"/>
                </a:solidFill>
              </a:rPr>
              <a:t>a</a:t>
            </a:r>
            <a:r>
              <a:rPr lang="en-US" altLang="zh-CN" sz="4400" dirty="0" smtClean="0">
                <a:solidFill>
                  <a:srgbClr val="C00000"/>
                </a:solidFill>
              </a:rPr>
              <a:t>rray2[]={2,3,4,5,2,3,4,3,5}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868193" y="1314450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5868193" y="4543424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11391" y="1307990"/>
            <a:ext cx="3718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字符串转为数组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6693" y="4644806"/>
            <a:ext cx="3718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字符串转为数组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3323604" y="250414"/>
            <a:ext cx="106648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array1[]={4,7,6,5,2,3,4,5,2}</a:t>
            </a:r>
          </a:p>
          <a:p>
            <a:pPr marL="0" indent="0">
              <a:buFont typeface="Wingdings 3" charset="2"/>
              <a:buNone/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323605" y="740481"/>
            <a:ext cx="5408272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a</a:t>
            </a:r>
            <a:r>
              <a:rPr lang="en-US" altLang="zh-CN" sz="3200" dirty="0" smtClean="0">
                <a:solidFill>
                  <a:schemeClr val="tx1"/>
                </a:solidFill>
              </a:rPr>
              <a:t>rray2[]={2,3,4,5,2,3,4,3,5}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4871094" y="1341851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83609" y="1363966"/>
            <a:ext cx="5434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数组从</a:t>
            </a:r>
            <a:r>
              <a:rPr lang="zh-CN" altLang="en-US" sz="3200" b="1" dirty="0">
                <a:solidFill>
                  <a:srgbClr val="C00000"/>
                </a:solidFill>
              </a:rPr>
              <a:t>低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位开始按位相乘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976321" y="219446"/>
            <a:ext cx="14287" cy="114936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630359" y="261424"/>
            <a:ext cx="19870" cy="115928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301865" y="190145"/>
            <a:ext cx="0" cy="1168329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941374" y="203626"/>
            <a:ext cx="31332" cy="1138225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604258" y="176665"/>
            <a:ext cx="42413" cy="117316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260007" y="234462"/>
            <a:ext cx="30286" cy="114147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946042" y="305005"/>
            <a:ext cx="7264" cy="1028625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573216" y="220982"/>
            <a:ext cx="58861" cy="113749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4340762" y="2010297"/>
            <a:ext cx="7271118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en-US" altLang="zh-CN" sz="2400" dirty="0" smtClean="0">
                <a:solidFill>
                  <a:srgbClr val="C00000"/>
                </a:solidFill>
              </a:rPr>
              <a:t>rray2[0]</a:t>
            </a:r>
            <a:r>
              <a:rPr lang="zh-CN" altLang="en-US" sz="2400" dirty="0" smtClean="0">
                <a:solidFill>
                  <a:srgbClr val="C00000"/>
                </a:solidFill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</a:rPr>
              <a:t>array1[]={20,35,30,25,10,15,20,25,10}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6" name="内容占位符 2"/>
          <p:cNvSpPr txBox="1">
            <a:spLocks/>
          </p:cNvSpPr>
          <p:nvPr/>
        </p:nvSpPr>
        <p:spPr>
          <a:xfrm>
            <a:off x="3921258" y="2400944"/>
            <a:ext cx="7690622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array2[1]</a:t>
            </a:r>
            <a:r>
              <a:rPr lang="zh-CN" altLang="en-US" sz="2400" dirty="0" smtClean="0">
                <a:solidFill>
                  <a:srgbClr val="C00000"/>
                </a:solidFill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</a:rPr>
              <a:t>array1[]={12,21,18,15,06,09,12,15,06}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>
          <a:xfrm>
            <a:off x="3525581" y="2755060"/>
            <a:ext cx="7676766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array2[2]</a:t>
            </a:r>
            <a:r>
              <a:rPr lang="zh-CN" altLang="en-US" sz="2400" dirty="0" smtClean="0">
                <a:solidFill>
                  <a:srgbClr val="C00000"/>
                </a:solidFill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</a:rPr>
              <a:t>array1[]={16,28,24,20,08,12,16,20,08}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9" name="内容占位符 2"/>
          <p:cNvSpPr txBox="1">
            <a:spLocks/>
          </p:cNvSpPr>
          <p:nvPr/>
        </p:nvSpPr>
        <p:spPr>
          <a:xfrm>
            <a:off x="3104061" y="3164560"/>
            <a:ext cx="10240318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array2[3]</a:t>
            </a:r>
            <a:r>
              <a:rPr lang="zh-CN" altLang="en-US" sz="2400" dirty="0" smtClean="0">
                <a:solidFill>
                  <a:srgbClr val="C00000"/>
                </a:solidFill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</a:rPr>
              <a:t>array1[]={12,21,18,15,06,09,12,15,06}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>
          <a:xfrm>
            <a:off x="2673641" y="3520141"/>
            <a:ext cx="10240318" cy="581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array2[4]</a:t>
            </a:r>
            <a:r>
              <a:rPr lang="zh-CN" altLang="en-US" sz="2400" dirty="0" smtClean="0">
                <a:solidFill>
                  <a:srgbClr val="C00000"/>
                </a:solidFill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</a:rPr>
              <a:t>array1[]={08,14,12,10,04,06,08,10,04}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1" name="内容占位符 2"/>
          <p:cNvSpPr txBox="1">
            <a:spLocks/>
          </p:cNvSpPr>
          <p:nvPr/>
        </p:nvSpPr>
        <p:spPr>
          <a:xfrm>
            <a:off x="2256817" y="3913028"/>
            <a:ext cx="11063286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array2[5]</a:t>
            </a:r>
            <a:r>
              <a:rPr lang="zh-CN" altLang="en-US" sz="2400" dirty="0" smtClean="0">
                <a:solidFill>
                  <a:srgbClr val="C00000"/>
                </a:solidFill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</a:rPr>
              <a:t>array1[]={20,35,30,25,10,15,20,25,10}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2" name="内容占位符 2"/>
          <p:cNvSpPr txBox="1">
            <a:spLocks/>
          </p:cNvSpPr>
          <p:nvPr/>
        </p:nvSpPr>
        <p:spPr>
          <a:xfrm>
            <a:off x="1819669" y="4249074"/>
            <a:ext cx="10240318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array2[6]</a:t>
            </a:r>
            <a:r>
              <a:rPr lang="zh-CN" altLang="en-US" sz="2400" dirty="0" smtClean="0">
                <a:solidFill>
                  <a:srgbClr val="C00000"/>
                </a:solidFill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</a:rPr>
              <a:t>array1[]={16,28,24,20,08,12,16,20,08}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3" name="内容占位符 2"/>
          <p:cNvSpPr txBox="1">
            <a:spLocks/>
          </p:cNvSpPr>
          <p:nvPr/>
        </p:nvSpPr>
        <p:spPr>
          <a:xfrm>
            <a:off x="1390654" y="4639025"/>
            <a:ext cx="10240318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array2[7]</a:t>
            </a:r>
            <a:r>
              <a:rPr lang="zh-CN" altLang="en-US" sz="2400" dirty="0" smtClean="0">
                <a:solidFill>
                  <a:srgbClr val="C00000"/>
                </a:solidFill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</a:rPr>
              <a:t>array1[]={12,21,18,15,06,09,12,15,06}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4" name="内容占位符 2"/>
          <p:cNvSpPr txBox="1">
            <a:spLocks/>
          </p:cNvSpPr>
          <p:nvPr/>
        </p:nvSpPr>
        <p:spPr>
          <a:xfrm>
            <a:off x="995782" y="4985316"/>
            <a:ext cx="10240318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smtClean="0">
                <a:solidFill>
                  <a:srgbClr val="C00000"/>
                </a:solidFill>
              </a:rPr>
              <a:t>array2[8]</a:t>
            </a:r>
            <a:r>
              <a:rPr lang="zh-CN" altLang="en-US" sz="2400" dirty="0" smtClean="0">
                <a:solidFill>
                  <a:srgbClr val="C00000"/>
                </a:solidFill>
              </a:rPr>
              <a:t>乘以</a:t>
            </a:r>
            <a:r>
              <a:rPr lang="en-US" altLang="zh-CN" sz="2400" dirty="0" smtClean="0">
                <a:solidFill>
                  <a:srgbClr val="C00000"/>
                </a:solidFill>
              </a:rPr>
              <a:t>array1[]={08,14,12,10,04,06,08,10,04}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55" name="内容占位符 2"/>
          <p:cNvSpPr txBox="1">
            <a:spLocks/>
          </p:cNvSpPr>
          <p:nvPr/>
        </p:nvSpPr>
        <p:spPr>
          <a:xfrm>
            <a:off x="2386353" y="6198841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m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ul</a:t>
            </a:r>
            <a:r>
              <a:rPr lang="en-US" altLang="zh-CN" sz="2400" dirty="0" smtClean="0">
                <a:solidFill>
                  <a:srgbClr val="C00000"/>
                </a:solidFill>
              </a:rPr>
              <a:t>[]={08, 26,49,76,86,88, 99,112,134, 131,103,75,54,53,43,31,10}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cxnSp>
        <p:nvCxnSpPr>
          <p:cNvPr id="57" name="直接连接符 56"/>
          <p:cNvCxnSpPr/>
          <p:nvPr/>
        </p:nvCxnSpPr>
        <p:spPr>
          <a:xfrm flipH="1">
            <a:off x="6060897" y="2149850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0263810" y="2044661"/>
            <a:ext cx="55533" cy="456665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8584037" y="2046734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>
            <a:off x="9024650" y="2096254"/>
            <a:ext cx="4828" cy="4380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9434183" y="2098778"/>
            <a:ext cx="42275" cy="4378429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9846877" y="2089563"/>
            <a:ext cx="24453" cy="452175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8164302" y="2080470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10709223" y="2044661"/>
            <a:ext cx="18713" cy="456665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1091670" y="2011701"/>
            <a:ext cx="42501" cy="4599612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7321197" y="2044660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6915021" y="2044659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6468142" y="2089563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H="1">
            <a:off x="8161622" y="2089563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5646581" y="2051350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7727488" y="2080469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5210114" y="2089563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4821918" y="2019714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>
            <a:off x="4400066" y="2080468"/>
            <a:ext cx="40735" cy="349778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6044751" y="5463140"/>
            <a:ext cx="54348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B0F0"/>
                </a:solidFill>
              </a:rPr>
              <a:t>各位相乘结果按位相加</a:t>
            </a:r>
            <a:endParaRPr lang="zh-CN" altLang="en-US" sz="3200" b="1" dirty="0">
              <a:solidFill>
                <a:srgbClr val="00B0F0"/>
              </a:solidFill>
            </a:endParaRPr>
          </a:p>
        </p:txBody>
      </p:sp>
      <p:sp>
        <p:nvSpPr>
          <p:cNvPr id="85" name="下箭头 84"/>
          <p:cNvSpPr/>
          <p:nvPr/>
        </p:nvSpPr>
        <p:spPr>
          <a:xfrm>
            <a:off x="5121127" y="5594718"/>
            <a:ext cx="557213" cy="513607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82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30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76" grpId="0"/>
      <p:bldP spid="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下箭头 30"/>
          <p:cNvSpPr/>
          <p:nvPr/>
        </p:nvSpPr>
        <p:spPr>
          <a:xfrm>
            <a:off x="6330427" y="476332"/>
            <a:ext cx="557213" cy="520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2" name="矩形 31"/>
          <p:cNvSpPr/>
          <p:nvPr/>
        </p:nvSpPr>
        <p:spPr>
          <a:xfrm>
            <a:off x="6971656" y="412080"/>
            <a:ext cx="20867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处理进位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504983" y="0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99,112,134, 131,103,75,54,53,43,31,10}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504983" y="1031930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99,112,134, 131,103,75,54,53,43,</a:t>
            </a:r>
            <a:r>
              <a:rPr lang="en-US" altLang="zh-CN" sz="2400" dirty="0" smtClean="0">
                <a:solidFill>
                  <a:srgbClr val="FF0000"/>
                </a:solidFill>
              </a:rPr>
              <a:t>32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504983" y="1408935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99,112,134, 131,103,75,54,53,</a:t>
            </a:r>
            <a:r>
              <a:rPr lang="en-US" altLang="zh-CN" sz="2400" dirty="0" smtClean="0">
                <a:solidFill>
                  <a:srgbClr val="FF0000"/>
                </a:solidFill>
              </a:rPr>
              <a:t>46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2</a:t>
            </a:r>
            <a:r>
              <a:rPr lang="en-US" altLang="zh-CN" sz="2400" dirty="0" smtClean="0">
                <a:solidFill>
                  <a:schemeClr val="tx1"/>
                </a:solidFill>
              </a:rPr>
              <a:t>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504983" y="1786061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99,112,134, 131,103,75,54,</a:t>
            </a:r>
            <a:r>
              <a:rPr lang="en-US" altLang="zh-CN" sz="2400" dirty="0" smtClean="0">
                <a:solidFill>
                  <a:srgbClr val="FF0000"/>
                </a:solidFill>
              </a:rPr>
              <a:t>57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504983" y="2163066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99,112,134, 131,103,75,</a:t>
            </a:r>
            <a:r>
              <a:rPr lang="en-US" altLang="zh-CN" sz="2400" dirty="0" smtClean="0">
                <a:solidFill>
                  <a:srgbClr val="FF0000"/>
                </a:solidFill>
              </a:rPr>
              <a:t>59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7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</a:rPr>
              <a:t>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504983" y="2509825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99,112,134, 131,103,</a:t>
            </a:r>
            <a:r>
              <a:rPr lang="en-US" altLang="zh-CN" sz="2400" dirty="0" smtClean="0">
                <a:solidFill>
                  <a:srgbClr val="FF0000"/>
                </a:solidFill>
              </a:rPr>
              <a:t>80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9</a:t>
            </a:r>
            <a:r>
              <a:rPr lang="en-US" altLang="zh-CN" sz="2400" dirty="0" smtClean="0">
                <a:solidFill>
                  <a:schemeClr val="tx1"/>
                </a:solidFill>
              </a:rPr>
              <a:t>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504983" y="2837796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99,112,134, 131,</a:t>
            </a:r>
            <a:r>
              <a:rPr lang="en-US" altLang="zh-CN" sz="2400" dirty="0" smtClean="0">
                <a:solidFill>
                  <a:srgbClr val="FF0000"/>
                </a:solidFill>
              </a:rPr>
              <a:t>111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</a:rPr>
              <a:t>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533558" y="3163290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99,112,134, </a:t>
            </a:r>
            <a:r>
              <a:rPr lang="en-US" altLang="zh-CN" sz="2400" dirty="0" smtClean="0">
                <a:solidFill>
                  <a:srgbClr val="FF0000"/>
                </a:solidFill>
              </a:rPr>
              <a:t>142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1</a:t>
            </a:r>
            <a:r>
              <a:rPr lang="en-US" altLang="zh-CN" sz="2400" dirty="0" smtClean="0">
                <a:solidFill>
                  <a:schemeClr val="tx1"/>
                </a:solidFill>
              </a:rPr>
              <a:t>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1533558" y="3560221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99,112,</a:t>
            </a:r>
            <a:r>
              <a:rPr lang="en-US" altLang="zh-CN" sz="2400" dirty="0" smtClean="0">
                <a:solidFill>
                  <a:srgbClr val="FF0000"/>
                </a:solidFill>
              </a:rPr>
              <a:t>148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533558" y="3917421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99,</a:t>
            </a:r>
            <a:r>
              <a:rPr lang="en-US" altLang="zh-CN" sz="2400" dirty="0" smtClean="0">
                <a:solidFill>
                  <a:srgbClr val="FF0000"/>
                </a:solidFill>
              </a:rPr>
              <a:t>126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8</a:t>
            </a:r>
            <a:r>
              <a:rPr lang="en-US" altLang="zh-CN" sz="2400" dirty="0" smtClean="0">
                <a:solidFill>
                  <a:schemeClr val="tx1"/>
                </a:solidFill>
              </a:rPr>
              <a:t>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>
          <a:xfrm>
            <a:off x="1533558" y="4262720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26,49,76,86,88, </a:t>
            </a:r>
            <a:r>
              <a:rPr lang="en-US" altLang="zh-CN" sz="2400" dirty="0" smtClean="0">
                <a:solidFill>
                  <a:srgbClr val="FF0000"/>
                </a:solidFill>
              </a:rPr>
              <a:t>111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6</a:t>
            </a:r>
            <a:r>
              <a:rPr lang="en-US" altLang="zh-CN" sz="2400" dirty="0" smtClean="0">
                <a:solidFill>
                  <a:schemeClr val="tx1"/>
                </a:solidFill>
              </a:rPr>
              <a:t>, 8,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1533558" y="4600479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26,49,76,86,</a:t>
            </a:r>
            <a:r>
              <a:rPr lang="en-US" altLang="zh-CN" sz="2400" dirty="0" smtClean="0">
                <a:solidFill>
                  <a:srgbClr val="FF0000"/>
                </a:solidFill>
              </a:rPr>
              <a:t>99</a:t>
            </a:r>
            <a:r>
              <a:rPr lang="en-US" altLang="zh-CN" sz="2400" dirty="0" smtClean="0">
                <a:solidFill>
                  <a:schemeClr val="tx1"/>
                </a:solidFill>
              </a:rPr>
              <a:t>, 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 6, 8,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533558" y="4945778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26,49,76,</a:t>
            </a:r>
            <a:r>
              <a:rPr lang="en-US" altLang="zh-CN" sz="2400" dirty="0" smtClean="0">
                <a:solidFill>
                  <a:srgbClr val="FF0000"/>
                </a:solidFill>
              </a:rPr>
              <a:t>95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9</a:t>
            </a:r>
            <a:r>
              <a:rPr lang="en-US" altLang="zh-CN" sz="2400" dirty="0" smtClean="0">
                <a:solidFill>
                  <a:schemeClr val="tx1"/>
                </a:solidFill>
              </a:rPr>
              <a:t>, 1, 6, 8,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533558" y="5262498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26,49,</a:t>
            </a:r>
            <a:r>
              <a:rPr lang="en-US" altLang="zh-CN" sz="2400" dirty="0" smtClean="0">
                <a:solidFill>
                  <a:srgbClr val="FF0000"/>
                </a:solidFill>
              </a:rPr>
              <a:t>85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 5</a:t>
            </a:r>
            <a:r>
              <a:rPr lang="en-US" altLang="zh-CN" sz="2400" dirty="0" smtClean="0">
                <a:solidFill>
                  <a:schemeClr val="tx1"/>
                </a:solidFill>
              </a:rPr>
              <a:t>, 9, 1, 6, 8,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533558" y="5540297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26,</a:t>
            </a:r>
            <a:r>
              <a:rPr lang="en-US" altLang="zh-CN" sz="2400" dirty="0" smtClean="0">
                <a:solidFill>
                  <a:srgbClr val="FF0000"/>
                </a:solidFill>
              </a:rPr>
              <a:t>57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5</a:t>
            </a:r>
            <a:r>
              <a:rPr lang="en-US" altLang="zh-CN" sz="2400" dirty="0" smtClean="0">
                <a:solidFill>
                  <a:schemeClr val="tx1"/>
                </a:solidFill>
              </a:rPr>
              <a:t>, 5, 9, 1, 6, 8,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内容占位符 2"/>
          <p:cNvSpPr txBox="1">
            <a:spLocks/>
          </p:cNvSpPr>
          <p:nvPr/>
        </p:nvSpPr>
        <p:spPr>
          <a:xfrm>
            <a:off x="1533558" y="5808056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[]={08, </a:t>
            </a:r>
            <a:r>
              <a:rPr lang="en-US" altLang="zh-CN" sz="2400" dirty="0" smtClean="0">
                <a:solidFill>
                  <a:srgbClr val="FF0000"/>
                </a:solidFill>
              </a:rPr>
              <a:t>31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7</a:t>
            </a:r>
            <a:r>
              <a:rPr lang="en-US" altLang="zh-CN" sz="2400" dirty="0" smtClean="0">
                <a:solidFill>
                  <a:schemeClr val="tx1"/>
                </a:solidFill>
              </a:rPr>
              <a:t>,5, 5, 9, 1, 6, 8,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>
          <a:xfrm>
            <a:off x="1533558" y="6107541"/>
            <a:ext cx="9673634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</a:t>
            </a:r>
            <a:r>
              <a:rPr lang="en-US" altLang="zh-CN" sz="2400" dirty="0" smtClean="0">
                <a:solidFill>
                  <a:srgbClr val="FF0000"/>
                </a:solidFill>
              </a:rPr>
              <a:t>11</a:t>
            </a:r>
            <a:r>
              <a:rPr lang="en-US" altLang="zh-CN" sz="2400" dirty="0" smtClean="0">
                <a:solidFill>
                  <a:schemeClr val="tx1"/>
                </a:solidFill>
              </a:rPr>
              <a:t>,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,7,5, 5, 9, 1, 6, 8,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内容占位符 2"/>
          <p:cNvSpPr txBox="1">
            <a:spLocks/>
          </p:cNvSpPr>
          <p:nvPr/>
        </p:nvSpPr>
        <p:spPr>
          <a:xfrm>
            <a:off x="1422172" y="6402703"/>
            <a:ext cx="6864578" cy="555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400" dirty="0" err="1">
                <a:solidFill>
                  <a:schemeClr val="tx1"/>
                </a:solidFill>
              </a:rPr>
              <a:t>m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2400" dirty="0" smtClean="0">
                <a:solidFill>
                  <a:schemeClr val="tx1"/>
                </a:solidFill>
              </a:rPr>
              <a:t>[]={</a:t>
            </a:r>
            <a:r>
              <a:rPr lang="en-US" altLang="zh-CN" sz="2400" dirty="0" smtClean="0">
                <a:solidFill>
                  <a:srgbClr val="FF0000"/>
                </a:solidFill>
              </a:rPr>
              <a:t>1,1</a:t>
            </a:r>
            <a:r>
              <a:rPr lang="en-US" altLang="zh-CN" sz="2400" dirty="0" smtClean="0">
                <a:solidFill>
                  <a:schemeClr val="tx1"/>
                </a:solidFill>
              </a:rPr>
              <a:t>,1,7,5, 5, 9, 1, 6, 8,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7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4"/>
          <p:cNvSpPr/>
          <p:nvPr/>
        </p:nvSpPr>
        <p:spPr>
          <a:xfrm>
            <a:off x="4811191" y="2972452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43550" y="2994567"/>
            <a:ext cx="6200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将该输出从高位开始倒序输出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366576" y="3837532"/>
            <a:ext cx="10825424" cy="741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 smtClean="0">
                <a:solidFill>
                  <a:srgbClr val="C00000"/>
                </a:solidFill>
              </a:rPr>
              <a:t>输出字符串：</a:t>
            </a:r>
            <a:r>
              <a:rPr lang="en-US" altLang="zh-CN" sz="4400" dirty="0">
                <a:solidFill>
                  <a:srgbClr val="C00000"/>
                </a:solidFill>
              </a:rPr>
              <a:t> </a:t>
            </a:r>
            <a:r>
              <a:rPr lang="en-US" altLang="zh-CN" sz="4400" dirty="0" smtClean="0">
                <a:solidFill>
                  <a:srgbClr val="C00000"/>
                </a:solidFill>
              </a:rPr>
              <a:t>111755916821097620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914401" y="2023586"/>
            <a:ext cx="12006261" cy="774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000" dirty="0" err="1">
                <a:solidFill>
                  <a:schemeClr val="tx1"/>
                </a:solidFill>
              </a:rPr>
              <a:t>m</a:t>
            </a:r>
            <a:r>
              <a:rPr lang="en-US" altLang="zh-CN" sz="4000" dirty="0" err="1" smtClean="0">
                <a:solidFill>
                  <a:schemeClr val="tx1"/>
                </a:solidFill>
              </a:rPr>
              <a:t>ul</a:t>
            </a:r>
            <a:r>
              <a:rPr lang="en-US" altLang="zh-CN" sz="4000" dirty="0" smtClean="0">
                <a:solidFill>
                  <a:schemeClr val="tx1"/>
                </a:solidFill>
              </a:rPr>
              <a:t>[]={1,1,1,7,5, 5, 9, 1, 6, 8, 2, 1,0,9, 7, 6, 2, 0}</a:t>
            </a:r>
          </a:p>
          <a:p>
            <a:pPr marL="0" indent="0">
              <a:buFont typeface="Wingdings 3" charset="2"/>
              <a:buNone/>
            </a:pPr>
            <a:endParaRPr lang="zh-CN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6" y="201476"/>
            <a:ext cx="11024316" cy="65591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54578" y="2764981"/>
            <a:ext cx="61818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注意如果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multiple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里面的操作数有负数，在输入数据和相乘时都需要做一些特殊处理。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具体可参考：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http</a:t>
            </a:r>
            <a:r>
              <a:rPr lang="en-US" altLang="zh-CN" sz="2400" b="1" dirty="0">
                <a:solidFill>
                  <a:srgbClr val="C00000"/>
                </a:solidFill>
              </a:rPr>
              <a:t>://blog.csdn.net/caseone2009/article/details/6733749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7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四、大数减法和除法的思路？？？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减法可以通过提前借位来实现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除法可以通过乘法和减法来</a:t>
            </a:r>
            <a:r>
              <a:rPr lang="zh-CN" altLang="en-US" sz="3200" dirty="0" smtClean="0"/>
              <a:t>实现：</a:t>
            </a:r>
            <a:r>
              <a:rPr lang="en-US" altLang="zh-CN" sz="3200" dirty="0" smtClean="0"/>
              <a:t>http://blog.csdn.net/l_liangkk/article/details/52022495</a:t>
            </a:r>
          </a:p>
          <a:p>
            <a:endParaRPr lang="en-US" altLang="zh-CN" sz="3200" dirty="0" smtClean="0"/>
          </a:p>
        </p:txBody>
      </p:sp>
      <p:sp>
        <p:nvSpPr>
          <p:cNvPr id="4" name="矩形 3"/>
          <p:cNvSpPr/>
          <p:nvPr/>
        </p:nvSpPr>
        <p:spPr>
          <a:xfrm>
            <a:off x="1966174" y="5129559"/>
            <a:ext cx="9392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具体可参考：</a:t>
            </a:r>
            <a:r>
              <a:rPr lang="en-US" altLang="zh-CN" sz="2800" b="1" dirty="0">
                <a:solidFill>
                  <a:srgbClr val="C00000"/>
                </a:solidFill>
              </a:rPr>
              <a:t>http://blog.csdn.net/caseone2009/article/details/6733749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7692" y="523742"/>
            <a:ext cx="8915400" cy="37776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/>
              <a:t>适当优化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如果出题</a:t>
            </a:r>
            <a:r>
              <a:rPr lang="zh-CN" altLang="en-US" sz="2400" dirty="0"/>
              <a:t>人给出两个</a:t>
            </a:r>
            <a:r>
              <a:rPr lang="zh-CN" altLang="en-US" sz="2400" dirty="0" smtClean="0"/>
              <a:t>几</a:t>
            </a:r>
            <a:r>
              <a:rPr lang="zh-CN" altLang="en-US" sz="2400" dirty="0"/>
              <a:t>万</a:t>
            </a:r>
            <a:r>
              <a:rPr lang="zh-CN" altLang="en-US" sz="2400" dirty="0" smtClean="0"/>
              <a:t>位</a:t>
            </a:r>
            <a:r>
              <a:rPr lang="zh-CN" altLang="en-US" sz="2400" dirty="0"/>
              <a:t>的数字要求求他们的</a:t>
            </a:r>
            <a:r>
              <a:rPr lang="zh-CN" altLang="en-US" sz="2400" dirty="0" smtClean="0"/>
              <a:t>积，暴力</a:t>
            </a:r>
            <a:r>
              <a:rPr lang="zh-CN" altLang="en-US" sz="2400" dirty="0"/>
              <a:t>高精如果加上进位等常数很有可能</a:t>
            </a:r>
            <a:r>
              <a:rPr lang="en-US" altLang="zh-CN" sz="2400" dirty="0"/>
              <a:t>T</a:t>
            </a:r>
            <a:r>
              <a:rPr lang="zh-CN" altLang="en-US" sz="2400" dirty="0" smtClean="0"/>
              <a:t>掉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     </a:t>
            </a:r>
            <a:r>
              <a:rPr lang="en-US" altLang="zh-CN" sz="2400" dirty="0" err="1" smtClean="0"/>
              <a:t>Eg</a:t>
            </a:r>
            <a:r>
              <a:rPr lang="zh-CN" altLang="en-US" sz="2400" dirty="0" smtClean="0"/>
              <a:t>：求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为位数小于</a:t>
            </a:r>
            <a:r>
              <a:rPr lang="en-US" altLang="zh-CN" sz="2400" dirty="0" smtClean="0"/>
              <a:t>20000</a:t>
            </a:r>
            <a:r>
              <a:rPr lang="zh-CN" altLang="en-US" sz="2400" dirty="0" smtClean="0"/>
              <a:t>的正整数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/>
              <a:t>         复杂度：</a:t>
            </a:r>
            <a:r>
              <a:rPr lang="en-US" altLang="zh-CN" sz="2400" dirty="0" smtClean="0"/>
              <a:t>O( 20000*20000 )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10^8</a:t>
            </a:r>
            <a:r>
              <a:rPr lang="zh-CN" altLang="en-US" sz="2400" dirty="0" smtClean="0"/>
              <a:t>次方级别，且系数较大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这</a:t>
            </a:r>
            <a:r>
              <a:rPr lang="zh-CN" altLang="en-US" sz="2400" dirty="0"/>
              <a:t>道题需要一个</a:t>
            </a:r>
            <a:r>
              <a:rPr lang="zh-CN" altLang="en-US" sz="2400" b="1" dirty="0">
                <a:solidFill>
                  <a:srgbClr val="FF0000"/>
                </a:solidFill>
              </a:rPr>
              <a:t>压位的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思想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FF0000"/>
                </a:solidFill>
              </a:rPr>
              <a:t>用于存储大数的每个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int</a:t>
            </a:r>
            <a:r>
              <a:rPr lang="zh-CN" altLang="en-US" sz="2400" dirty="0" smtClean="0">
                <a:solidFill>
                  <a:srgbClr val="FF0000"/>
                </a:solidFill>
              </a:rPr>
              <a:t>存储多位数据，而不是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位数据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/>
              <a:t>          </a:t>
            </a:r>
            <a:r>
              <a:rPr lang="en-US" altLang="zh-CN" sz="2400" dirty="0" err="1" smtClean="0"/>
              <a:t>Eg</a:t>
            </a:r>
            <a:r>
              <a:rPr lang="zh-CN" altLang="en-US" sz="2400" dirty="0" smtClean="0"/>
              <a:t>：上题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的每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存储，则复杂度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O( 5000*5000 )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10^7</a:t>
            </a:r>
            <a:r>
              <a:rPr lang="zh-CN" altLang="en-US" sz="2400" dirty="0" smtClean="0"/>
              <a:t>次</a:t>
            </a:r>
            <a:r>
              <a:rPr lang="zh-CN" altLang="en-US" sz="2400" dirty="0"/>
              <a:t>方级别</a:t>
            </a:r>
          </a:p>
          <a:p>
            <a:pPr>
              <a:lnSpc>
                <a:spcPct val="150000"/>
              </a:lnSpc>
            </a:pP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567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0163" y="59835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五、高</a:t>
            </a:r>
            <a:r>
              <a:rPr lang="zh-CN" altLang="en-US" dirty="0" smtClean="0"/>
              <a:t>精度压位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blog.csdn.net/ssssssay/article/details/52102173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0163" y="2133600"/>
            <a:ext cx="9714449" cy="3777622"/>
          </a:xfrm>
        </p:spPr>
        <p:txBody>
          <a:bodyPr>
            <a:normAutofit/>
          </a:bodyPr>
          <a:lstStyle/>
          <a:p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以前面大数加法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en-US" altLang="zh-CN" sz="3200" dirty="0" smtClean="0"/>
              <a:t>12345623476523452 + 623490234523435</a:t>
            </a:r>
            <a:r>
              <a:rPr lang="zh-CN" altLang="en-US" sz="3200" dirty="0" smtClean="0"/>
              <a:t>为例，按照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位压位操作</a:t>
            </a:r>
            <a:endParaRPr lang="en-US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6381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一、高精度计算的概念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5921" y="1905000"/>
            <a:ext cx="9688691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 smtClean="0"/>
              <a:t>ACM</a:t>
            </a:r>
            <a:r>
              <a:rPr lang="zh-CN" altLang="en-US" sz="2800" dirty="0" smtClean="0"/>
              <a:t>算法解题</a:t>
            </a:r>
            <a:r>
              <a:rPr lang="zh-CN" altLang="en-US" sz="2800" dirty="0"/>
              <a:t>的过程中往往会遇到一些特殊的</a:t>
            </a:r>
            <a:r>
              <a:rPr lang="zh-CN" altLang="en-US" sz="2800" dirty="0" smtClean="0"/>
              <a:t>情况，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  </a:t>
            </a:r>
            <a:r>
              <a:rPr lang="en-US" altLang="zh-CN" sz="2800" dirty="0" err="1" smtClean="0"/>
              <a:t>eg</a:t>
            </a:r>
            <a:r>
              <a:rPr lang="zh-CN" altLang="en-US" sz="2800" dirty="0" smtClean="0"/>
              <a:t>：求</a:t>
            </a:r>
            <a:r>
              <a:rPr lang="zh-CN" altLang="en-US" sz="2800" dirty="0"/>
              <a:t>出超过</a:t>
            </a:r>
            <a:r>
              <a:rPr lang="en-US" altLang="zh-CN" sz="2800" dirty="0"/>
              <a:t>20</a:t>
            </a:r>
            <a:r>
              <a:rPr lang="zh-CN" altLang="en-US" sz="2800" dirty="0"/>
              <a:t>位的整数</a:t>
            </a:r>
            <a:r>
              <a:rPr lang="en-US" altLang="zh-CN" sz="2800" dirty="0"/>
              <a:t>GCD</a:t>
            </a:r>
            <a:r>
              <a:rPr lang="zh-CN" altLang="en-US" sz="2800" dirty="0"/>
              <a:t>或者是求和求积求差</a:t>
            </a:r>
            <a:r>
              <a:rPr lang="en-US" altLang="zh-CN" sz="2800" dirty="0" err="1" smtClean="0"/>
              <a:t>balabala</a:t>
            </a:r>
            <a:r>
              <a:rPr lang="en-US" altLang="zh-CN" sz="2800" dirty="0"/>
              <a:t>……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 dirty="0"/>
              <a:t>C++</a:t>
            </a:r>
            <a:r>
              <a:rPr lang="zh-CN" altLang="en-US" sz="2800" dirty="0"/>
              <a:t>中最大范围整数类型</a:t>
            </a:r>
            <a:r>
              <a:rPr lang="en-US" altLang="zh-CN" sz="2800" dirty="0"/>
              <a:t>long </a:t>
            </a:r>
            <a:r>
              <a:rPr lang="en-US" altLang="zh-CN" sz="2800" dirty="0" err="1" smtClean="0"/>
              <a:t>long</a:t>
            </a:r>
            <a:r>
              <a:rPr lang="zh-CN" altLang="en-US" sz="2800" dirty="0" smtClean="0"/>
              <a:t>范围</a:t>
            </a:r>
            <a:r>
              <a:rPr lang="zh-CN" altLang="en-US" sz="2800" dirty="0"/>
              <a:t>为</a:t>
            </a:r>
            <a:r>
              <a:rPr lang="en-US" altLang="zh-CN" sz="2800" dirty="0" smtClean="0"/>
              <a:t>1.84 </a:t>
            </a:r>
            <a:r>
              <a:rPr lang="en-US" altLang="zh-CN" sz="2800" dirty="0"/>
              <a:t>* 10 </a:t>
            </a:r>
            <a:r>
              <a:rPr lang="en-US" altLang="zh-CN" sz="2800" baseline="30000" dirty="0"/>
              <a:t>19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超出这个范围就要用到高精计算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24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6275" y="533400"/>
            <a:ext cx="8915400" cy="7810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 smtClean="0"/>
              <a:t>输入字符串：</a:t>
            </a:r>
            <a:r>
              <a:rPr lang="en-US" altLang="zh-CN" sz="4400" dirty="0" smtClean="0"/>
              <a:t>12345623476523452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946275" y="5348287"/>
            <a:ext cx="8915400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4400" dirty="0" smtClean="0"/>
              <a:t>输入字符串：</a:t>
            </a:r>
            <a:r>
              <a:rPr lang="en-US" altLang="zh-CN" sz="4400" dirty="0" smtClean="0"/>
              <a:t>623490234523435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1387" y="2062162"/>
            <a:ext cx="106648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rgbClr val="C00000"/>
                </a:solidFill>
              </a:rPr>
              <a:t>array1[]={</a:t>
            </a:r>
            <a:r>
              <a:rPr lang="en-US" altLang="zh-CN" sz="4400" dirty="0" smtClean="0">
                <a:solidFill>
                  <a:srgbClr val="C00000"/>
                </a:solidFill>
              </a:rPr>
              <a:t>1, 2345, 6234, 7652, 3452</a:t>
            </a:r>
            <a:r>
              <a:rPr lang="en-US" altLang="zh-CN" sz="4400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817487" y="3705224"/>
            <a:ext cx="102457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>
                <a:solidFill>
                  <a:srgbClr val="C00000"/>
                </a:solidFill>
              </a:rPr>
              <a:t>a</a:t>
            </a:r>
            <a:r>
              <a:rPr lang="en-US" altLang="zh-CN" sz="4400" dirty="0" smtClean="0">
                <a:solidFill>
                  <a:srgbClr val="C00000"/>
                </a:solidFill>
              </a:rPr>
              <a:t>rray2[]={</a:t>
            </a:r>
            <a:r>
              <a:rPr lang="en-US" altLang="zh-CN" sz="4400" dirty="0" smtClean="0">
                <a:solidFill>
                  <a:srgbClr val="C00000"/>
                </a:solidFill>
              </a:rPr>
              <a:t>623, 4902, 3452, 3435</a:t>
            </a:r>
            <a:r>
              <a:rPr lang="en-US" altLang="zh-CN" sz="4400" dirty="0" smtClean="0">
                <a:solidFill>
                  <a:srgbClr val="C00000"/>
                </a:solidFill>
              </a:rPr>
              <a:t>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868193" y="1314450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5868193" y="4543424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11391" y="1307990"/>
            <a:ext cx="53856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字符串按照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位压位转为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数组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25406" y="4655671"/>
            <a:ext cx="53856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字符串按照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4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位压位转为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数组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6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1" y="689276"/>
            <a:ext cx="11858985" cy="5698645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17431" y="2781837"/>
            <a:ext cx="7933386" cy="6568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79550" y="3657601"/>
            <a:ext cx="11359166" cy="21636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87" y="122606"/>
            <a:ext cx="5847076" cy="41650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3275571" y="1918952"/>
            <a:ext cx="665365" cy="128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下箭头 7"/>
          <p:cNvSpPr/>
          <p:nvPr/>
        </p:nvSpPr>
        <p:spPr>
          <a:xfrm>
            <a:off x="5854178" y="4572000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6693" y="4594115"/>
            <a:ext cx="5434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数组从</a:t>
            </a:r>
            <a:r>
              <a:rPr lang="zh-CN" altLang="en-US" sz="3600" b="1" dirty="0">
                <a:solidFill>
                  <a:srgbClr val="C00000"/>
                </a:solidFill>
              </a:rPr>
              <a:t>低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位开始按位相加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777293" y="2035201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262360" y="2062160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98876" y="2062160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257820" y="2035200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892980" y="5294367"/>
            <a:ext cx="11063286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rgbClr val="C00000"/>
                </a:solidFill>
              </a:rPr>
              <a:t>sum[]={</a:t>
            </a:r>
            <a:r>
              <a:rPr lang="en-US" altLang="zh-CN" sz="4400" dirty="0" smtClean="0">
                <a:solidFill>
                  <a:srgbClr val="C00000"/>
                </a:solidFill>
              </a:rPr>
              <a:t>1, 2968, 11136, 11104, 6887</a:t>
            </a:r>
            <a:r>
              <a:rPr lang="en-US" altLang="zh-CN" sz="4400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内容占位符 2"/>
          <p:cNvSpPr txBox="1">
            <a:spLocks/>
          </p:cNvSpPr>
          <p:nvPr/>
        </p:nvSpPr>
        <p:spPr>
          <a:xfrm>
            <a:off x="892980" y="2062158"/>
            <a:ext cx="106648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array1[]={</a:t>
            </a:r>
            <a:r>
              <a:rPr lang="en-US" altLang="zh-CN" sz="4400" dirty="0" smtClean="0">
                <a:solidFill>
                  <a:schemeClr val="tx1"/>
                </a:solidFill>
              </a:rPr>
              <a:t>1, 2345, 6234, 7652, 3452</a:t>
            </a:r>
            <a:r>
              <a:rPr lang="en-US" altLang="zh-CN" sz="44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内容占位符 2"/>
          <p:cNvSpPr txBox="1">
            <a:spLocks/>
          </p:cNvSpPr>
          <p:nvPr/>
        </p:nvSpPr>
        <p:spPr>
          <a:xfrm>
            <a:off x="1817487" y="3705224"/>
            <a:ext cx="102457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>
                <a:solidFill>
                  <a:schemeClr val="tx1"/>
                </a:solidFill>
              </a:rPr>
              <a:t>a</a:t>
            </a:r>
            <a:r>
              <a:rPr lang="en-US" altLang="zh-CN" sz="4400" dirty="0" smtClean="0">
                <a:solidFill>
                  <a:schemeClr val="tx1"/>
                </a:solidFill>
              </a:rPr>
              <a:t>rray2[]={</a:t>
            </a:r>
            <a:r>
              <a:rPr lang="en-US" altLang="zh-CN" sz="4400" dirty="0" smtClean="0">
                <a:solidFill>
                  <a:schemeClr val="tx1"/>
                </a:solidFill>
              </a:rPr>
              <a:t>623, 4902, 3452, 3435</a:t>
            </a:r>
            <a:r>
              <a:rPr lang="en-US" altLang="zh-CN" sz="4400" dirty="0" smtClean="0">
                <a:solidFill>
                  <a:schemeClr val="tx1"/>
                </a:solidFill>
              </a:rPr>
              <a:t>}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0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下箭头 30"/>
          <p:cNvSpPr/>
          <p:nvPr/>
        </p:nvSpPr>
        <p:spPr>
          <a:xfrm>
            <a:off x="6473303" y="1889180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85818" y="1911295"/>
            <a:ext cx="5434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处理进位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1306795" y="1046214"/>
            <a:ext cx="11063286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</a:t>
            </a:r>
            <a:r>
              <a:rPr lang="en-US" altLang="zh-CN" sz="4400" dirty="0" smtClean="0">
                <a:solidFill>
                  <a:schemeClr val="tx1"/>
                </a:solidFill>
              </a:rPr>
              <a:t>1, 2968, 11136, 11104, 6887</a:t>
            </a:r>
            <a:r>
              <a:rPr lang="en-US" altLang="zh-CN" sz="44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628766" y="2720923"/>
            <a:ext cx="9292518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</a:t>
            </a:r>
            <a:r>
              <a:rPr lang="en-US" altLang="zh-CN" sz="4400" dirty="0" smtClean="0">
                <a:solidFill>
                  <a:schemeClr val="tx1"/>
                </a:solidFill>
              </a:rPr>
              <a:t>1, 2968, </a:t>
            </a:r>
            <a:r>
              <a:rPr lang="en-US" altLang="zh-CN" sz="4400" dirty="0" smtClean="0">
                <a:solidFill>
                  <a:srgbClr val="FF0000"/>
                </a:solidFill>
              </a:rPr>
              <a:t>11137</a:t>
            </a:r>
            <a:r>
              <a:rPr lang="en-US" altLang="zh-CN" sz="4400" dirty="0" smtClean="0">
                <a:solidFill>
                  <a:schemeClr val="tx1"/>
                </a:solidFill>
              </a:rPr>
              <a:t>, </a:t>
            </a:r>
            <a:r>
              <a:rPr lang="en-US" altLang="zh-CN" sz="4400" dirty="0" smtClean="0">
                <a:solidFill>
                  <a:srgbClr val="FF0000"/>
                </a:solidFill>
              </a:rPr>
              <a:t>1104</a:t>
            </a:r>
            <a:r>
              <a:rPr lang="en-US" altLang="zh-CN" sz="4400" dirty="0" smtClean="0">
                <a:solidFill>
                  <a:schemeClr val="tx1"/>
                </a:solidFill>
              </a:rPr>
              <a:t>, 6887</a:t>
            </a:r>
            <a:r>
              <a:rPr lang="en-US" altLang="zh-CN" sz="44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1950738" y="3632311"/>
            <a:ext cx="9292518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</a:t>
            </a:r>
            <a:r>
              <a:rPr lang="en-US" altLang="zh-CN" sz="4400" dirty="0" smtClean="0">
                <a:solidFill>
                  <a:schemeClr val="tx1"/>
                </a:solidFill>
              </a:rPr>
              <a:t>1, </a:t>
            </a:r>
            <a:r>
              <a:rPr lang="en-US" altLang="zh-CN" sz="4400" dirty="0" smtClean="0">
                <a:solidFill>
                  <a:srgbClr val="FF0000"/>
                </a:solidFill>
              </a:rPr>
              <a:t>2969</a:t>
            </a:r>
            <a:r>
              <a:rPr lang="en-US" altLang="zh-CN" sz="4400" dirty="0" smtClean="0">
                <a:solidFill>
                  <a:schemeClr val="tx1"/>
                </a:solidFill>
              </a:rPr>
              <a:t>, </a:t>
            </a:r>
            <a:r>
              <a:rPr lang="en-US" altLang="zh-CN" sz="4400" dirty="0" smtClean="0">
                <a:solidFill>
                  <a:srgbClr val="FF0000"/>
                </a:solidFill>
              </a:rPr>
              <a:t>1137</a:t>
            </a:r>
            <a:r>
              <a:rPr lang="en-US" altLang="zh-CN" sz="4400" dirty="0" smtClean="0">
                <a:solidFill>
                  <a:schemeClr val="tx1"/>
                </a:solidFill>
              </a:rPr>
              <a:t>, 1104, 6887</a:t>
            </a:r>
            <a:r>
              <a:rPr lang="en-US" altLang="zh-CN" sz="44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4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1" y="885267"/>
            <a:ext cx="11980929" cy="507427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928800" y="3976197"/>
            <a:ext cx="11191741" cy="9401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84" y="174197"/>
            <a:ext cx="6991304" cy="519737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1923289" y="4581504"/>
            <a:ext cx="665365" cy="128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28800" y="5959543"/>
            <a:ext cx="11007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注意如果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add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里面的操作数有负数，在输入数据和相加时都需要做一些特殊处理。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具体可参考：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http</a:t>
            </a:r>
            <a:r>
              <a:rPr lang="en-US" altLang="zh-CN" sz="2400" b="1" dirty="0">
                <a:solidFill>
                  <a:srgbClr val="C00000"/>
                </a:solidFill>
              </a:rPr>
              <a:t>://blog.csdn.net/caseone2009/article/details/6733749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7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下箭头 4"/>
          <p:cNvSpPr/>
          <p:nvPr/>
        </p:nvSpPr>
        <p:spPr>
          <a:xfrm>
            <a:off x="4509065" y="1225271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5241424" y="1247386"/>
            <a:ext cx="6200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将该输出从高位开始倒序输出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064450" y="2090351"/>
            <a:ext cx="10825424" cy="74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输出字符串：</a:t>
            </a:r>
            <a:r>
              <a:rPr lang="en-US" altLang="zh-CN" sz="2800" dirty="0" smtClean="0">
                <a:solidFill>
                  <a:srgbClr val="C00000"/>
                </a:solidFill>
              </a:rPr>
              <a:t>12969113711046887</a:t>
            </a:r>
          </a:p>
          <a:p>
            <a:pPr marL="0" indent="0">
              <a:buFont typeface="Wingdings 3" charset="2"/>
              <a:buNone/>
            </a:pP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708393" y="719760"/>
            <a:ext cx="9292518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2800" dirty="0" smtClean="0">
                <a:solidFill>
                  <a:schemeClr val="tx1"/>
                </a:solidFill>
              </a:rPr>
              <a:t>sum[]={</a:t>
            </a:r>
            <a:r>
              <a:rPr lang="en-US" altLang="zh-CN" sz="2800" dirty="0" smtClean="0">
                <a:solidFill>
                  <a:schemeClr val="tx1"/>
                </a:solidFill>
              </a:rPr>
              <a:t>1, 2969, 1137, 1104, 6887</a:t>
            </a:r>
            <a:r>
              <a:rPr lang="en-US" altLang="zh-CN" sz="2800" dirty="0" smtClean="0">
                <a:solidFill>
                  <a:schemeClr val="tx1"/>
                </a:solidFill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74" y="3151674"/>
            <a:ext cx="11977326" cy="3484783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 flipV="1">
            <a:off x="1064450" y="5718220"/>
            <a:ext cx="4593420" cy="352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7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04948" y="2226729"/>
            <a:ext cx="94027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rgbClr val="7030A0"/>
                </a:solidFill>
              </a:rPr>
              <a:t>压位处理以后：运算次数和存储空间都得到了明显的改善。但需要注意乘法和加法等不同大数可压位的位数范围差别很大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6828" y="631065"/>
            <a:ext cx="9984905" cy="566670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4000" b="1" baseline="30000" dirty="0" smtClean="0">
                <a:latin typeface="+mn-ea"/>
              </a:rPr>
              <a:t>解题的基本</a:t>
            </a:r>
            <a:r>
              <a:rPr lang="zh-CN" altLang="en-US" sz="4000" b="1" baseline="30000" dirty="0">
                <a:latin typeface="+mn-ea"/>
              </a:rPr>
              <a:t>思想</a:t>
            </a:r>
            <a:endParaRPr lang="zh-CN" altLang="en-US" sz="40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000" baseline="30000" dirty="0">
                <a:latin typeface="+mn-ea"/>
              </a:rPr>
              <a:t>考虑在数组的每一个存储单元存储整数的每一位</a:t>
            </a:r>
            <a:endParaRPr lang="zh-CN" altLang="en-US" sz="4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4000" baseline="30000" dirty="0" smtClean="0">
                <a:latin typeface="+mn-ea"/>
              </a:rPr>
              <a:t>    比如：</a:t>
            </a:r>
            <a:r>
              <a:rPr lang="en-US" altLang="zh-CN" sz="4000" baseline="30000" dirty="0" smtClean="0">
                <a:latin typeface="+mn-ea"/>
              </a:rPr>
              <a:t>123412341234</a:t>
            </a:r>
            <a:r>
              <a:rPr lang="zh-CN" altLang="en-US" sz="4000" baseline="30000" dirty="0" smtClean="0">
                <a:latin typeface="+mn-ea"/>
              </a:rPr>
              <a:t>把</a:t>
            </a:r>
            <a:r>
              <a:rPr lang="zh-CN" altLang="en-US" sz="4000" baseline="30000" dirty="0">
                <a:latin typeface="+mn-ea"/>
              </a:rPr>
              <a:t>它</a:t>
            </a:r>
            <a:r>
              <a:rPr lang="zh-CN" altLang="en-US" sz="4000" baseline="30000" dirty="0" smtClean="0">
                <a:latin typeface="+mn-ea"/>
              </a:rPr>
              <a:t>变成</a:t>
            </a:r>
            <a:r>
              <a:rPr lang="en-US" altLang="zh-CN" sz="4000" baseline="30000" dirty="0" smtClean="0">
                <a:latin typeface="+mn-ea"/>
              </a:rPr>
              <a:t>{</a:t>
            </a:r>
            <a:r>
              <a:rPr lang="en-US" altLang="zh-CN" sz="4000" baseline="30000" dirty="0" smtClean="0">
                <a:latin typeface="+mn-ea"/>
              </a:rPr>
              <a:t>1,2,3,4,1,2,3,4,1,2,3,4}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4000" baseline="30000" dirty="0">
                <a:latin typeface="+mn-ea"/>
              </a:rPr>
              <a:t>	</a:t>
            </a:r>
            <a:r>
              <a:rPr lang="en-US" altLang="zh-CN" sz="4000" baseline="30000" dirty="0" smtClean="0">
                <a:latin typeface="+mn-ea"/>
              </a:rPr>
              <a:t>	    567856785678</a:t>
            </a:r>
            <a:r>
              <a:rPr lang="zh-CN" altLang="en-US" sz="4000" baseline="30000" dirty="0">
                <a:latin typeface="+mn-ea"/>
              </a:rPr>
              <a:t>把它变成</a:t>
            </a:r>
            <a:r>
              <a:rPr lang="en-US" altLang="zh-CN" sz="4000" baseline="30000" dirty="0" smtClean="0">
                <a:latin typeface="+mn-ea"/>
              </a:rPr>
              <a:t>{5,6,7,8,5,6,7,8,5,6,7,8}</a:t>
            </a:r>
            <a:endParaRPr lang="en-US" altLang="zh-CN" sz="4000" baseline="300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000" baseline="30000" dirty="0" smtClean="0">
                <a:latin typeface="+mn-ea"/>
              </a:rPr>
              <a:t>考虑</a:t>
            </a:r>
            <a:r>
              <a:rPr lang="zh-CN" altLang="en-US" sz="4000" baseline="30000" dirty="0">
                <a:latin typeface="+mn-ea"/>
              </a:rPr>
              <a:t>做一些小学生的</a:t>
            </a:r>
            <a:r>
              <a:rPr lang="zh-CN" altLang="en-US" sz="4000" baseline="30000" dirty="0" smtClean="0">
                <a:latin typeface="+mn-ea"/>
              </a:rPr>
              <a:t>工作，</a:t>
            </a:r>
            <a:r>
              <a:rPr lang="zh-CN" altLang="en-US" sz="4000" baseline="30000" dirty="0" smtClean="0">
                <a:latin typeface="+mn-ea"/>
              </a:rPr>
              <a:t>将</a:t>
            </a:r>
            <a:r>
              <a:rPr lang="en-US" altLang="zh-CN" sz="4000" baseline="30000" dirty="0">
                <a:latin typeface="+mn-ea"/>
              </a:rPr>
              <a:t>{1,2,3,4,1,2,3,4,1,2,3,4}</a:t>
            </a:r>
            <a:r>
              <a:rPr lang="zh-CN" altLang="en-US" sz="4000" baseline="30000" dirty="0" smtClean="0">
                <a:latin typeface="+mn-ea"/>
              </a:rPr>
              <a:t>和</a:t>
            </a:r>
            <a:r>
              <a:rPr lang="en-US" altLang="zh-CN" sz="4000" baseline="30000" dirty="0">
                <a:latin typeface="+mn-ea"/>
              </a:rPr>
              <a:t>{5,6,7,8,5,6,7,8,5,6,7,8}</a:t>
            </a:r>
            <a:r>
              <a:rPr lang="zh-CN" altLang="en-US" sz="4000" baseline="30000" dirty="0" smtClean="0">
                <a:latin typeface="+mn-ea"/>
              </a:rPr>
              <a:t>进行</a:t>
            </a:r>
            <a:r>
              <a:rPr lang="zh-CN" altLang="en-US" sz="4000" baseline="30000" dirty="0">
                <a:latin typeface="+mn-ea"/>
              </a:rPr>
              <a:t>按位相加</a:t>
            </a:r>
            <a:r>
              <a:rPr lang="en-US" altLang="zh-CN" sz="4000" baseline="30000" dirty="0">
                <a:latin typeface="+mn-ea"/>
              </a:rPr>
              <a:t>(</a:t>
            </a:r>
            <a:r>
              <a:rPr lang="zh-CN" altLang="en-US" sz="4000" baseline="30000" dirty="0">
                <a:latin typeface="+mn-ea"/>
              </a:rPr>
              <a:t>减乘除</a:t>
            </a:r>
            <a:r>
              <a:rPr lang="en-US" altLang="zh-CN" sz="4000" baseline="30000" dirty="0" smtClean="0">
                <a:latin typeface="+mn-ea"/>
              </a:rPr>
              <a:t>)</a:t>
            </a:r>
            <a:r>
              <a:rPr lang="zh-CN" altLang="en-US" sz="4000" baseline="30000" dirty="0" smtClean="0">
                <a:latin typeface="+mn-ea"/>
              </a:rPr>
              <a:t>，得出</a:t>
            </a:r>
            <a:r>
              <a:rPr lang="zh-CN" altLang="en-US" sz="4000" baseline="30000" dirty="0">
                <a:latin typeface="+mn-ea"/>
              </a:rPr>
              <a:t>的数依然在数组中</a:t>
            </a:r>
            <a:r>
              <a:rPr lang="zh-CN" altLang="en-US" sz="4000" baseline="30000" dirty="0" smtClean="0">
                <a:latin typeface="+mn-ea"/>
              </a:rPr>
              <a:t>存储</a:t>
            </a:r>
            <a:r>
              <a:rPr lang="zh-CN" altLang="en-US" sz="4000" baseline="30000" dirty="0">
                <a:latin typeface="+mn-ea"/>
              </a:rPr>
              <a:t>，注意按位相加</a:t>
            </a:r>
            <a:r>
              <a:rPr lang="en-US" altLang="zh-CN" sz="4000" baseline="30000" dirty="0">
                <a:latin typeface="+mn-ea"/>
              </a:rPr>
              <a:t>(</a:t>
            </a:r>
            <a:r>
              <a:rPr lang="zh-CN" altLang="en-US" sz="4000" baseline="30000" dirty="0">
                <a:latin typeface="+mn-ea"/>
              </a:rPr>
              <a:t>减乘除</a:t>
            </a:r>
            <a:r>
              <a:rPr lang="en-US" altLang="zh-CN" sz="4000" baseline="30000" dirty="0" smtClean="0">
                <a:latin typeface="+mn-ea"/>
              </a:rPr>
              <a:t>)</a:t>
            </a:r>
            <a:r>
              <a:rPr lang="zh-CN" altLang="en-US" sz="4000" baseline="30000" dirty="0" smtClean="0">
                <a:latin typeface="+mn-ea"/>
              </a:rPr>
              <a:t>时需</a:t>
            </a:r>
            <a:r>
              <a:rPr lang="zh-CN" altLang="en-US" sz="4000" baseline="30000" dirty="0" smtClean="0">
                <a:latin typeface="+mn-ea"/>
              </a:rPr>
              <a:t>处理</a:t>
            </a:r>
            <a:r>
              <a:rPr lang="zh-CN" altLang="en-US" sz="4000" baseline="30000" dirty="0" smtClean="0">
                <a:latin typeface="+mn-ea"/>
              </a:rPr>
              <a:t>进位，这样</a:t>
            </a:r>
            <a:r>
              <a:rPr lang="zh-CN" altLang="en-US" sz="4000" baseline="30000" dirty="0">
                <a:latin typeface="+mn-ea"/>
              </a:rPr>
              <a:t>就可以实现对一个很大很大数字进行计算</a:t>
            </a:r>
            <a:endParaRPr lang="zh-CN" altLang="en-US" sz="40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0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二、大数加法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53716" y="1594364"/>
            <a:ext cx="9702419" cy="487203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800" dirty="0" smtClean="0"/>
              <a:t>第一步：采用字符串的方式读入输入的大数，得到两个字符串数组。</a:t>
            </a:r>
            <a:endParaRPr lang="en-US" altLang="zh-CN" sz="2800" dirty="0" smtClean="0"/>
          </a:p>
          <a:p>
            <a:pPr>
              <a:lnSpc>
                <a:spcPct val="170000"/>
              </a:lnSpc>
            </a:pPr>
            <a:r>
              <a:rPr lang="zh-CN" altLang="en-US" sz="2800" dirty="0"/>
              <a:t>第二</a:t>
            </a:r>
            <a:r>
              <a:rPr lang="zh-CN" altLang="en-US" sz="2800" dirty="0" smtClean="0"/>
              <a:t>步：将两个字符串数组转换为两个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数组，每个字符串的一个字符用一个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存储。</a:t>
            </a:r>
            <a:endParaRPr lang="en-US" altLang="zh-CN" sz="2800" dirty="0" smtClean="0"/>
          </a:p>
          <a:p>
            <a:pPr>
              <a:lnSpc>
                <a:spcPct val="170000"/>
              </a:lnSpc>
            </a:pPr>
            <a:r>
              <a:rPr lang="zh-CN" altLang="en-US" sz="2800" dirty="0" smtClean="0"/>
              <a:t>第三步：将</a:t>
            </a:r>
            <a:r>
              <a:rPr lang="zh-CN" altLang="en-US" sz="2800" dirty="0"/>
              <a:t>两</a:t>
            </a:r>
            <a:r>
              <a:rPr lang="zh-CN" altLang="en-US" sz="2800" dirty="0" smtClean="0"/>
              <a:t>个</a:t>
            </a:r>
            <a:r>
              <a:rPr lang="en-US" altLang="zh-CN" sz="2800" dirty="0" err="1" smtClean="0"/>
              <a:t>int</a:t>
            </a:r>
            <a:r>
              <a:rPr lang="zh-CN" altLang="en-US" sz="2800" dirty="0" smtClean="0"/>
              <a:t>数组对应位相加，相加过程中处理进位</a:t>
            </a:r>
            <a:endParaRPr lang="en-US" altLang="zh-CN" sz="2800" dirty="0" smtClean="0"/>
          </a:p>
          <a:p>
            <a:pPr>
              <a:lnSpc>
                <a:spcPct val="170000"/>
              </a:lnSpc>
            </a:pPr>
            <a:r>
              <a:rPr lang="zh-CN" altLang="en-US" sz="2800" dirty="0" smtClean="0"/>
              <a:t>第</a:t>
            </a:r>
            <a:r>
              <a:rPr lang="zh-CN" altLang="en-US" sz="2800" dirty="0"/>
              <a:t>四</a:t>
            </a:r>
            <a:r>
              <a:rPr lang="zh-CN" altLang="en-US" sz="2800" dirty="0" smtClean="0"/>
              <a:t>步：将相加后的和转换为字符串</a:t>
            </a:r>
            <a:r>
              <a:rPr lang="zh-CN" altLang="en-US" sz="2800" dirty="0" smtClean="0"/>
              <a:t>输出</a:t>
            </a:r>
            <a:endParaRPr lang="en-US" altLang="zh-CN" sz="28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42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46275" y="533400"/>
            <a:ext cx="8915400" cy="7810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400" dirty="0" smtClean="0"/>
              <a:t>输入字符串：</a:t>
            </a:r>
            <a:r>
              <a:rPr lang="en-US" altLang="zh-CN" sz="4400" dirty="0" smtClean="0"/>
              <a:t>12345623476523452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1946275" y="5348287"/>
            <a:ext cx="8915400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zh-CN" altLang="en-US" sz="4400" dirty="0" smtClean="0"/>
              <a:t>输入字符串：</a:t>
            </a:r>
            <a:r>
              <a:rPr lang="en-US" altLang="zh-CN" sz="4400" dirty="0" smtClean="0"/>
              <a:t>623490234523435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941387" y="2062162"/>
            <a:ext cx="106648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rgbClr val="C00000"/>
                </a:solidFill>
              </a:rPr>
              <a:t>array1[]={1,2,3,4,5,6,2,3,4,7,6,5,2,3,4,5,2}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46275" y="3705224"/>
            <a:ext cx="102457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>
                <a:solidFill>
                  <a:srgbClr val="C00000"/>
                </a:solidFill>
              </a:rPr>
              <a:t>a</a:t>
            </a:r>
            <a:r>
              <a:rPr lang="en-US" altLang="zh-CN" sz="4400" dirty="0" smtClean="0">
                <a:solidFill>
                  <a:srgbClr val="C00000"/>
                </a:solidFill>
              </a:rPr>
              <a:t>rray2[]={6,2,3,4,9,0,2,3,4,5,2,3,4,3,5}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868193" y="1314450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10800000">
            <a:off x="5868193" y="4543424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11391" y="1307990"/>
            <a:ext cx="3718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字符串转为数组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66693" y="4644806"/>
            <a:ext cx="3718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字符串转为数组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55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5003" y="1468192"/>
            <a:ext cx="115781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将字符串转为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数组，注意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[0]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对应</a:t>
            </a:r>
            <a:r>
              <a:rPr lang="en-US" altLang="zh-CN" sz="2800" dirty="0" err="1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zh-CN" altLang="en-US" sz="2800" dirty="0">
                <a:solidFill>
                  <a:srgbClr val="008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数组的高位，因此需要反序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strToInt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2800" dirty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array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)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pPr lvl="1"/>
            <a:r>
              <a:rPr lang="en-US" altLang="zh-CN" sz="2800" dirty="0" err="1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lenth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strlen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);</a:t>
            </a:r>
          </a:p>
          <a:p>
            <a:pPr lvl="1"/>
            <a:r>
              <a:rPr lang="nn-NO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( </a:t>
            </a:r>
            <a:r>
              <a:rPr lang="nn-NO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i=0; i&lt;lenth; i++ )</a:t>
            </a:r>
          </a:p>
          <a:p>
            <a:pPr lvl="1"/>
            <a:r>
              <a:rPr lang="en-US" altLang="zh-CN" sz="2800" dirty="0" smtClean="0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	array</a:t>
            </a:r>
            <a:r>
              <a:rPr lang="en-US" altLang="zh-CN" sz="2800" dirty="0" smtClean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[lenth-1-i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 = </a:t>
            </a:r>
            <a:r>
              <a:rPr lang="en-US" altLang="zh-CN" sz="2800" dirty="0" err="1">
                <a:solidFill>
                  <a:srgbClr val="80808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str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]-</a:t>
            </a:r>
            <a:r>
              <a:rPr lang="en-US" altLang="zh-CN" sz="2800" dirty="0">
                <a:solidFill>
                  <a:srgbClr val="A31515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pPr lvl="1"/>
            <a:r>
              <a:rPr lang="en-US" altLang="zh-CN" sz="2800" dirty="0">
                <a:solidFill>
                  <a:srgbClr val="0000FF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lenth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2800" dirty="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429555" y="4043966"/>
            <a:ext cx="5383369" cy="386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18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941387" y="2062162"/>
            <a:ext cx="106648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array1[]={1,2,3,4,5,6,2,3,4,7,6,5,2,3,4,5,2}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946275" y="3705224"/>
            <a:ext cx="10245725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>
                <a:solidFill>
                  <a:schemeClr val="tx1"/>
                </a:solidFill>
              </a:rPr>
              <a:t>a</a:t>
            </a:r>
            <a:r>
              <a:rPr lang="en-US" altLang="zh-CN" sz="4400" dirty="0" smtClean="0">
                <a:solidFill>
                  <a:schemeClr val="tx1"/>
                </a:solidFill>
              </a:rPr>
              <a:t>rray2[]={6,2,3,4,9,0,2,3,4,5,2,3,4,3,5}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5854178" y="4572000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566693" y="4594115"/>
            <a:ext cx="5434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数组从</a:t>
            </a:r>
            <a:r>
              <a:rPr lang="zh-CN" altLang="en-US" sz="3600" b="1" dirty="0">
                <a:solidFill>
                  <a:srgbClr val="C00000"/>
                </a:solidFill>
              </a:rPr>
              <a:t>低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位开始按位相加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1101388" y="2062162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653714" y="2062162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0148890" y="2040047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701216" y="2008241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9253542" y="2040047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8777293" y="2035201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313471" y="2062162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824795" y="2062161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7368116" y="2035200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879440" y="2062161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24623" y="2035200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025094" y="2062161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596990" y="2064540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079739" y="2035200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580199" y="2062161"/>
            <a:ext cx="57150" cy="253195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内容占位符 2"/>
          <p:cNvSpPr txBox="1">
            <a:spLocks/>
          </p:cNvSpPr>
          <p:nvPr/>
        </p:nvSpPr>
        <p:spPr>
          <a:xfrm>
            <a:off x="892980" y="5294367"/>
            <a:ext cx="11063286" cy="78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rgbClr val="C00000"/>
                </a:solidFill>
              </a:rPr>
              <a:t>sum[]={1,2,9,6,8,10,11,3,6,10,10,10,4,6,8,8,7}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31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内容占位符 2"/>
          <p:cNvSpPr txBox="1">
            <a:spLocks/>
          </p:cNvSpPr>
          <p:nvPr/>
        </p:nvSpPr>
        <p:spPr>
          <a:xfrm>
            <a:off x="284945" y="1122579"/>
            <a:ext cx="11498544" cy="766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sum[]={1,2,9,6,8,10,11,3,6,10,10,10,4,6,8,8,7}</a:t>
            </a:r>
          </a:p>
          <a:p>
            <a:pPr marL="0" indent="0">
              <a:buFont typeface="Wingdings 3" charset="2"/>
              <a:buNone/>
            </a:pPr>
            <a:endParaRPr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6473303" y="1889180"/>
            <a:ext cx="557213" cy="747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85818" y="1911295"/>
            <a:ext cx="5434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处理进位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33" name="内容占位符 2"/>
          <p:cNvSpPr txBox="1">
            <a:spLocks/>
          </p:cNvSpPr>
          <p:nvPr/>
        </p:nvSpPr>
        <p:spPr>
          <a:xfrm>
            <a:off x="561984" y="2608314"/>
            <a:ext cx="11221505" cy="8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sum[]={1,2,9,6,8,10,11,3,6,10,</a:t>
            </a:r>
            <a:r>
              <a:rPr lang="en-US" altLang="zh-CN" sz="4400" dirty="0" smtClean="0">
                <a:solidFill>
                  <a:srgbClr val="FF0000"/>
                </a:solidFill>
              </a:rPr>
              <a:t>11</a:t>
            </a:r>
            <a:r>
              <a:rPr lang="en-US" altLang="zh-CN" sz="4400" dirty="0" smtClean="0">
                <a:solidFill>
                  <a:schemeClr val="tx1"/>
                </a:solidFill>
              </a:rPr>
              <a:t>,</a:t>
            </a:r>
            <a:r>
              <a:rPr lang="en-US" altLang="zh-CN" sz="4400" dirty="0" smtClean="0">
                <a:solidFill>
                  <a:srgbClr val="FF0000"/>
                </a:solidFill>
              </a:rPr>
              <a:t>0</a:t>
            </a:r>
            <a:r>
              <a:rPr lang="en-US" altLang="zh-CN" sz="4400" dirty="0" smtClean="0">
                <a:solidFill>
                  <a:schemeClr val="tx1"/>
                </a:solidFill>
              </a:rPr>
              <a:t>,4,6,8,8,7}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内容占位符 2"/>
          <p:cNvSpPr txBox="1">
            <a:spLocks/>
          </p:cNvSpPr>
          <p:nvPr/>
        </p:nvSpPr>
        <p:spPr>
          <a:xfrm>
            <a:off x="871537" y="3338676"/>
            <a:ext cx="10911952" cy="78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sum[]={1,2,9,6,8,10,11,3,6,</a:t>
            </a:r>
            <a:r>
              <a:rPr lang="en-US" altLang="zh-CN" sz="4400" dirty="0" smtClean="0">
                <a:solidFill>
                  <a:srgbClr val="FF0000"/>
                </a:solidFill>
              </a:rPr>
              <a:t>11</a:t>
            </a:r>
            <a:r>
              <a:rPr lang="en-US" altLang="zh-CN" sz="4400" dirty="0" smtClean="0">
                <a:solidFill>
                  <a:schemeClr val="tx1"/>
                </a:solidFill>
              </a:rPr>
              <a:t>,</a:t>
            </a:r>
            <a:r>
              <a:rPr lang="en-US" altLang="zh-CN" sz="4400" dirty="0" smtClean="0">
                <a:solidFill>
                  <a:srgbClr val="FF0000"/>
                </a:solidFill>
              </a:rPr>
              <a:t>1</a:t>
            </a:r>
            <a:r>
              <a:rPr lang="en-US" altLang="zh-CN" sz="4400" dirty="0" smtClean="0">
                <a:solidFill>
                  <a:schemeClr val="tx1"/>
                </a:solidFill>
              </a:rPr>
              <a:t>,0,4,6,8,8,7}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内容占位符 2"/>
          <p:cNvSpPr txBox="1">
            <a:spLocks/>
          </p:cNvSpPr>
          <p:nvPr/>
        </p:nvSpPr>
        <p:spPr>
          <a:xfrm>
            <a:off x="1208097" y="4119726"/>
            <a:ext cx="10825424" cy="741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sum[]={1,2,9,6,8,10,11,3,</a:t>
            </a:r>
            <a:r>
              <a:rPr lang="en-US" altLang="zh-CN" sz="4400" dirty="0" smtClean="0">
                <a:solidFill>
                  <a:srgbClr val="FF0000"/>
                </a:solidFill>
              </a:rPr>
              <a:t>7</a:t>
            </a:r>
            <a:r>
              <a:rPr lang="en-US" altLang="zh-CN" sz="4400" dirty="0" smtClean="0">
                <a:solidFill>
                  <a:schemeClr val="tx1"/>
                </a:solidFill>
              </a:rPr>
              <a:t>,</a:t>
            </a:r>
            <a:r>
              <a:rPr lang="en-US" altLang="zh-CN" sz="4400" dirty="0" smtClean="0">
                <a:solidFill>
                  <a:srgbClr val="FF0000"/>
                </a:solidFill>
              </a:rPr>
              <a:t>1</a:t>
            </a:r>
            <a:r>
              <a:rPr lang="en-US" altLang="zh-CN" sz="4400" dirty="0" smtClean="0">
                <a:solidFill>
                  <a:schemeClr val="tx1"/>
                </a:solidFill>
              </a:rPr>
              <a:t>,1,0,4,6,8,8,7}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1544657" y="4788172"/>
            <a:ext cx="10825424" cy="741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sum[]={1,2,9,6,8,</a:t>
            </a:r>
            <a:r>
              <a:rPr lang="en-US" altLang="zh-CN" sz="4400" dirty="0" smtClean="0">
                <a:solidFill>
                  <a:srgbClr val="FF0000"/>
                </a:solidFill>
              </a:rPr>
              <a:t>11</a:t>
            </a:r>
            <a:r>
              <a:rPr lang="en-US" altLang="zh-CN" sz="4400" dirty="0" smtClean="0">
                <a:solidFill>
                  <a:schemeClr val="tx1"/>
                </a:solidFill>
              </a:rPr>
              <a:t>,</a:t>
            </a:r>
            <a:r>
              <a:rPr lang="en-US" altLang="zh-CN" sz="4400" dirty="0" smtClean="0">
                <a:solidFill>
                  <a:srgbClr val="FF0000"/>
                </a:solidFill>
              </a:rPr>
              <a:t>1</a:t>
            </a:r>
            <a:r>
              <a:rPr lang="en-US" altLang="zh-CN" sz="4400" dirty="0" smtClean="0">
                <a:solidFill>
                  <a:schemeClr val="tx1"/>
                </a:solidFill>
              </a:rPr>
              <a:t>,3,7,1,1,0,4,6,8,8,7}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内容占位符 2"/>
          <p:cNvSpPr txBox="1">
            <a:spLocks/>
          </p:cNvSpPr>
          <p:nvPr/>
        </p:nvSpPr>
        <p:spPr>
          <a:xfrm>
            <a:off x="1544657" y="5442494"/>
            <a:ext cx="10825424" cy="7415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sz="4400" dirty="0" smtClean="0">
                <a:solidFill>
                  <a:schemeClr val="tx1"/>
                </a:solidFill>
              </a:rPr>
              <a:t>sum[]={1,2,9,6,</a:t>
            </a:r>
            <a:r>
              <a:rPr lang="en-US" altLang="zh-CN" sz="4400" dirty="0" smtClean="0">
                <a:solidFill>
                  <a:srgbClr val="FF0000"/>
                </a:solidFill>
              </a:rPr>
              <a:t>9</a:t>
            </a:r>
            <a:r>
              <a:rPr lang="en-US" altLang="zh-CN" sz="4400" dirty="0" smtClean="0">
                <a:solidFill>
                  <a:schemeClr val="tx1"/>
                </a:solidFill>
              </a:rPr>
              <a:t>,</a:t>
            </a:r>
            <a:r>
              <a:rPr lang="en-US" altLang="zh-CN" sz="4400" dirty="0" smtClean="0">
                <a:solidFill>
                  <a:srgbClr val="FF0000"/>
                </a:solidFill>
              </a:rPr>
              <a:t>1</a:t>
            </a:r>
            <a:r>
              <a:rPr lang="en-US" altLang="zh-CN" sz="4400" dirty="0" smtClean="0">
                <a:solidFill>
                  <a:schemeClr val="tx1"/>
                </a:solidFill>
              </a:rPr>
              <a:t>,1,3,7,1,1,0,4,6,8,8,7}</a:t>
            </a:r>
          </a:p>
          <a:p>
            <a:pPr marL="0" indent="0">
              <a:buFont typeface="Wingdings 3" charset="2"/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66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9" y="334851"/>
            <a:ext cx="11783061" cy="511741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3366" y="5598441"/>
            <a:ext cx="11007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C00000"/>
                </a:solidFill>
              </a:rPr>
              <a:t>注意如果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add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里面的操作数有负数，在输入数据和相加时都需要做一些特殊处理。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r>
              <a:rPr lang="zh-CN" altLang="en-US" sz="2400" b="1" dirty="0" smtClean="0">
                <a:solidFill>
                  <a:srgbClr val="C00000"/>
                </a:solidFill>
              </a:rPr>
              <a:t>具体可参考：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http</a:t>
            </a:r>
            <a:r>
              <a:rPr lang="en-US" altLang="zh-CN" sz="2400" b="1" dirty="0">
                <a:solidFill>
                  <a:srgbClr val="C00000"/>
                </a:solidFill>
              </a:rPr>
              <a:t>://blog.csdn.net/caseone2009/article/details/6733749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3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7960</TotalTime>
  <Words>1387</Words>
  <Application>Microsoft Office PowerPoint</Application>
  <PresentationFormat>宽屏</PresentationFormat>
  <Paragraphs>142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宋体</vt:lpstr>
      <vt:lpstr>新宋体</vt:lpstr>
      <vt:lpstr>幼圆</vt:lpstr>
      <vt:lpstr>Arial</vt:lpstr>
      <vt:lpstr>Calibri</vt:lpstr>
      <vt:lpstr>Calibri Light</vt:lpstr>
      <vt:lpstr>Century Gothic</vt:lpstr>
      <vt:lpstr>Wingdings 2</vt:lpstr>
      <vt:lpstr>Wingdings 3</vt:lpstr>
      <vt:lpstr>HDOfficeLightV0</vt:lpstr>
      <vt:lpstr>丝状</vt:lpstr>
      <vt:lpstr>高精度计算</vt:lpstr>
      <vt:lpstr>一、高精度计算的概念</vt:lpstr>
      <vt:lpstr>PowerPoint 演示文稿</vt:lpstr>
      <vt:lpstr>二、大数加法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三、大数乘法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四、大数减法和除法的思路？？？</vt:lpstr>
      <vt:lpstr>PowerPoint 演示文稿</vt:lpstr>
      <vt:lpstr>五、高精度压位 http://blog.csdn.net/ssssssay/article/details/52102173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简单暴力</dc:title>
  <dc:creator>ylf</dc:creator>
  <cp:lastModifiedBy>ylf</cp:lastModifiedBy>
  <cp:revision>158</cp:revision>
  <dcterms:created xsi:type="dcterms:W3CDTF">2016-08-12T03:31:43Z</dcterms:created>
  <dcterms:modified xsi:type="dcterms:W3CDTF">2017-04-02T06:59:24Z</dcterms:modified>
</cp:coreProperties>
</file>