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329" r:id="rId3"/>
    <p:sldId id="323" r:id="rId4"/>
    <p:sldId id="281" r:id="rId5"/>
    <p:sldId id="277" r:id="rId7"/>
    <p:sldId id="317" r:id="rId8"/>
    <p:sldId id="324" r:id="rId9"/>
    <p:sldId id="283" r:id="rId10"/>
    <p:sldId id="288" r:id="rId11"/>
    <p:sldId id="305" r:id="rId12"/>
    <p:sldId id="326" r:id="rId13"/>
    <p:sldId id="327" r:id="rId14"/>
    <p:sldId id="328" r:id="rId15"/>
    <p:sldId id="269" r:id="rId16"/>
    <p:sldId id="290" r:id="rId17"/>
    <p:sldId id="291" r:id="rId18"/>
    <p:sldId id="292" r:id="rId19"/>
    <p:sldId id="297" r:id="rId20"/>
    <p:sldId id="318" r:id="rId21"/>
    <p:sldId id="298" r:id="rId22"/>
    <p:sldId id="319" r:id="rId23"/>
    <p:sldId id="299" r:id="rId24"/>
    <p:sldId id="320" r:id="rId25"/>
    <p:sldId id="300" r:id="rId26"/>
    <p:sldId id="325" r:id="rId27"/>
    <p:sldId id="321" r:id="rId28"/>
    <p:sldId id="294" r:id="rId29"/>
    <p:sldId id="295" r:id="rId30"/>
    <p:sldId id="308" r:id="rId31"/>
    <p:sldId id="302" r:id="rId32"/>
    <p:sldId id="309" r:id="rId33"/>
    <p:sldId id="303" r:id="rId34"/>
    <p:sldId id="310" r:id="rId35"/>
    <p:sldId id="304" r:id="rId36"/>
    <p:sldId id="311" r:id="rId37"/>
    <p:sldId id="312" r:id="rId38"/>
    <p:sldId id="322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-force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A5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2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7BC2-0FFE-4152-8532-3E30E724F2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F052-F7F8-4C65-8FF7-95189C9AF38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44EC-DC74-4A07-BB99-2A82A8A0A3B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DFDB-F35C-459C-A036-23DD5E8AB25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CFB-8604-40B7-8CBF-8F2CCDA886D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99DF-7B5C-4AB8-A7D5-4D70BE132E7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DCCC-96E1-4EEF-A1F3-8B598128370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798F-57E8-4A6B-9DAD-EF4F5E0DF8C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C64C-6C6E-4427-BCDE-B3A1FF2BF0B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75DF-BE47-4501-A2EA-12D9C07D77A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E67-9044-4A4D-9756-DEBE42813C9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8E57-03FF-475B-806E-FF6958F5B97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F9B2-0E40-410F-B841-016FC45EB33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org/blog/chengni5673/dang-xiao-qiu-yu-shang-he-zi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组合数学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——From C_force_2017 and xyw5vplus1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期望的线性性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随机游走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一个长度为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的链，从一端走到另一端的期望时间？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个点的完全图，问从</a:t>
            </a:r>
            <a:r>
              <a:rPr lang="en-US" altLang="zh-CN" dirty="0" smtClean="0"/>
              <a:t>S</a:t>
            </a:r>
            <a:r>
              <a:rPr lang="zh-CN" altLang="en-US" dirty="0" smtClean="0"/>
              <a:t>走到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的期望时间？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期望的线性性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Q:</a:t>
            </a:r>
            <a:r>
              <a:rPr lang="zh-CN" altLang="en-US" dirty="0" smtClean="0"/>
              <a:t>一</a:t>
            </a:r>
            <a:r>
              <a:rPr lang="zh-CN" altLang="en-US" dirty="0"/>
              <a:t>个长度为</a:t>
            </a:r>
            <a:r>
              <a:rPr lang="en-US" altLang="zh-CN" dirty="0"/>
              <a:t>n</a:t>
            </a:r>
            <a:r>
              <a:rPr lang="zh-CN" altLang="en-US" dirty="0"/>
              <a:t>的链，从一端走到另一端的期望时间？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A:</a:t>
            </a:r>
            <a:r>
              <a:rPr lang="zh-CN" altLang="en-US" dirty="0" smtClean="0"/>
              <a:t>设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表示从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第一次到</a:t>
            </a:r>
            <a:r>
              <a:rPr lang="en-US" altLang="zh-CN" dirty="0" smtClean="0"/>
              <a:t>i+1</a:t>
            </a:r>
            <a:r>
              <a:rPr lang="zh-CN" altLang="en-US" dirty="0" smtClean="0"/>
              <a:t>所需要的期望时间，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则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]=1/2+1/2*(1+dp[i-1]+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[i-1]+2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[1]=1      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[1]+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[2]+……+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[n-1]=(n-1)^2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Q:N</a:t>
            </a:r>
            <a:r>
              <a:rPr lang="zh-CN" altLang="en-US" dirty="0"/>
              <a:t>个点的完全图，问从</a:t>
            </a:r>
            <a:r>
              <a:rPr lang="en-US" altLang="zh-CN" dirty="0"/>
              <a:t>S</a:t>
            </a:r>
            <a:r>
              <a:rPr lang="zh-CN" altLang="en-US" dirty="0"/>
              <a:t>走到</a:t>
            </a:r>
            <a:r>
              <a:rPr lang="en-US" altLang="zh-CN" dirty="0"/>
              <a:t>T</a:t>
            </a:r>
            <a:r>
              <a:rPr lang="zh-CN" altLang="en-US" dirty="0"/>
              <a:t>的期望时间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A:ans=1/(n-1)+(n-2)/(n-1)*(ans+1)  1/(n-1)*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=1        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=n-1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期望的等价性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的排列，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</a:t>
            </a:r>
            <a:r>
              <a:rPr lang="en-US" altLang="zh-CN" dirty="0" smtClean="0"/>
              <a:t>[1..i]</a:t>
            </a:r>
            <a:r>
              <a:rPr lang="zh-CN" altLang="en-US" dirty="0" smtClean="0"/>
              <a:t>中最大值的概率？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随机一个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的排列，</a:t>
            </a:r>
            <a:r>
              <a:rPr lang="en-US" altLang="zh-CN" dirty="0" smtClean="0"/>
              <a:t>p[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是</a:t>
            </a:r>
            <a:r>
              <a:rPr lang="en-US" altLang="zh-CN" dirty="0" smtClean="0"/>
              <a:t>[1..n]</a:t>
            </a:r>
            <a:r>
              <a:rPr lang="zh-CN" altLang="en-US" dirty="0" smtClean="0"/>
              <a:t>中前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大的概率？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Answer 1: 1/</a:t>
            </a:r>
            <a:r>
              <a:rPr lang="en-US" altLang="zh-CN" dirty="0" err="1" smtClean="0"/>
              <a:t>i</a:t>
            </a:r>
            <a:endParaRPr lang="en-US" altLang="zh-CN" dirty="0" smtClean="0"/>
          </a:p>
          <a:p>
            <a:r>
              <a:rPr lang="en-US" altLang="zh-CN" dirty="0" smtClean="0"/>
              <a:t>Answer 2: k/n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III </a:t>
            </a:r>
            <a:r>
              <a:rPr lang="en-US" altLang="zh-CN" dirty="0"/>
              <a:t>: </a:t>
            </a:r>
            <a:r>
              <a:rPr lang="zh-CN" altLang="en-US" dirty="0" smtClean="0"/>
              <a:t>组合数学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组合数的性质</a:t>
            </a:r>
            <a:r>
              <a:rPr lang="en-US" altLang="zh-CN" dirty="0" smtClean="0"/>
              <a:t>|</a:t>
            </a:r>
            <a:r>
              <a:rPr lang="zh-CN" altLang="en-US" dirty="0" smtClean="0"/>
              <a:t>组合数的计算</a:t>
            </a:r>
            <a:r>
              <a:rPr lang="en-US" altLang="zh-CN" dirty="0" smtClean="0"/>
              <a:t>|</a:t>
            </a:r>
            <a:r>
              <a:rPr lang="zh-CN" altLang="en-US" dirty="0" smtClean="0"/>
              <a:t>组合数的应用</a:t>
            </a:r>
            <a:endParaRPr lang="en-US" altLang="zh-CN" dirty="0" smtClean="0"/>
          </a:p>
          <a:p>
            <a:r>
              <a:rPr lang="zh-CN" altLang="en-US" dirty="0" smtClean="0"/>
              <a:t>错排问题</a:t>
            </a:r>
            <a:r>
              <a:rPr lang="en-US" altLang="zh-CN" dirty="0" smtClean="0"/>
              <a:t>|</a:t>
            </a:r>
            <a:r>
              <a:rPr lang="zh-CN" altLang="en-US" dirty="0"/>
              <a:t>卡特兰</a:t>
            </a:r>
            <a:r>
              <a:rPr lang="zh-CN" altLang="en-US" dirty="0" smtClean="0"/>
              <a:t>数</a:t>
            </a:r>
            <a:r>
              <a:rPr lang="en-US" altLang="zh-CN" dirty="0" smtClean="0"/>
              <a:t>|</a:t>
            </a:r>
            <a:r>
              <a:rPr lang="zh-CN" altLang="en-US" dirty="0" smtClean="0"/>
              <a:t>容斥原理</a:t>
            </a:r>
            <a:r>
              <a:rPr lang="en-US" altLang="zh-CN" dirty="0" smtClean="0"/>
              <a:t>|</a:t>
            </a:r>
            <a:r>
              <a:rPr lang="zh-CN" altLang="en-US" dirty="0" smtClean="0"/>
              <a:t>鸽巢原理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组合数的性质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组合数的定义：从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个不同的元素中选出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个元素，共有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中不同的选法。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计算方法：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)=n!/(m!*(n-m)!)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1) C(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)=C(</a:t>
            </a:r>
            <a:r>
              <a:rPr lang="en-US" altLang="zh-CN" sz="2400" dirty="0" err="1" smtClean="0"/>
              <a:t>n,n</a:t>
            </a:r>
            <a:r>
              <a:rPr lang="en-US" altLang="zh-CN" sz="2400" dirty="0" smtClean="0"/>
              <a:t>-k)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对称性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2) C(n,k-1)+C(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)=C(n+1,k)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递推公式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3</a:t>
            </a:r>
            <a:r>
              <a:rPr lang="en-US" altLang="zh-CN" sz="2400" dirty="0"/>
              <a:t>) ΣC(</a:t>
            </a:r>
            <a:r>
              <a:rPr lang="en-US" altLang="zh-CN" sz="2400" dirty="0" err="1"/>
              <a:t>n,i</a:t>
            </a:r>
            <a:r>
              <a:rPr lang="en-US" altLang="zh-CN" sz="2400" dirty="0" smtClean="0"/>
              <a:t>)=C(n,0)+C(n,1)+…+C(</a:t>
            </a:r>
            <a:r>
              <a:rPr lang="en-US" altLang="zh-CN" sz="2400" dirty="0" err="1" smtClean="0"/>
              <a:t>n,n</a:t>
            </a:r>
            <a:r>
              <a:rPr lang="en-US" altLang="zh-CN" sz="2400" dirty="0" smtClean="0"/>
              <a:t>)=2^n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横向求和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4) </a:t>
            </a:r>
            <a:r>
              <a:rPr lang="zh-CN" altLang="en-US" sz="2400" dirty="0" smtClean="0"/>
              <a:t>若</a:t>
            </a:r>
            <a:r>
              <a:rPr lang="en-US" altLang="zh-CN" sz="2400" dirty="0" err="1" smtClean="0"/>
              <a:t>n&amp;m</a:t>
            </a:r>
            <a:r>
              <a:rPr lang="en-US" altLang="zh-CN" sz="2400" dirty="0" smtClean="0"/>
              <a:t>==m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为奇数。</a:t>
            </a:r>
            <a:r>
              <a:rPr lang="en-US" altLang="zh-CN" sz="2400" dirty="0" smtClean="0"/>
              <a:t>(Lucas</a:t>
            </a:r>
            <a:r>
              <a:rPr lang="zh-CN" altLang="en-US" sz="2400" dirty="0" smtClean="0"/>
              <a:t>定理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5)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为质数，则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p,k</a:t>
            </a:r>
            <a:r>
              <a:rPr lang="en-US" altLang="zh-CN" sz="2400" dirty="0" smtClean="0"/>
              <a:t>)%p=0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1&lt;=k&lt;=n-1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组合数的性质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6266" y="2070351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前几个组合数打表结果如下：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C(30,15)=155117520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C(64,32</a:t>
            </a:r>
            <a:r>
              <a:rPr lang="en-US" altLang="zh-CN" sz="2400" dirty="0" smtClean="0"/>
              <a:t>)=1.83x10^18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53029" y="2508464"/>
          <a:ext cx="4789712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</a:tblGrid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组合数的计算方法：</a:t>
            </a:r>
            <a:endParaRPr lang="en-US" altLang="zh-CN" sz="2400" dirty="0" smtClean="0"/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直接用定义计算，时间复杂度</a:t>
            </a:r>
            <a:r>
              <a:rPr lang="en-US" altLang="zh-CN" sz="2400" dirty="0" smtClean="0"/>
              <a:t>O(m)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通过递推关系打表，</a:t>
            </a:r>
            <a:r>
              <a:rPr lang="en-US" altLang="zh-CN" sz="2400" dirty="0" smtClean="0"/>
              <a:t>O(n^2)</a:t>
            </a:r>
            <a:r>
              <a:rPr lang="zh-CN" altLang="en-US" sz="2400" dirty="0" smtClean="0"/>
              <a:t>打表，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查询。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注意</a:t>
            </a:r>
            <a:r>
              <a:rPr lang="zh-CN" altLang="en-US" sz="2400" dirty="0" smtClean="0"/>
              <a:t>：上述方法在不取模的情况下要求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的范围非常小。</a:t>
            </a:r>
            <a:endParaRPr lang="en-US" altLang="zh-CN" sz="2400" dirty="0" smtClean="0"/>
          </a:p>
          <a:p>
            <a:r>
              <a:rPr lang="zh-CN" altLang="en-US" sz="2400" dirty="0" smtClean="0"/>
              <a:t>以下是组合数取模的计算方法：</a:t>
            </a:r>
            <a:endParaRPr lang="en-US" altLang="zh-CN" sz="2400" dirty="0" smtClean="0"/>
          </a:p>
          <a:p>
            <a:r>
              <a:rPr lang="en-US" altLang="zh-CN" sz="2400" dirty="0" smtClean="0"/>
              <a:t>(3) </a:t>
            </a:r>
            <a:r>
              <a:rPr lang="zh-CN" altLang="en-US" sz="2400" dirty="0" smtClean="0"/>
              <a:t>卢卡斯定理，要求模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是质数且相对比较小，时间复杂度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plog</a:t>
            </a:r>
            <a:r>
              <a:rPr lang="en-US" altLang="zh-CN" sz="2400" dirty="0" smtClean="0"/>
              <a:t>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(4) </a:t>
            </a:r>
            <a:r>
              <a:rPr lang="zh-CN" altLang="en-US" sz="2400" dirty="0" smtClean="0"/>
              <a:t>预处理阶乘逆元表，要求模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为质数，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打表，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查询。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1】</a:t>
            </a:r>
            <a:r>
              <a:rPr lang="zh-CN" altLang="en-US" sz="2400" dirty="0" smtClean="0"/>
              <a:t>组合数的定义。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组合数的横向递推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zh-CN" altLang="en-US" sz="2400" dirty="0" smtClean="0"/>
              <a:t>可以用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的时间求出</a:t>
            </a:r>
            <a:r>
              <a:rPr lang="en-US" altLang="zh-CN" sz="2400" dirty="0" smtClean="0"/>
              <a:t>C(n,0)~C(</a:t>
            </a:r>
            <a:r>
              <a:rPr lang="en-US" altLang="zh-CN" sz="2400" dirty="0" err="1" smtClean="0"/>
              <a:t>n,n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递推关系如下：</a:t>
            </a:r>
            <a:r>
              <a:rPr lang="en-US" altLang="zh-CN" sz="2400" dirty="0" smtClean="0"/>
              <a:t>C(n,0)=1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C(n,k+1)=C(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)*(n-k)/(k+1)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注意乘法溢出，如果要取模则需要预处理逆元。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-1】</a:t>
            </a:r>
            <a:r>
              <a:rPr lang="zh-CN" altLang="en-US" sz="2400" dirty="0" smtClean="0"/>
              <a:t>组合数的定义计算法。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1099456"/>
            <a:ext cx="9066656" cy="2587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2】</a:t>
            </a:r>
            <a:r>
              <a:rPr lang="zh-CN" altLang="en-US" sz="2400" dirty="0" smtClean="0"/>
              <a:t>组合数的线性递推公式。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杨辉三角，纵向递推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zh-CN" altLang="en-US" sz="2400" dirty="0" smtClean="0"/>
              <a:t>可以用</a:t>
            </a:r>
            <a:r>
              <a:rPr lang="en-US" altLang="zh-CN" sz="2400" dirty="0" smtClean="0"/>
              <a:t>O(n^2)</a:t>
            </a:r>
            <a:r>
              <a:rPr lang="zh-CN" altLang="en-US" sz="2400" dirty="0" smtClean="0"/>
              <a:t>的时间求出</a:t>
            </a:r>
            <a:r>
              <a:rPr lang="en-US" altLang="zh-CN" sz="2400" dirty="0" smtClean="0"/>
              <a:t>C(0,0)~C(</a:t>
            </a:r>
            <a:r>
              <a:rPr lang="en-US" altLang="zh-CN" sz="2400" dirty="0" err="1" smtClean="0"/>
              <a:t>n,n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递推关系如下：</a:t>
            </a:r>
            <a:r>
              <a:rPr lang="en-US" altLang="zh-CN" sz="2400" dirty="0" smtClean="0"/>
              <a:t>C(i,0)=1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i,j</a:t>
            </a:r>
            <a:r>
              <a:rPr lang="en-US" altLang="zh-CN" sz="2400" dirty="0" smtClean="0"/>
              <a:t>)=C(i-1,j-1)+C(i-1,j)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相比于乘法运算，加法的递推不容易溢出。</a:t>
            </a:r>
            <a:endParaRPr lang="en-US" altLang="zh-CN" sz="2400" dirty="0" smtClean="0"/>
          </a:p>
          <a:p>
            <a:r>
              <a:rPr lang="zh-CN" altLang="en-US" sz="2400" dirty="0" smtClean="0"/>
              <a:t>注意在不取模的情况下，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不能超过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。在取模的情况下，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主要受到空间的限制，大概是</a:t>
            </a:r>
            <a:r>
              <a:rPr lang="en-US" altLang="zh-CN" sz="2400" dirty="0" smtClean="0"/>
              <a:t>3000</a:t>
            </a:r>
            <a:r>
              <a:rPr lang="zh-CN" altLang="en-US" sz="2400" dirty="0" smtClean="0"/>
              <a:t>以内。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 </a:t>
            </a:r>
            <a:r>
              <a:rPr lang="en-US" altLang="zh-CN" dirty="0"/>
              <a:t>: </a:t>
            </a:r>
            <a:r>
              <a:rPr lang="zh-CN" altLang="en-US" dirty="0" smtClean="0"/>
              <a:t>矩阵快速幂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-2】</a:t>
            </a:r>
            <a:r>
              <a:rPr lang="zh-CN" altLang="en-US" sz="2400" dirty="0" smtClean="0"/>
              <a:t>组合数的线性递推计算法。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0" y="1131207"/>
            <a:ext cx="9774716" cy="471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3】</a:t>
            </a:r>
            <a:r>
              <a:rPr lang="zh-CN" altLang="en-US" sz="2400" dirty="0" smtClean="0"/>
              <a:t>卢卡斯定理。</a:t>
            </a:r>
            <a:r>
              <a:rPr lang="en-US" altLang="zh-CN" sz="2400" dirty="0" smtClean="0"/>
              <a:t>(Lucas)</a:t>
            </a:r>
            <a:endParaRPr lang="en-US" altLang="zh-CN" sz="2400" dirty="0" smtClean="0"/>
          </a:p>
          <a:p>
            <a:r>
              <a:rPr lang="zh-CN" altLang="en-US" sz="2400" dirty="0" smtClean="0"/>
              <a:t>卢卡斯定理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设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/>
              <a:t>M</a:t>
            </a:r>
            <a:r>
              <a:rPr lang="zh-CN" altLang="en-US" sz="2400" dirty="0" smtClean="0"/>
              <a:t>是较大的非负整数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是较小的质数，将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写成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进制数，设</a:t>
            </a:r>
            <a:r>
              <a:rPr lang="en-US" altLang="zh-CN" sz="2400" dirty="0"/>
              <a:t>N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分别表示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进制下的第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位数，那么组合数</a:t>
            </a:r>
            <a:r>
              <a:rPr lang="en-US" altLang="zh-CN" sz="2400" dirty="0" smtClean="0"/>
              <a:t>C(N,M)%p</a:t>
            </a:r>
            <a:r>
              <a:rPr lang="zh-CN" altLang="en-US" sz="2400" dirty="0" smtClean="0"/>
              <a:t>可以写成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[C(a[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],b[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])]%p</a:t>
            </a:r>
            <a:r>
              <a:rPr lang="zh-CN" altLang="en-US" sz="2400" dirty="0" smtClean="0"/>
              <a:t>连乘的形式。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例如：把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写成二进制是</a:t>
            </a:r>
            <a:r>
              <a:rPr lang="en-US" altLang="zh-CN" sz="2400" dirty="0" smtClean="0"/>
              <a:t>(1011)</a:t>
            </a:r>
            <a:r>
              <a:rPr lang="zh-CN" altLang="en-US" sz="2400" dirty="0" smtClean="0"/>
              <a:t>，把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写成二进制是</a:t>
            </a:r>
            <a:r>
              <a:rPr lang="en-US" altLang="zh-CN" sz="2400" dirty="0" smtClean="0"/>
              <a:t>(0101)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因此</a:t>
            </a:r>
            <a:r>
              <a:rPr lang="en-US" altLang="zh-CN" sz="2400" dirty="0" smtClean="0"/>
              <a:t>C(11,5)%2=(C(1,0)*C(0,1)*C(1,0)*C(1,1))%2=0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写成递归的形式：</a:t>
            </a:r>
            <a:r>
              <a:rPr lang="en-US" altLang="zh-CN" sz="2400" dirty="0" smtClean="0"/>
              <a:t>Lucas(</a:t>
            </a:r>
            <a:r>
              <a:rPr lang="en-US" altLang="zh-CN" sz="2400" dirty="0" err="1" smtClean="0"/>
              <a:t>n,m,p</a:t>
            </a:r>
            <a:r>
              <a:rPr lang="en-US" altLang="zh-CN" sz="2400" dirty="0" smtClean="0"/>
              <a:t>)=C(</a:t>
            </a:r>
            <a:r>
              <a:rPr lang="en-US" altLang="zh-CN" sz="2400" dirty="0" err="1" smtClean="0"/>
              <a:t>n%p,m%p</a:t>
            </a:r>
            <a:r>
              <a:rPr lang="en-US" altLang="zh-CN" sz="2400" dirty="0" smtClean="0"/>
              <a:t>)*Lucas(n/</a:t>
            </a:r>
            <a:r>
              <a:rPr lang="en-US" altLang="zh-CN" sz="2400" dirty="0" err="1" smtClean="0"/>
              <a:t>p,m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p,p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0387" y="696417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-3】</a:t>
            </a:r>
            <a:r>
              <a:rPr lang="zh-CN" altLang="en-US" sz="2400" dirty="0" smtClean="0"/>
              <a:t>卢卡斯定理。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递归版本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-4】</a:t>
            </a:r>
            <a:r>
              <a:rPr lang="zh-CN" altLang="en-US" sz="2400" dirty="0"/>
              <a:t>卢卡斯定理。</a:t>
            </a:r>
            <a:r>
              <a:rPr lang="en-US" altLang="zh-CN" sz="2400" dirty="0" smtClean="0"/>
              <a:t>(while</a:t>
            </a:r>
            <a:r>
              <a:rPr lang="zh-CN" altLang="en-US" sz="2400" dirty="0" smtClean="0"/>
              <a:t>循环版本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1073185" y="3406008"/>
            <a:ext cx="9827044" cy="30575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85" y="1136562"/>
            <a:ext cx="9881327" cy="1413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方法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预处理阶乘逆元表。</a:t>
            </a:r>
            <a:endParaRPr lang="en-US" altLang="zh-CN" sz="2400" dirty="0" smtClean="0"/>
          </a:p>
          <a:p>
            <a:r>
              <a:rPr lang="zh-CN" altLang="en-US" sz="2400" dirty="0" smtClean="0"/>
              <a:t>使用定义式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)=n!/(m!*(n-m)!)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O(n)</a:t>
            </a:r>
            <a:r>
              <a:rPr lang="zh-CN" altLang="en-US" sz="2400" dirty="0"/>
              <a:t>的时间预处理逆元表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[n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预处理</a:t>
            </a:r>
            <a:r>
              <a:rPr lang="zh-CN" altLang="en-US" sz="2400" dirty="0"/>
              <a:t>阶乘表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[n]=(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[n-1]*n)%p=(n!)%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(3) </a:t>
            </a:r>
            <a:r>
              <a:rPr lang="zh-CN" altLang="en-US" sz="2400" dirty="0" smtClean="0"/>
              <a:t>预处理阶乘的逆元表</a:t>
            </a:r>
            <a:r>
              <a:rPr lang="en-US" altLang="zh-CN" sz="2400" dirty="0" err="1" smtClean="0"/>
              <a:t>invfac</a:t>
            </a:r>
            <a:r>
              <a:rPr lang="en-US" altLang="zh-CN" sz="2400" dirty="0" smtClean="0"/>
              <a:t>[n]=(</a:t>
            </a:r>
            <a:r>
              <a:rPr lang="en-US" altLang="zh-CN" sz="2400" dirty="0" err="1" smtClean="0"/>
              <a:t>invfac</a:t>
            </a:r>
            <a:r>
              <a:rPr lang="en-US" altLang="zh-CN" sz="2400" dirty="0" smtClean="0"/>
              <a:t>[n-1]*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[n])%p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计算过程：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)=(</a:t>
            </a:r>
            <a:r>
              <a:rPr lang="en-US" altLang="zh-CN" sz="2400" dirty="0" err="1" smtClean="0"/>
              <a:t>fac</a:t>
            </a:r>
            <a:r>
              <a:rPr lang="en-US" altLang="zh-CN" sz="2400" dirty="0" smtClean="0"/>
              <a:t>[n]*(</a:t>
            </a:r>
            <a:r>
              <a:rPr lang="en-US" altLang="zh-CN" sz="2400" dirty="0" err="1" smtClean="0"/>
              <a:t>invfac</a:t>
            </a:r>
            <a:r>
              <a:rPr lang="en-US" altLang="zh-CN" sz="2400" dirty="0" smtClean="0"/>
              <a:t>[m]*</a:t>
            </a:r>
            <a:r>
              <a:rPr lang="en-US" altLang="zh-CN" sz="2400" dirty="0" err="1" smtClean="0"/>
              <a:t>invfac</a:t>
            </a:r>
            <a:r>
              <a:rPr lang="en-US" altLang="zh-CN" sz="2400" dirty="0" smtClean="0"/>
              <a:t>[n-m]%p))%p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注意：需要两次取模防止溢出。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-5】</a:t>
            </a:r>
            <a:r>
              <a:rPr lang="zh-CN" altLang="en-US" sz="2400" dirty="0" smtClean="0"/>
              <a:t>线性预处理逆元。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1141970"/>
            <a:ext cx="7362825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49" y="3891477"/>
            <a:ext cx="6153150" cy="2238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-6】</a:t>
            </a:r>
            <a:r>
              <a:rPr lang="zh-CN" altLang="en-US" sz="2400" dirty="0" smtClean="0"/>
              <a:t>预处理阶乘以及阶乘逆元求组合数。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1064998"/>
            <a:ext cx="7820025" cy="508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组合数的应用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加法原理：假设事件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共有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种选取方式，事件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共有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种选取方式，并且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是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互斥事件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不能同时选取，交集为空集），那么选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或者选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的方案数是</a:t>
            </a:r>
            <a:r>
              <a:rPr lang="en-US" altLang="zh-CN" sz="2400" dirty="0" err="1" smtClean="0"/>
              <a:t>a+b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乘法</a:t>
            </a:r>
            <a:r>
              <a:rPr lang="zh-CN" altLang="en-US" sz="2400" dirty="0"/>
              <a:t>原理：假设事件</a:t>
            </a:r>
            <a:r>
              <a:rPr lang="en-US" altLang="zh-CN" sz="2400" dirty="0"/>
              <a:t>A</a:t>
            </a:r>
            <a:r>
              <a:rPr lang="zh-CN" altLang="en-US" sz="2400" dirty="0"/>
              <a:t>共有</a:t>
            </a:r>
            <a:r>
              <a:rPr lang="en-US" altLang="zh-CN" sz="2400" dirty="0"/>
              <a:t>a</a:t>
            </a:r>
            <a:r>
              <a:rPr lang="zh-CN" altLang="en-US" sz="2400" dirty="0"/>
              <a:t>种选取方式，事件</a:t>
            </a:r>
            <a:r>
              <a:rPr lang="en-US" altLang="zh-CN" sz="2400" dirty="0"/>
              <a:t>B</a:t>
            </a:r>
            <a:r>
              <a:rPr lang="zh-CN" altLang="en-US" sz="2400" dirty="0"/>
              <a:t>共有</a:t>
            </a:r>
            <a:r>
              <a:rPr lang="en-US" altLang="zh-CN" sz="2400" dirty="0"/>
              <a:t>b</a:t>
            </a:r>
            <a:r>
              <a:rPr lang="zh-CN" altLang="en-US" sz="2400" dirty="0"/>
              <a:t>种选取</a:t>
            </a:r>
            <a:r>
              <a:rPr lang="zh-CN" altLang="en-US" sz="2400" dirty="0" smtClean="0"/>
              <a:t>方式，并且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的选取</a:t>
            </a:r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相互独立</a:t>
            </a:r>
            <a:r>
              <a:rPr lang="zh-CN" altLang="en-US" sz="2400" dirty="0" smtClean="0"/>
              <a:t>（选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的结果不会对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的选取产生影响），那么选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之后再选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的方案数是</a:t>
            </a:r>
            <a:r>
              <a:rPr lang="en-US" altLang="zh-CN" sz="2400" dirty="0" err="1" smtClean="0"/>
              <a:t>axb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1】</a:t>
            </a:r>
            <a:r>
              <a:rPr lang="zh-CN" altLang="en-US" sz="2400" dirty="0" smtClean="0"/>
              <a:t>正整数拆分问题。已知正整数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，可以将它拆分为若干正整数之和，问共有多少种不同的拆法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  <a:p>
            <a:r>
              <a:rPr lang="zh-CN" altLang="en-US" sz="2400" dirty="0" smtClean="0"/>
              <a:t>例如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可以被拆成</a:t>
            </a:r>
            <a:r>
              <a:rPr lang="en-US" altLang="zh-CN" sz="2400" dirty="0" smtClean="0"/>
              <a:t>1+1+1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1+2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2+1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。其中</a:t>
            </a:r>
            <a:r>
              <a:rPr lang="en-US" altLang="zh-CN" sz="2400" dirty="0" smtClean="0"/>
              <a:t>1+2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2+1</a:t>
            </a:r>
            <a:r>
              <a:rPr lang="zh-CN" altLang="en-US" sz="2400" dirty="0" smtClean="0"/>
              <a:t>是两种不同的拆法。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设</a:t>
            </a:r>
            <a:r>
              <a:rPr lang="en-US" altLang="zh-CN" sz="2400" dirty="0" smtClean="0"/>
              <a:t>f(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表示正整数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被拆成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个数的不同拆法。</a:t>
            </a:r>
            <a:endParaRPr lang="en-US" altLang="zh-CN" sz="2400" dirty="0"/>
          </a:p>
          <a:p>
            <a:r>
              <a:rPr lang="zh-CN" altLang="en-US" sz="2400" dirty="0" smtClean="0"/>
              <a:t>使用挡板法，</a:t>
            </a:r>
            <a:r>
              <a:rPr lang="en-US" altLang="zh-CN" sz="2400" dirty="0" smtClean="0"/>
              <a:t>f(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)=C(n-1,k-1)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所以</a:t>
            </a:r>
            <a:r>
              <a:rPr lang="en-US" altLang="zh-CN" sz="2400" dirty="0" smtClean="0"/>
              <a:t>S(n)=</a:t>
            </a:r>
            <a:r>
              <a:rPr lang="en-US" altLang="zh-CN" sz="2400" dirty="0" err="1" smtClean="0"/>
              <a:t>Σf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)=ΣC(n-1,k-1)=2^(n-1)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/>
              <a:t>当小球遇上盒子</a:t>
            </a:r>
            <a:endParaRPr lang="en-US" altLang="zh-CN" sz="3200" b="1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球是否相同？盒子之间是否相同？是否可以有空盒？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>
                <a:hlinkClick r:id="rId1"/>
              </a:rPr>
              <a:t>https://www.luogu.org/blog/chengni5673/dang-xiao-qiu-yu-shang-he-zi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错排问题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3】</a:t>
            </a:r>
            <a:r>
              <a:rPr lang="zh-CN" altLang="en-US" sz="2400" dirty="0" smtClean="0"/>
              <a:t>已知有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个人，每个人都有属于自己的一顶帽子。现在要重新分配这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顶帽子，问有多少种不同的分配方法，使得这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个人都没有拿到自己原来的那顶帽子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 smtClean="0"/>
              <a:t>n=2</a:t>
            </a:r>
            <a:r>
              <a:rPr lang="zh-CN" altLang="en-US" sz="2400" dirty="0" smtClean="0"/>
              <a:t>时，有</a:t>
            </a:r>
            <a:r>
              <a:rPr lang="en-US" altLang="zh-CN" sz="2400" dirty="0" smtClean="0"/>
              <a:t>(a-&gt;</a:t>
            </a:r>
            <a:r>
              <a:rPr lang="en-US" altLang="zh-CN" sz="2400" dirty="0" err="1" smtClean="0"/>
              <a:t>B</a:t>
            </a:r>
            <a:r>
              <a:rPr lang="en-US" altLang="zh-CN" sz="2400" dirty="0" err="1"/>
              <a:t>,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-&gt;A)</a:t>
            </a:r>
            <a:r>
              <a:rPr lang="zh-CN" altLang="en-US" sz="2400" dirty="0" smtClean="0"/>
              <a:t>共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种分法。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 smtClean="0"/>
              <a:t>n=3</a:t>
            </a:r>
            <a:r>
              <a:rPr lang="zh-CN" altLang="en-US" sz="2400" dirty="0" smtClean="0"/>
              <a:t>时，有</a:t>
            </a:r>
            <a:r>
              <a:rPr lang="en-US" altLang="zh-CN" sz="2400" dirty="0" smtClean="0"/>
              <a:t>(a-&gt;</a:t>
            </a:r>
            <a:r>
              <a:rPr lang="en-US" altLang="zh-CN" sz="2400" dirty="0" err="1" smtClean="0"/>
              <a:t>B,b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C,c</a:t>
            </a:r>
            <a:r>
              <a:rPr lang="en-US" altLang="zh-CN" sz="2400" dirty="0" smtClean="0"/>
              <a:t>-&gt;A)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(a-&gt;</a:t>
            </a:r>
            <a:r>
              <a:rPr lang="en-US" altLang="zh-CN" sz="2400" dirty="0" err="1" smtClean="0"/>
              <a:t>C,b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A,c</a:t>
            </a:r>
            <a:r>
              <a:rPr lang="en-US" altLang="zh-CN" sz="2400" dirty="0" smtClean="0"/>
              <a:t>-&gt;B)</a:t>
            </a:r>
            <a:r>
              <a:rPr lang="zh-CN" altLang="en-US" sz="2400" dirty="0" smtClean="0"/>
              <a:t>共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种分法。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矩阵快速幂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矩阵快速幂：与快速幂的原理完全相同，只不过将数值的乘法运算改为矩阵的乘法运算，时间复杂度为</a:t>
            </a:r>
            <a:r>
              <a:rPr lang="en-US" altLang="zh-CN" sz="2400" dirty="0" smtClean="0"/>
              <a:t>O(m^3*log(n))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应用：由递推公式求数列的第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项。</a:t>
            </a:r>
            <a:endParaRPr lang="en-US" altLang="zh-CN" sz="2400" dirty="0" smtClean="0"/>
          </a:p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1】</a:t>
            </a:r>
            <a:r>
              <a:rPr lang="zh-CN" altLang="en-US" sz="2400" dirty="0" smtClean="0"/>
              <a:t>已知</a:t>
            </a:r>
            <a:r>
              <a:rPr lang="en-US" altLang="zh-CN" sz="2400" dirty="0" smtClean="0"/>
              <a:t>f(0)=1,f(1)=2,</a:t>
            </a:r>
            <a:r>
              <a:rPr lang="zh-CN" altLang="en-US" sz="2400" dirty="0" smtClean="0"/>
              <a:t>递推公式</a:t>
            </a:r>
            <a:r>
              <a:rPr lang="en-US" altLang="zh-CN" sz="2400" dirty="0" smtClean="0"/>
              <a:t>f(n)=f(n-1)+2*f(n-2)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写成矩阵的形式：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这样可以将计算</a:t>
            </a:r>
            <a:r>
              <a:rPr lang="en-US" altLang="zh-CN" sz="2400" dirty="0" smtClean="0"/>
              <a:t>f(n)</a:t>
            </a:r>
            <a:r>
              <a:rPr lang="zh-CN" altLang="en-US" sz="2400" dirty="0" smtClean="0"/>
              <a:t>的时间复杂度从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降为</a:t>
            </a:r>
            <a:r>
              <a:rPr lang="en-US" altLang="zh-CN" sz="2400" dirty="0" smtClean="0"/>
              <a:t>O(8*log(n))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800668" y="4531749"/>
                <a:ext cx="5115888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668" y="4531749"/>
                <a:ext cx="5115888" cy="783869"/>
              </a:xfrm>
              <a:prstGeom prst="rect">
                <a:avLst/>
              </a:prstGeom>
              <a:blipFill rotWithShape="0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错排问题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错排公式：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!(1−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递推形式：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证明：第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个人共有</a:t>
                </a:r>
                <a:r>
                  <a:rPr lang="en-US" altLang="zh-CN" sz="2400" dirty="0" smtClean="0"/>
                  <a:t>(n-1)</a:t>
                </a:r>
                <a:r>
                  <a:rPr lang="zh-CN" altLang="en-US" sz="2400" dirty="0" smtClean="0"/>
                  <a:t>种选法，不妨假设第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个人选中了第</a:t>
                </a:r>
                <a:r>
                  <a:rPr lang="en-US" altLang="zh-CN" sz="2400" dirty="0" smtClean="0"/>
                  <a:t>k</a:t>
                </a:r>
                <a:r>
                  <a:rPr lang="zh-CN" altLang="en-US" sz="2400" dirty="0" smtClean="0"/>
                  <a:t>个人的帽子。接下来考虑第</a:t>
                </a:r>
                <a:r>
                  <a:rPr lang="en-US" altLang="zh-CN" sz="2400" dirty="0" smtClean="0"/>
                  <a:t>k</a:t>
                </a:r>
                <a:r>
                  <a:rPr lang="zh-CN" altLang="en-US" sz="2400" dirty="0" smtClean="0"/>
                  <a:t>个人，如果他恰好选到了第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个人的帽子，则剩下的</a:t>
                </a:r>
                <a:r>
                  <a:rPr lang="en-US" altLang="zh-CN" sz="2400" dirty="0" smtClean="0"/>
                  <a:t>(n-2)</a:t>
                </a:r>
                <a:r>
                  <a:rPr lang="zh-CN" altLang="en-US" sz="2400" dirty="0" smtClean="0"/>
                  <a:t>个人的选法就是</a:t>
                </a:r>
                <a:r>
                  <a:rPr lang="en-US" altLang="zh-CN" sz="2400" dirty="0" smtClean="0"/>
                  <a:t>D(n-2)</a:t>
                </a:r>
                <a:r>
                  <a:rPr lang="zh-CN" altLang="en-US" sz="2400" dirty="0" smtClean="0"/>
                  <a:t>。如果他选到的是另外</a:t>
                </a:r>
                <a:r>
                  <a:rPr lang="en-US" altLang="zh-CN" sz="2400" dirty="0" smtClean="0"/>
                  <a:t>(n-2)</a:t>
                </a:r>
                <a:r>
                  <a:rPr lang="zh-CN" altLang="en-US" sz="2400" dirty="0" smtClean="0"/>
                  <a:t>个人的帽子，那么他可以把这顶帽子交给第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个人，换回自己的帽子，于是就转化为</a:t>
                </a:r>
                <a:r>
                  <a:rPr lang="en-US" altLang="zh-CN" sz="2400" dirty="0" smtClean="0"/>
                  <a:t>(n-1)</a:t>
                </a:r>
                <a:r>
                  <a:rPr lang="zh-CN" altLang="en-US" sz="2400" dirty="0" smtClean="0"/>
                  <a:t>个人的错排问题。</a:t>
                </a:r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1"/>
                <a:stretch>
                  <a:fillRect l="-818" t="-980" r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卡特兰数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卡特兰数：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递推形式：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K(0)=0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K(1)=1</a:t>
                </a:r>
                <a:r>
                  <a:rPr lang="zh-CN" altLang="en-US" sz="2400" dirty="0" smtClean="0"/>
                  <a:t>，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当</a:t>
                </a:r>
                <a:r>
                  <a:rPr lang="en-US" altLang="zh-CN" sz="2400" dirty="0" smtClean="0"/>
                  <a:t>n&gt;=2</a:t>
                </a:r>
                <a:r>
                  <a:rPr lang="zh-CN" altLang="en-US" sz="2400" dirty="0" smtClean="0"/>
                  <a:t>时，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0&lt;=i&lt;=n-1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或者，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−2)/(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此外，</a:t>
                </a:r>
                <a:r>
                  <a:rPr lang="zh-CN" altLang="en-US" sz="2400" dirty="0" smtClean="0"/>
                  <a:t>还有另一种通项公式，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/>
              </a:p>
              <a:p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1"/>
                <a:stretch>
                  <a:fillRect l="-818" t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卡特兰数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应用：</a:t>
            </a:r>
            <a:endParaRPr lang="en-US" altLang="zh-CN" sz="2400" dirty="0" smtClean="0"/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有多少个由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组成的串，满足任意前缀中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的数量不少于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的数量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给定</a:t>
            </a:r>
            <a:r>
              <a:rPr lang="en-US" altLang="zh-CN" sz="2400" dirty="0"/>
              <a:t>n</a:t>
            </a:r>
            <a:r>
              <a:rPr lang="zh-CN" altLang="en-US" sz="2400" dirty="0"/>
              <a:t>对括号</a:t>
            </a:r>
            <a:r>
              <a:rPr lang="zh-CN" altLang="en-US" sz="2400" dirty="0" smtClean="0"/>
              <a:t>，有多少种正确配对的括号序列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  <a:p>
            <a:r>
              <a:rPr lang="en-US" altLang="zh-CN" sz="2400" dirty="0" smtClean="0"/>
              <a:t>(3) </a:t>
            </a:r>
            <a:r>
              <a:rPr lang="zh-CN" altLang="en-US" sz="2400" dirty="0" smtClean="0"/>
              <a:t>在给定长度为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的进栈序列，有多少种不同的出栈序列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  <a:p>
            <a:r>
              <a:rPr lang="en-US" altLang="zh-CN" sz="2400" dirty="0" smtClean="0"/>
              <a:t>(4) </a:t>
            </a:r>
            <a:r>
              <a:rPr lang="zh-CN" altLang="en-US" sz="2400" dirty="0" smtClean="0"/>
              <a:t>将一个有</a:t>
            </a:r>
            <a:r>
              <a:rPr lang="en-US" altLang="zh-CN" sz="2400" dirty="0" smtClean="0"/>
              <a:t>n+2</a:t>
            </a:r>
            <a:r>
              <a:rPr lang="zh-CN" altLang="en-US" sz="2400" dirty="0" smtClean="0"/>
              <a:t>条边的凸多边形用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条不相交的对角线划分成若干小三角形，共有多少种不同的划分方法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  <a:p>
            <a:r>
              <a:rPr lang="en-US" altLang="zh-CN" sz="2400" dirty="0" smtClean="0"/>
              <a:t>(5) </a:t>
            </a:r>
            <a:r>
              <a:rPr lang="zh-CN" altLang="en-US" sz="2400" dirty="0" smtClean="0"/>
              <a:t>给定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个节点，能够组成多少种不同的二叉搜索树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容斥原理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容斥原理：用于解决有重叠部分的计数问题，可以先不考虑重叠部分，将得到的方案数累加，最后再从结果中减去重复计算的部分。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从集合的角度来看：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1"/>
                <a:stretch>
                  <a:fillRect l="-818" t="-1961" r="-2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email"/>
          <a:srcRect t="2954" b="2945"/>
          <a:stretch>
            <a:fillRect/>
          </a:stretch>
        </p:blipFill>
        <p:spPr>
          <a:xfrm>
            <a:off x="5809198" y="3400697"/>
            <a:ext cx="2483671" cy="1969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384621" y="3400482"/>
            <a:ext cx="2478139" cy="1969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容斥原理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【</a:t>
                </a:r>
                <a:r>
                  <a:rPr lang="zh-CN" altLang="en-US" sz="2400" dirty="0" smtClean="0"/>
                  <a:t>例题</a:t>
                </a:r>
                <a:r>
                  <a:rPr lang="en-US" altLang="zh-CN" sz="2400" dirty="0" smtClean="0"/>
                  <a:t>4】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到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的范围内，有多少个正整数可以被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、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、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中的任意一个整除</a:t>
                </a:r>
                <a:r>
                  <a:rPr lang="en-US" altLang="zh-CN" sz="2400" dirty="0" smtClean="0"/>
                  <a:t>?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用容斥原理解决这个问题：能被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整除的数有</a:t>
                </a:r>
                <a:r>
                  <a:rPr lang="en-US" altLang="zh-CN" sz="2400" dirty="0" smtClean="0"/>
                  <a:t>N/2</a:t>
                </a:r>
                <a:r>
                  <a:rPr lang="zh-CN" altLang="en-US" sz="2400" dirty="0" smtClean="0"/>
                  <a:t>个，能被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整除的数有</a:t>
                </a:r>
                <a:r>
                  <a:rPr lang="en-US" altLang="zh-CN" sz="2400" dirty="0" smtClean="0"/>
                  <a:t>N/3</a:t>
                </a:r>
                <a:r>
                  <a:rPr lang="zh-CN" altLang="en-US" sz="2400" dirty="0" smtClean="0"/>
                  <a:t>个，能被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整除的数有</a:t>
                </a:r>
                <a:r>
                  <a:rPr lang="en-US" altLang="zh-CN" sz="2400" dirty="0" smtClean="0"/>
                  <a:t>N/5</a:t>
                </a:r>
                <a:r>
                  <a:rPr lang="zh-CN" altLang="en-US" sz="2400" dirty="0" smtClean="0"/>
                  <a:t>个，然后考虑重叠部分。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能同时被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整除的有</a:t>
                </a:r>
                <a:r>
                  <a:rPr lang="en-US" altLang="zh-CN" sz="2400" dirty="0" smtClean="0"/>
                  <a:t>N/6</a:t>
                </a:r>
                <a:r>
                  <a:rPr lang="zh-CN" altLang="en-US" sz="2400" dirty="0" smtClean="0"/>
                  <a:t>个，</a:t>
                </a:r>
                <a:r>
                  <a:rPr lang="zh-CN" altLang="en-US" sz="2400" dirty="0"/>
                  <a:t>能同时被</a:t>
                </a:r>
                <a:r>
                  <a:rPr lang="en-US" altLang="zh-CN" sz="2400" dirty="0"/>
                  <a:t>2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整除</a:t>
                </a:r>
                <a:r>
                  <a:rPr lang="zh-CN" altLang="en-US" sz="2400" dirty="0"/>
                  <a:t>的有</a:t>
                </a:r>
                <a:r>
                  <a:rPr lang="en-US" altLang="zh-CN" sz="2400" dirty="0" smtClean="0"/>
                  <a:t>N/10</a:t>
                </a:r>
                <a:r>
                  <a:rPr lang="zh-CN" altLang="en-US" sz="2400" dirty="0" smtClean="0"/>
                  <a:t>个，能</a:t>
                </a:r>
                <a:r>
                  <a:rPr lang="zh-CN" altLang="en-US" sz="2400" dirty="0"/>
                  <a:t>同时</a:t>
                </a:r>
                <a:r>
                  <a:rPr lang="zh-CN" altLang="en-US" sz="2400" dirty="0" smtClean="0"/>
                  <a:t>被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整除</a:t>
                </a:r>
                <a:r>
                  <a:rPr lang="zh-CN" altLang="en-US" sz="2400" dirty="0"/>
                  <a:t>的有</a:t>
                </a:r>
                <a:r>
                  <a:rPr lang="en-US" altLang="zh-CN" sz="2400" dirty="0" smtClean="0"/>
                  <a:t>N/15</a:t>
                </a:r>
                <a:r>
                  <a:rPr lang="zh-CN" altLang="en-US" sz="2400" dirty="0" smtClean="0"/>
                  <a:t>个，</a:t>
                </a:r>
                <a:r>
                  <a:rPr lang="zh-CN" altLang="en-US" sz="2400" dirty="0"/>
                  <a:t>能同时被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和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整除</a:t>
                </a:r>
                <a:r>
                  <a:rPr lang="zh-CN" altLang="en-US" sz="2400" dirty="0"/>
                  <a:t>的有</a:t>
                </a:r>
                <a:r>
                  <a:rPr lang="en-US" altLang="zh-CN" sz="2400" dirty="0" smtClean="0"/>
                  <a:t>N/30</a:t>
                </a:r>
                <a:r>
                  <a:rPr lang="zh-CN" altLang="en-US" sz="2400" dirty="0" smtClean="0"/>
                  <a:t>个。</a:t>
                </a:r>
                <a:endParaRPr lang="en-US" altLang="zh-CN" sz="2400" dirty="0" smtClean="0"/>
              </a:p>
              <a:p>
                <a:r>
                  <a:rPr lang="zh-CN" altLang="en-US" sz="2400" dirty="0" smtClean="0">
                    <a:latin typeface="Cambria Math" panose="02040503050406030204" pitchFamily="18" charset="0"/>
                  </a:rPr>
                  <a:t>代入以下公式：</a:t>
                </a:r>
                <a:endParaRPr lang="en-US" altLang="zh-CN" sz="24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1"/>
                <a:stretch>
                  <a:fillRect l="-440" t="-2101" r="-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容斥原理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5】</a:t>
            </a:r>
            <a:r>
              <a:rPr lang="zh-CN" altLang="en-US" sz="2400" dirty="0" smtClean="0"/>
              <a:t>证明错排问题的通项公式。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思路：设集合</a:t>
            </a:r>
            <a:r>
              <a:rPr lang="en-US" altLang="zh-CN" sz="2400" dirty="0" smtClean="0"/>
              <a:t>Ai</a:t>
            </a:r>
            <a:r>
              <a:rPr lang="zh-CN" altLang="en-US" sz="2400" dirty="0" smtClean="0"/>
              <a:t>表示第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个人拿的恰好是自己的帽子的方案数，则</a:t>
            </a:r>
            <a:r>
              <a:rPr lang="en-US" altLang="zh-CN" sz="2400" dirty="0" smtClean="0"/>
              <a:t>|Ai|=(n-1)!</a:t>
            </a:r>
            <a:r>
              <a:rPr lang="zh-CN" altLang="en-US" sz="2400" dirty="0" smtClean="0"/>
              <a:t>需要计算的答案是</a:t>
            </a:r>
            <a:r>
              <a:rPr lang="en-US" altLang="zh-CN" sz="2400" dirty="0" smtClean="0"/>
              <a:t>|~(A1</a:t>
            </a:r>
            <a:r>
              <a:rPr lang="en-US" altLang="zh-CN" sz="2400" dirty="0"/>
              <a:t>∪A2∪……</a:t>
            </a:r>
            <a:r>
              <a:rPr lang="en-US" altLang="zh-CN" sz="2400" dirty="0" smtClean="0"/>
              <a:t>∪An)|</a:t>
            </a:r>
            <a:endParaRPr lang="en-US" altLang="zh-CN" sz="2400" dirty="0" smtClean="0"/>
          </a:p>
          <a:p>
            <a:r>
              <a:rPr lang="en-US" altLang="zh-CN" sz="2400" dirty="0"/>
              <a:t>|Ai ∩ </a:t>
            </a:r>
            <a:r>
              <a:rPr lang="en-US" altLang="zh-CN" sz="2400" dirty="0" err="1" smtClean="0"/>
              <a:t>Aj</a:t>
            </a:r>
            <a:r>
              <a:rPr lang="en-US" altLang="zh-CN" sz="2400" dirty="0" smtClean="0"/>
              <a:t>|=(n-2)!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!=j                   |Ai</a:t>
            </a:r>
            <a:r>
              <a:rPr lang="en-US" altLang="zh-CN" sz="2400" dirty="0"/>
              <a:t> ∩ </a:t>
            </a:r>
            <a:r>
              <a:rPr lang="en-US" altLang="zh-CN" sz="2400" dirty="0" err="1" smtClean="0"/>
              <a:t>Aj</a:t>
            </a:r>
            <a:r>
              <a:rPr lang="en-US" altLang="zh-CN" sz="2400" dirty="0"/>
              <a:t> ∩ </a:t>
            </a:r>
            <a:r>
              <a:rPr lang="en-US" altLang="zh-CN" sz="2400" dirty="0" err="1" smtClean="0"/>
              <a:t>Ak</a:t>
            </a:r>
            <a:r>
              <a:rPr lang="en-US" altLang="zh-CN" sz="2400" dirty="0" smtClean="0"/>
              <a:t>|=(n-3)!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!=j&amp;&amp;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!=k&amp;&amp;j!=k</a:t>
            </a:r>
            <a:endParaRPr lang="en-US" altLang="zh-CN" sz="2400" dirty="0" smtClean="0"/>
          </a:p>
          <a:p>
            <a:r>
              <a:rPr lang="zh-CN" altLang="en-US" sz="2400" dirty="0" smtClean="0"/>
              <a:t>依次类推</a:t>
            </a:r>
            <a:endParaRPr lang="en-US" altLang="zh-CN" sz="2400" dirty="0" smtClean="0"/>
          </a:p>
          <a:p>
            <a:r>
              <a:rPr lang="zh-CN" altLang="en-US" sz="2400" dirty="0" smtClean="0"/>
              <a:t>所以</a:t>
            </a:r>
            <a:r>
              <a:rPr lang="en-US" altLang="zh-CN" sz="2400" dirty="0" err="1" smtClean="0"/>
              <a:t>Dn</a:t>
            </a:r>
            <a:r>
              <a:rPr lang="en-US" altLang="zh-CN" sz="2400" dirty="0"/>
              <a:t>= </a:t>
            </a:r>
            <a:r>
              <a:rPr lang="en-US" altLang="zh-CN" sz="2400" dirty="0" smtClean="0"/>
              <a:t>∑(k=0..n) (-1)^k*n!/k!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鸽巢原理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鸽巢原理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抽屉原理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：把</a:t>
            </a:r>
            <a:r>
              <a:rPr lang="en-US" altLang="zh-CN" sz="2400" dirty="0" smtClean="0"/>
              <a:t>(n+1)</a:t>
            </a:r>
            <a:r>
              <a:rPr lang="zh-CN" altLang="en-US" sz="2400" dirty="0" smtClean="0"/>
              <a:t>个元素放到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个集合中去，必定会有两个元素属于同一个集合，也必定会有一个集合中至少有两个元素。</a:t>
            </a:r>
            <a:endParaRPr lang="en-US" altLang="zh-CN" sz="2400" dirty="0" smtClean="0"/>
          </a:p>
          <a:p>
            <a:r>
              <a:rPr lang="zh-CN" altLang="en-US" sz="2400" dirty="0" smtClean="0"/>
              <a:t>推论：把</a:t>
            </a:r>
            <a:r>
              <a:rPr lang="en-US" altLang="zh-CN" sz="2400" dirty="0" smtClean="0"/>
              <a:t>(m*n+1)</a:t>
            </a:r>
            <a:r>
              <a:rPr lang="zh-CN" altLang="en-US" sz="2400" dirty="0" smtClean="0"/>
              <a:t>个元素放</a:t>
            </a:r>
            <a:r>
              <a:rPr lang="zh-CN" altLang="en-US" sz="2400" dirty="0"/>
              <a:t>到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个集合中去，</a:t>
            </a:r>
            <a:r>
              <a:rPr lang="zh-CN" altLang="en-US" sz="2400" dirty="0"/>
              <a:t>则至少有一</a:t>
            </a:r>
            <a:r>
              <a:rPr lang="zh-CN" altLang="en-US" sz="2400" dirty="0" smtClean="0"/>
              <a:t>个集合中存在不少于</a:t>
            </a:r>
            <a:r>
              <a:rPr lang="en-US" altLang="zh-CN" sz="2400" dirty="0" smtClean="0"/>
              <a:t>(m+1)</a:t>
            </a:r>
            <a:r>
              <a:rPr lang="zh-CN" altLang="en-US" sz="2400" dirty="0" smtClean="0"/>
              <a:t>个元素。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拉姆塞定理：在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个人当中，至少有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个人互相认识或者互相不认识。</a:t>
            </a:r>
            <a:endParaRPr lang="en-US" altLang="zh-CN" sz="2400" dirty="0" smtClean="0"/>
          </a:p>
          <a:p>
            <a:r>
              <a:rPr lang="zh-CN" altLang="en-US" sz="2400" dirty="0" smtClean="0"/>
              <a:t>证明：把认识或不认识看成两个抽屉，则编号为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的人至少会认识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或者不认识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其余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个人中的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个人，然后考虑这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个人是否互相认识。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1-1】</a:t>
            </a:r>
            <a:r>
              <a:rPr lang="zh-CN" altLang="en-US" sz="2400" dirty="0" smtClean="0"/>
              <a:t>矩阵的定义。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1040493"/>
            <a:ext cx="8411366" cy="4982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1-2】</a:t>
            </a:r>
            <a:r>
              <a:rPr lang="zh-CN" altLang="en-US" sz="2400" dirty="0" smtClean="0"/>
              <a:t>矩阵快速幂。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542" y="1067103"/>
            <a:ext cx="10030970" cy="5474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II </a:t>
            </a:r>
            <a:r>
              <a:rPr lang="en-US" altLang="zh-CN" dirty="0"/>
              <a:t>: </a:t>
            </a:r>
            <a:r>
              <a:rPr lang="zh-CN" altLang="en-US" dirty="0" smtClean="0"/>
              <a:t>概率期望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  <a:r>
              <a:rPr lang="zh-CN" altLang="en-US" dirty="0" smtClean="0"/>
              <a:t>的性质</a:t>
            </a:r>
            <a:r>
              <a:rPr lang="en-US" altLang="zh-CN" dirty="0" smtClean="0"/>
              <a:t>|</a:t>
            </a:r>
            <a:r>
              <a:rPr lang="zh-CN" altLang="en-US" dirty="0" smtClean="0"/>
              <a:t>期望的线性性</a:t>
            </a:r>
            <a:r>
              <a:rPr lang="en-US" altLang="zh-CN" dirty="0" smtClean="0"/>
              <a:t>|</a:t>
            </a:r>
            <a:r>
              <a:rPr lang="zh-CN" altLang="en-US" dirty="0" smtClean="0"/>
              <a:t>期望的</a:t>
            </a:r>
            <a:r>
              <a:rPr lang="zh-CN" altLang="en-US" dirty="0"/>
              <a:t>等价</a:t>
            </a:r>
            <a:r>
              <a:rPr lang="zh-CN" altLang="en-US" dirty="0" smtClean="0"/>
              <a:t>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数学期望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数学期望：每种可能</a:t>
            </a:r>
            <a:r>
              <a:rPr lang="zh-CN" altLang="en-US" sz="2400" dirty="0"/>
              <a:t>结果的概率乘以其</a:t>
            </a:r>
            <a:r>
              <a:rPr lang="zh-CN" altLang="en-US" sz="2400" dirty="0" smtClean="0"/>
              <a:t>结果值的</a:t>
            </a:r>
            <a:r>
              <a:rPr lang="zh-CN" altLang="en-US" sz="2400" dirty="0"/>
              <a:t>总和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计算方法：</a:t>
            </a:r>
            <a:r>
              <a:rPr lang="en-US" altLang="zh-CN" sz="2400" dirty="0" smtClean="0"/>
              <a:t>E(X)=Σ[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*P(X=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数学期望的性质：</a:t>
            </a:r>
            <a:endParaRPr lang="en-US" altLang="zh-CN" sz="2400" dirty="0" smtClean="0"/>
          </a:p>
          <a:p>
            <a:r>
              <a:rPr lang="en-US" altLang="zh-CN" sz="2400" dirty="0" smtClean="0"/>
              <a:t>(1) E(c)=0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为任意常数。</a:t>
            </a:r>
            <a:endParaRPr lang="en-US" altLang="zh-CN" sz="2400" dirty="0" smtClean="0"/>
          </a:p>
          <a:p>
            <a:r>
              <a:rPr lang="en-US" altLang="zh-CN" sz="2400" dirty="0" smtClean="0"/>
              <a:t>(2) E(a*X)=a*E(X)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为任意常数。</a:t>
            </a:r>
            <a:endParaRPr lang="en-US" altLang="zh-CN" sz="2400" dirty="0" smtClean="0"/>
          </a:p>
          <a:p>
            <a:r>
              <a:rPr lang="en-US" altLang="zh-CN" sz="2400" dirty="0" smtClean="0"/>
              <a:t>(3) E(a*</a:t>
            </a:r>
            <a:r>
              <a:rPr lang="en-US" altLang="zh-CN" sz="2400" dirty="0" err="1" smtClean="0"/>
              <a:t>X+b</a:t>
            </a:r>
            <a:r>
              <a:rPr lang="en-US" altLang="zh-CN" sz="2400" dirty="0" smtClean="0"/>
              <a:t>*Y)=a*E(X)+b*E(Y)</a:t>
            </a:r>
            <a:r>
              <a:rPr lang="zh-CN" altLang="en-US" sz="2400" dirty="0" smtClean="0"/>
              <a:t>，期望的线性性  求数学期望的关键性质！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期望的线性性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3】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堆卡片，其中第</a:t>
            </a:r>
            <a:r>
              <a:rPr lang="en-US" altLang="zh-CN" sz="2400" dirty="0" err="1"/>
              <a:t>i</a:t>
            </a:r>
            <a:r>
              <a:rPr lang="zh-CN" altLang="en-US" sz="2400" dirty="0" smtClean="0"/>
              <a:t>堆有无限多张数字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的卡片。小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同学每天都会从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堆卡片中随机抽取一堆，然后从这一堆中拿出一张卡片。</a:t>
            </a:r>
            <a:endParaRPr lang="en-US" altLang="zh-CN" sz="2400" dirty="0" smtClean="0"/>
          </a:p>
          <a:p>
            <a:r>
              <a:rPr lang="zh-CN" altLang="en-US" sz="2400" dirty="0" smtClean="0"/>
              <a:t>问小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同学集齐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全部数字卡片的期望天数是多少</a:t>
            </a:r>
            <a:r>
              <a:rPr lang="en-US" altLang="zh-CN" sz="2400" dirty="0" smtClean="0"/>
              <a:t>?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思路：设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[k]</a:t>
            </a:r>
            <a:r>
              <a:rPr lang="zh-CN" altLang="en-US" sz="2400" dirty="0" smtClean="0"/>
              <a:t>表示在已经拥有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种不同数字卡片的情况下，集齐全部卡片的期望天数。</a:t>
            </a:r>
            <a:endParaRPr lang="en-US" altLang="zh-CN" sz="2400" dirty="0" smtClean="0"/>
          </a:p>
          <a:p>
            <a:r>
              <a:rPr lang="zh-CN" altLang="en-US" sz="2400" dirty="0" smtClean="0"/>
              <a:t>显然，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[n]=0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[0]</a:t>
            </a:r>
            <a:r>
              <a:rPr lang="zh-CN" altLang="en-US" sz="2400" dirty="0" smtClean="0"/>
              <a:t>就是所求的答案。</a:t>
            </a:r>
            <a:endParaRPr lang="en-US" altLang="zh-CN" sz="2400" dirty="0" smtClean="0"/>
          </a:p>
          <a:p>
            <a:r>
              <a:rPr lang="zh-CN" altLang="en-US" sz="2400" dirty="0" smtClean="0"/>
              <a:t>这个问题满足单调性，可以递推。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在拥有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种卡片的情况下，有</a:t>
            </a:r>
            <a:r>
              <a:rPr lang="en-US" altLang="zh-CN" sz="2400" dirty="0" smtClean="0"/>
              <a:t>k/n</a:t>
            </a:r>
            <a:r>
              <a:rPr lang="zh-CN" altLang="en-US" sz="2400" dirty="0" smtClean="0"/>
              <a:t>的概率又抽到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种卡片中的一种，此时状态不变。还有</a:t>
            </a:r>
            <a:r>
              <a:rPr lang="en-US" altLang="zh-CN" sz="2400" dirty="0" smtClean="0"/>
              <a:t>(n-k)/n</a:t>
            </a:r>
            <a:r>
              <a:rPr lang="zh-CN" altLang="en-US" sz="2400" dirty="0" smtClean="0"/>
              <a:t>的概率抽到新的卡片，转移到</a:t>
            </a:r>
            <a:r>
              <a:rPr lang="en-US" altLang="zh-CN" sz="2400" dirty="0" smtClean="0"/>
              <a:t>k+1</a:t>
            </a:r>
            <a:r>
              <a:rPr lang="zh-CN" altLang="en-US" sz="2400" dirty="0" smtClean="0"/>
              <a:t>状态。</a:t>
            </a:r>
            <a:endParaRPr lang="en-US" altLang="zh-CN" sz="2400" dirty="0" smtClean="0"/>
          </a:p>
          <a:p>
            <a:r>
              <a:rPr lang="zh-CN" altLang="en-US" sz="2400" dirty="0" smtClean="0"/>
              <a:t>由此得到反向递推式：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[k]=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[k+1]+n/(n-k)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绘制状态转移图如下：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09A7F2E-58BD-4FC6-B3F9-23420240DC6F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2709" y="3985137"/>
            <a:ext cx="7286000" cy="2568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3907</Words>
  <Application>WPS 演示</Application>
  <PresentationFormat>宽屏</PresentationFormat>
  <Paragraphs>382</Paragraphs>
  <Slides>36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组合数学</vt:lpstr>
      <vt:lpstr>Part I : 矩阵快速幂</vt:lpstr>
      <vt:lpstr>1.矩阵快速幂</vt:lpstr>
      <vt:lpstr>PowerPoint 演示文稿</vt:lpstr>
      <vt:lpstr>PowerPoint 演示文稿</vt:lpstr>
      <vt:lpstr>Part II : 概率期望</vt:lpstr>
      <vt:lpstr>数学期望</vt:lpstr>
      <vt:lpstr>期望的线性性</vt:lpstr>
      <vt:lpstr>PowerPoint 演示文稿</vt:lpstr>
      <vt:lpstr>期望的线性性</vt:lpstr>
      <vt:lpstr>期望的线性性</vt:lpstr>
      <vt:lpstr>期望的等价性</vt:lpstr>
      <vt:lpstr>Part III : 组合数学</vt:lpstr>
      <vt:lpstr>1.组合数的性质</vt:lpstr>
      <vt:lpstr>1.组合数的性质</vt:lpstr>
      <vt:lpstr>2.组合数的计算</vt:lpstr>
      <vt:lpstr>2.组合数的计算</vt:lpstr>
      <vt:lpstr>PowerPoint 演示文稿</vt:lpstr>
      <vt:lpstr>2.组合数的计算</vt:lpstr>
      <vt:lpstr>PowerPoint 演示文稿</vt:lpstr>
      <vt:lpstr>2.组合数的计算</vt:lpstr>
      <vt:lpstr>PowerPoint 演示文稿</vt:lpstr>
      <vt:lpstr>2.组合数的计算</vt:lpstr>
      <vt:lpstr>PowerPoint 演示文稿</vt:lpstr>
      <vt:lpstr>PowerPoint 演示文稿</vt:lpstr>
      <vt:lpstr>3.组合数的应用</vt:lpstr>
      <vt:lpstr>3.组合数的应用</vt:lpstr>
      <vt:lpstr>3.组合数的应用</vt:lpstr>
      <vt:lpstr>4.错排问题</vt:lpstr>
      <vt:lpstr>4.错排问题</vt:lpstr>
      <vt:lpstr>5.卡特兰数</vt:lpstr>
      <vt:lpstr>5.卡特兰数</vt:lpstr>
      <vt:lpstr>6.容斥原理</vt:lpstr>
      <vt:lpstr>6.容斥原理</vt:lpstr>
      <vt:lpstr>6.容斥原理</vt:lpstr>
      <vt:lpstr>7.鸽巢原理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C-force</dc:creator>
  <cp:lastModifiedBy>微言、精义</cp:lastModifiedBy>
  <cp:revision>625</cp:revision>
  <dcterms:created xsi:type="dcterms:W3CDTF">2018-07-30T03:13:00Z</dcterms:created>
  <dcterms:modified xsi:type="dcterms:W3CDTF">2019-05-22T06:38:25Z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