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4" r:id="rId3"/>
    <p:sldId id="325" r:id="rId5"/>
    <p:sldId id="359" r:id="rId6"/>
    <p:sldId id="365" r:id="rId7"/>
    <p:sldId id="368" r:id="rId8"/>
    <p:sldId id="360" r:id="rId9"/>
    <p:sldId id="367" r:id="rId10"/>
    <p:sldId id="377" r:id="rId11"/>
    <p:sldId id="369" r:id="rId12"/>
    <p:sldId id="376" r:id="rId13"/>
    <p:sldId id="374" r:id="rId14"/>
    <p:sldId id="370" r:id="rId15"/>
    <p:sldId id="361" r:id="rId16"/>
    <p:sldId id="378" r:id="rId17"/>
    <p:sldId id="380" r:id="rId18"/>
    <p:sldId id="401" r:id="rId19"/>
    <p:sldId id="316" r:id="rId20"/>
    <p:sldId id="362" r:id="rId21"/>
    <p:sldId id="384" r:id="rId22"/>
    <p:sldId id="390" r:id="rId23"/>
    <p:sldId id="391" r:id="rId24"/>
    <p:sldId id="393" r:id="rId25"/>
    <p:sldId id="392" r:id="rId26"/>
    <p:sldId id="394" r:id="rId27"/>
    <p:sldId id="397" r:id="rId28"/>
    <p:sldId id="396" r:id="rId29"/>
    <p:sldId id="363" r:id="rId30"/>
    <p:sldId id="395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062"/>
    <a:srgbClr val="537285"/>
    <a:srgbClr val="FEFEFE"/>
    <a:srgbClr val="FFFFFF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2" autoAdjust="0"/>
    <p:restoredTop sz="94660"/>
  </p:normalViewPr>
  <p:slideViewPr>
    <p:cSldViewPr snapToGrid="0">
      <p:cViewPr>
        <p:scale>
          <a:sx n="60" d="100"/>
          <a:sy n="60" d="100"/>
        </p:scale>
        <p:origin x="131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4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5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6.xml"/><Relationship Id="rId1" Type="http://schemas.openxmlformats.org/officeDocument/2006/relationships/package" Target="../embeddings/Workbook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effectLst>
              <a:outerShdw blurRad="114300" dist="114300" dir="5400000" algn="t" rotWithShape="0">
                <a:sysClr val="windowText" lastClr="000000">
                  <a:alpha val="20000"/>
                </a:sysClr>
              </a:outerShdw>
            </a:effectLst>
          </c:spPr>
          <c:explosion val="0"/>
          <c:dPt>
            <c:idx val="0"/>
            <c:bubble3D val="0"/>
            <c:spPr>
              <a:solidFill>
                <a:srgbClr val="124062"/>
              </a:solidFill>
              <a:ln>
                <a:noFill/>
              </a:ln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</c:dPt>
          <c:dPt>
            <c:idx val="1"/>
            <c:bubble3D val="0"/>
            <c:spPr>
              <a:solidFill>
                <a:srgbClr val="537285"/>
              </a:solidFill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18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lang="zh-CN" sz="1800">
          <a:latin typeface="Bebas" pitchFamily="2" charset="0"/>
          <a:ea typeface="微软雅黑" panose="020B0503020204020204" charset="-122"/>
          <a:sym typeface="Bebas" pitchFamily="2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effectLst>
              <a:outerShdw blurRad="114300" dist="114300" dir="5400000" algn="t" rotWithShape="0">
                <a:sysClr val="windowText" lastClr="000000">
                  <a:alpha val="20000"/>
                </a:sysClr>
              </a:outerShdw>
            </a:effectLst>
          </c:spPr>
          <c:explosion val="0"/>
          <c:dPt>
            <c:idx val="0"/>
            <c:bubble3D val="0"/>
            <c:spPr>
              <a:solidFill>
                <a:srgbClr val="124062"/>
              </a:solidFill>
              <a:ln>
                <a:noFill/>
              </a:ln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</c:dPt>
          <c:dPt>
            <c:idx val="1"/>
            <c:bubble3D val="0"/>
            <c:spPr>
              <a:solidFill>
                <a:srgbClr val="537285"/>
              </a:solidFill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</c:v>
                </c:pt>
                <c:pt idx="1">
                  <c:v>41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lang="zh-CN" sz="1800">
          <a:latin typeface="Bebas" pitchFamily="2" charset="0"/>
          <a:ea typeface="微软雅黑" panose="020B0503020204020204" charset="-122"/>
          <a:sym typeface="Bebas" pitchFamily="2" charset="0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effectLst>
              <a:outerShdw blurRad="114300" dist="114300" dir="5400000" algn="t" rotWithShape="0">
                <a:sysClr val="windowText" lastClr="000000">
                  <a:alpha val="20000"/>
                </a:sysClr>
              </a:outerShdw>
            </a:effectLst>
          </c:spPr>
          <c:explosion val="0"/>
          <c:dPt>
            <c:idx val="0"/>
            <c:bubble3D val="0"/>
            <c:spPr>
              <a:solidFill>
                <a:srgbClr val="537285"/>
              </a:solidFill>
              <a:ln>
                <a:noFill/>
              </a:ln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</c:dPt>
          <c:dPt>
            <c:idx val="1"/>
            <c:bubble3D val="0"/>
            <c:spPr>
              <a:solidFill>
                <a:srgbClr val="124062"/>
              </a:solidFill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23</c:v>
                </c:pt>
                <c:pt idx="1">
                  <c:v>77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lang="zh-CN" sz="1800">
          <a:latin typeface="Bebas" pitchFamily="2" charset="0"/>
          <a:ea typeface="微软雅黑" panose="020B0503020204020204" charset="-122"/>
          <a:sym typeface="Bebas" pitchFamily="2" charset="0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effectLst>
              <a:outerShdw blurRad="114300" dist="114300" dir="5400000" algn="t" rotWithShape="0">
                <a:schemeClr val="tx1">
                  <a:alpha val="20000"/>
                </a:schemeClr>
              </a:outerShdw>
            </a:effectLst>
          </c:spPr>
          <c:explosion val="0"/>
          <c:dPt>
            <c:idx val="0"/>
            <c:bubble3D val="0"/>
            <c:spPr>
              <a:solidFill>
                <a:srgbClr val="124062"/>
              </a:solidFill>
              <a:ln>
                <a:noFill/>
              </a:ln>
              <a:effectLst>
                <a:outerShdw blurRad="114300" dist="114300" dir="5400000" algn="t" rotWithShape="0">
                  <a:schemeClr val="tx1">
                    <a:alpha val="20000"/>
                  </a:schemeClr>
                </a:outerShdw>
              </a:effectLst>
            </c:spPr>
          </c:dPt>
          <c:dPt>
            <c:idx val="1"/>
            <c:bubble3D val="0"/>
            <c:spPr>
              <a:solidFill>
                <a:srgbClr val="537285"/>
              </a:solidFill>
              <a:effectLst>
                <a:outerShdw blurRad="114300" dist="114300" dir="5400000" algn="t" rotWithShape="0">
                  <a:schemeClr val="tx1">
                    <a:alpha val="20000"/>
                  </a:schemeClr>
                </a:outerShdw>
              </a:effectLst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lang="zh-CN" sz="1800">
          <a:latin typeface="Bebas" pitchFamily="2" charset="0"/>
          <a:ea typeface="微软雅黑" panose="020B0503020204020204" charset="-122"/>
          <a:sym typeface="Bebas" pitchFamily="2" charset="0"/>
        </a:defRPr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effectLst>
              <a:outerShdw blurRad="114300" dist="114300" dir="5400000" algn="t" rotWithShape="0">
                <a:sysClr val="windowText" lastClr="000000">
                  <a:alpha val="20000"/>
                </a:sysClr>
              </a:outerShdw>
            </a:effectLst>
          </c:spPr>
          <c:explosion val="0"/>
          <c:dPt>
            <c:idx val="0"/>
            <c:bubble3D val="0"/>
            <c:spPr>
              <a:solidFill>
                <a:srgbClr val="124062"/>
              </a:solidFill>
              <a:ln>
                <a:noFill/>
              </a:ln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</c:dPt>
          <c:dPt>
            <c:idx val="1"/>
            <c:bubble3D val="0"/>
            <c:spPr>
              <a:solidFill>
                <a:srgbClr val="537285"/>
              </a:solidFill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18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lang="zh-CN" sz="1800">
          <a:latin typeface="Bebas" pitchFamily="2" charset="0"/>
          <a:ea typeface="微软雅黑" panose="020B0503020204020204" charset="-122"/>
          <a:sym typeface="Bebas" pitchFamily="2" charset="0"/>
        </a:defRPr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effectLst>
              <a:outerShdw blurRad="114300" dist="114300" dir="5400000" algn="t" rotWithShape="0">
                <a:sysClr val="windowText" lastClr="000000">
                  <a:alpha val="20000"/>
                </a:sysClr>
              </a:outerShdw>
            </a:effectLst>
          </c:spPr>
          <c:explosion val="0"/>
          <c:dPt>
            <c:idx val="0"/>
            <c:bubble3D val="0"/>
            <c:spPr>
              <a:solidFill>
                <a:srgbClr val="124062"/>
              </a:solidFill>
              <a:ln>
                <a:noFill/>
              </a:ln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</c:dPt>
          <c:dPt>
            <c:idx val="1"/>
            <c:bubble3D val="0"/>
            <c:spPr>
              <a:solidFill>
                <a:srgbClr val="537285"/>
              </a:solidFill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18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lang="zh-CN" sz="1800">
          <a:latin typeface="Bebas" pitchFamily="2" charset="0"/>
          <a:ea typeface="微软雅黑" panose="020B0503020204020204" charset="-122"/>
          <a:sym typeface="Bebas" pitchFamily="2" charset="0"/>
        </a:defRPr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effectLst>
              <a:outerShdw blurRad="114300" dist="114300" dir="5400000" algn="t" rotWithShape="0">
                <a:sysClr val="windowText" lastClr="000000">
                  <a:alpha val="20000"/>
                </a:sysClr>
              </a:outerShdw>
            </a:effectLst>
          </c:spPr>
          <c:explosion val="0"/>
          <c:dPt>
            <c:idx val="0"/>
            <c:bubble3D val="0"/>
            <c:spPr>
              <a:solidFill>
                <a:srgbClr val="124062"/>
              </a:solidFill>
              <a:ln>
                <a:noFill/>
              </a:ln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</c:dPt>
          <c:dPt>
            <c:idx val="1"/>
            <c:bubble3D val="0"/>
            <c:spPr>
              <a:solidFill>
                <a:srgbClr val="537285"/>
              </a:solidFill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18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lang="zh-CN" sz="1800">
          <a:latin typeface="Bebas" pitchFamily="2" charset="0"/>
          <a:ea typeface="微软雅黑" panose="020B0503020204020204" charset="-122"/>
          <a:sym typeface="Bebas" pitchFamily="2" charset="0"/>
        </a:defRPr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5CAC1-9625-4378-942F-06327CAF8C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79586" cy="68595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1.xml"/><Relationship Id="rId7" Type="http://schemas.openxmlformats.org/officeDocument/2006/relationships/chart" Target="../charts/chart7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4895850" y="2748280"/>
            <a:ext cx="6528435" cy="29845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887595" y="4051935"/>
            <a:ext cx="6527800" cy="8255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sp>
        <p:nvSpPr>
          <p:cNvPr id="20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4886960" y="3121660"/>
            <a:ext cx="7452995" cy="5530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165" fontAlgn="base">
              <a:spcBef>
                <a:spcPct val="0"/>
              </a:spcBef>
              <a:spcAft>
                <a:spcPct val="0"/>
              </a:spcAft>
            </a:pPr>
            <a:r>
              <a:rPr lang="zh-CN" sz="3000" dirty="0" smtClean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贪心</a:t>
            </a:r>
            <a:r>
              <a:rPr lang="en-US" altLang="zh-CN" sz="3000" dirty="0" smtClean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&amp;</a:t>
            </a:r>
            <a:r>
              <a:rPr lang="zh-CN" altLang="en-US" sz="3000" dirty="0" smtClean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动态规划入门</a:t>
            </a:r>
            <a:endParaRPr lang="zh-CN" altLang="en-US" sz="3000" dirty="0" smtClean="0">
              <a:solidFill>
                <a:srgbClr val="124062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89805" y="2161540"/>
            <a:ext cx="58908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2018 </a:t>
            </a:r>
            <a:r>
              <a:rPr lang="zh-CN" altLang="en-US" sz="2400" dirty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中国传媒大学 </a:t>
            </a:r>
            <a:r>
              <a:rPr lang="en-US" altLang="zh-CN" sz="2400" dirty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ACM</a:t>
            </a:r>
            <a:r>
              <a:rPr lang="zh-CN" altLang="en-US" sz="2400" dirty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暑期集训</a:t>
            </a:r>
            <a:endParaRPr lang="zh-CN" altLang="en-US" sz="2400" dirty="0">
              <a:solidFill>
                <a:srgbClr val="537285"/>
              </a:solidFill>
              <a:latin typeface="Arial Black" panose="020B0A04020102020204" pitchFamily="34" charset="0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2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4895850" y="4465320"/>
            <a:ext cx="3291205" cy="420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1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35" dirty="0">
                <a:solidFill>
                  <a:srgbClr val="537285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2015 </a:t>
            </a:r>
            <a:r>
              <a:rPr lang="zh-CN" altLang="en-US" sz="2135" dirty="0">
                <a:solidFill>
                  <a:srgbClr val="537285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信息安全</a:t>
            </a:r>
            <a:r>
              <a:rPr lang="zh-CN" sz="2135" dirty="0">
                <a:solidFill>
                  <a:srgbClr val="537285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 于帅 </a:t>
            </a:r>
            <a:endParaRPr lang="zh-CN" sz="2135" dirty="0">
              <a:solidFill>
                <a:srgbClr val="537285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761066" y="4707140"/>
            <a:ext cx="2699902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1104373" y="5313505"/>
            <a:ext cx="2699902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912324" y="735015"/>
            <a:ext cx="2699901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309327" y="249370"/>
            <a:ext cx="2699901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966470" y="1414145"/>
            <a:ext cx="3385820" cy="4030345"/>
            <a:chOff x="1522" y="2227"/>
            <a:chExt cx="5332" cy="6347"/>
          </a:xfrm>
        </p:grpSpPr>
        <p:grpSp>
          <p:nvGrpSpPr>
            <p:cNvPr id="2" name="组合 1"/>
            <p:cNvGrpSpPr/>
            <p:nvPr/>
          </p:nvGrpSpPr>
          <p:grpSpPr>
            <a:xfrm>
              <a:off x="1522" y="2227"/>
              <a:ext cx="5332" cy="6347"/>
              <a:chOff x="966472" y="1413923"/>
              <a:chExt cx="3385613" cy="4030155"/>
            </a:xfrm>
          </p:grpSpPr>
          <p:sp>
            <p:nvSpPr>
              <p:cNvPr id="13" name="任意多边形 12"/>
              <p:cNvSpPr/>
              <p:nvPr/>
            </p:nvSpPr>
            <p:spPr>
              <a:xfrm>
                <a:off x="966474" y="1449377"/>
                <a:ext cx="3385611" cy="3994701"/>
              </a:xfrm>
              <a:custGeom>
                <a:avLst/>
                <a:gdLst>
                  <a:gd name="connsiteX0" fmla="*/ 0 w 1506471"/>
                  <a:gd name="connsiteY0" fmla="*/ 655315 h 1310630"/>
                  <a:gd name="connsiteX1" fmla="*/ 327658 w 1506471"/>
                  <a:gd name="connsiteY1" fmla="*/ 0 h 1310630"/>
                  <a:gd name="connsiteX2" fmla="*/ 1178814 w 1506471"/>
                  <a:gd name="connsiteY2" fmla="*/ 0 h 1310630"/>
                  <a:gd name="connsiteX3" fmla="*/ 1506471 w 1506471"/>
                  <a:gd name="connsiteY3" fmla="*/ 655315 h 1310630"/>
                  <a:gd name="connsiteX4" fmla="*/ 1178814 w 1506471"/>
                  <a:gd name="connsiteY4" fmla="*/ 1310630 h 1310630"/>
                  <a:gd name="connsiteX5" fmla="*/ 327658 w 1506471"/>
                  <a:gd name="connsiteY5" fmla="*/ 1310630 h 1310630"/>
                  <a:gd name="connsiteX6" fmla="*/ 0 w 1506471"/>
                  <a:gd name="connsiteY6" fmla="*/ 655315 h 1310630"/>
                  <a:gd name="connsiteX0-1" fmla="*/ 761425 w 1506470"/>
                  <a:gd name="connsiteY0-2" fmla="*/ 0 h 1359090"/>
                  <a:gd name="connsiteX1-3" fmla="*/ 1506469 w 1506470"/>
                  <a:gd name="connsiteY1-4" fmla="*/ 333523 h 1359090"/>
                  <a:gd name="connsiteX2-5" fmla="*/ 1506469 w 1506470"/>
                  <a:gd name="connsiteY2-6" fmla="*/ 1074028 h 1359090"/>
                  <a:gd name="connsiteX3-7" fmla="*/ 753235 w 1506470"/>
                  <a:gd name="connsiteY3-8" fmla="*/ 1359090 h 1359090"/>
                  <a:gd name="connsiteX4-9" fmla="*/ 0 w 1506470"/>
                  <a:gd name="connsiteY4-10" fmla="*/ 1074028 h 1359090"/>
                  <a:gd name="connsiteX5-11" fmla="*/ 0 w 1506470"/>
                  <a:gd name="connsiteY5-12" fmla="*/ 333523 h 1359090"/>
                  <a:gd name="connsiteX6-13" fmla="*/ 761425 w 1506470"/>
                  <a:gd name="connsiteY6-14" fmla="*/ 0 h 1359090"/>
                  <a:gd name="connsiteX0-15" fmla="*/ 761425 w 1506469"/>
                  <a:gd name="connsiteY0-16" fmla="*/ 0 h 1365148"/>
                  <a:gd name="connsiteX1-17" fmla="*/ 1506469 w 1506469"/>
                  <a:gd name="connsiteY1-18" fmla="*/ 333523 h 1365148"/>
                  <a:gd name="connsiteX2-19" fmla="*/ 1506469 w 1506469"/>
                  <a:gd name="connsiteY2-20" fmla="*/ 1074028 h 1365148"/>
                  <a:gd name="connsiteX3-21" fmla="*/ 753235 w 1506469"/>
                  <a:gd name="connsiteY3-22" fmla="*/ 1365148 h 1365148"/>
                  <a:gd name="connsiteX4-23" fmla="*/ 0 w 1506469"/>
                  <a:gd name="connsiteY4-24" fmla="*/ 1074028 h 1365148"/>
                  <a:gd name="connsiteX5-25" fmla="*/ 0 w 1506469"/>
                  <a:gd name="connsiteY5-26" fmla="*/ 333523 h 1365148"/>
                  <a:gd name="connsiteX6-27" fmla="*/ 761425 w 1506469"/>
                  <a:gd name="connsiteY6-28" fmla="*/ 0 h 13651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506469" h="1365148">
                    <a:moveTo>
                      <a:pt x="761425" y="0"/>
                    </a:moveTo>
                    <a:lnTo>
                      <a:pt x="1506469" y="333523"/>
                    </a:lnTo>
                    <a:lnTo>
                      <a:pt x="1506469" y="1074028"/>
                    </a:lnTo>
                    <a:lnTo>
                      <a:pt x="753235" y="1365148"/>
                    </a:lnTo>
                    <a:lnTo>
                      <a:pt x="0" y="1074028"/>
                    </a:lnTo>
                    <a:lnTo>
                      <a:pt x="0" y="333523"/>
                    </a:lnTo>
                    <a:lnTo>
                      <a:pt x="761425" y="0"/>
                    </a:lnTo>
                    <a:close/>
                  </a:path>
                </a:pathLst>
              </a:custGeom>
              <a:noFill/>
              <a:ln w="101600">
                <a:solidFill>
                  <a:srgbClr val="12406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2320" tIns="313012" rIns="272321" bIns="313011" numCol="1" spcCol="1270" anchor="ctr" anchorCtr="0">
                <a:noAutofit/>
              </a:bodyPr>
              <a:lstStyle/>
              <a:p>
                <a:pPr algn="ctr" defTabSz="213296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800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966472" y="1413923"/>
                <a:ext cx="3385611" cy="3994701"/>
              </a:xfrm>
              <a:custGeom>
                <a:avLst/>
                <a:gdLst>
                  <a:gd name="connsiteX0" fmla="*/ 0 w 1506471"/>
                  <a:gd name="connsiteY0" fmla="*/ 655315 h 1310630"/>
                  <a:gd name="connsiteX1" fmla="*/ 327658 w 1506471"/>
                  <a:gd name="connsiteY1" fmla="*/ 0 h 1310630"/>
                  <a:gd name="connsiteX2" fmla="*/ 1178814 w 1506471"/>
                  <a:gd name="connsiteY2" fmla="*/ 0 h 1310630"/>
                  <a:gd name="connsiteX3" fmla="*/ 1506471 w 1506471"/>
                  <a:gd name="connsiteY3" fmla="*/ 655315 h 1310630"/>
                  <a:gd name="connsiteX4" fmla="*/ 1178814 w 1506471"/>
                  <a:gd name="connsiteY4" fmla="*/ 1310630 h 1310630"/>
                  <a:gd name="connsiteX5" fmla="*/ 327658 w 1506471"/>
                  <a:gd name="connsiteY5" fmla="*/ 1310630 h 1310630"/>
                  <a:gd name="connsiteX6" fmla="*/ 0 w 1506471"/>
                  <a:gd name="connsiteY6" fmla="*/ 655315 h 1310630"/>
                  <a:gd name="connsiteX0-1" fmla="*/ 761425 w 1506470"/>
                  <a:gd name="connsiteY0-2" fmla="*/ 0 h 1359090"/>
                  <a:gd name="connsiteX1-3" fmla="*/ 1506469 w 1506470"/>
                  <a:gd name="connsiteY1-4" fmla="*/ 333523 h 1359090"/>
                  <a:gd name="connsiteX2-5" fmla="*/ 1506469 w 1506470"/>
                  <a:gd name="connsiteY2-6" fmla="*/ 1074028 h 1359090"/>
                  <a:gd name="connsiteX3-7" fmla="*/ 753235 w 1506470"/>
                  <a:gd name="connsiteY3-8" fmla="*/ 1359090 h 1359090"/>
                  <a:gd name="connsiteX4-9" fmla="*/ 0 w 1506470"/>
                  <a:gd name="connsiteY4-10" fmla="*/ 1074028 h 1359090"/>
                  <a:gd name="connsiteX5-11" fmla="*/ 0 w 1506470"/>
                  <a:gd name="connsiteY5-12" fmla="*/ 333523 h 1359090"/>
                  <a:gd name="connsiteX6-13" fmla="*/ 761425 w 1506470"/>
                  <a:gd name="connsiteY6-14" fmla="*/ 0 h 1359090"/>
                  <a:gd name="connsiteX0-15" fmla="*/ 761425 w 1506469"/>
                  <a:gd name="connsiteY0-16" fmla="*/ 0 h 1365148"/>
                  <a:gd name="connsiteX1-17" fmla="*/ 1506469 w 1506469"/>
                  <a:gd name="connsiteY1-18" fmla="*/ 333523 h 1365148"/>
                  <a:gd name="connsiteX2-19" fmla="*/ 1506469 w 1506469"/>
                  <a:gd name="connsiteY2-20" fmla="*/ 1074028 h 1365148"/>
                  <a:gd name="connsiteX3-21" fmla="*/ 753235 w 1506469"/>
                  <a:gd name="connsiteY3-22" fmla="*/ 1365148 h 1365148"/>
                  <a:gd name="connsiteX4-23" fmla="*/ 0 w 1506469"/>
                  <a:gd name="connsiteY4-24" fmla="*/ 1074028 h 1365148"/>
                  <a:gd name="connsiteX5-25" fmla="*/ 0 w 1506469"/>
                  <a:gd name="connsiteY5-26" fmla="*/ 333523 h 1365148"/>
                  <a:gd name="connsiteX6-27" fmla="*/ 761425 w 1506469"/>
                  <a:gd name="connsiteY6-28" fmla="*/ 0 h 13651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506469" h="1365148">
                    <a:moveTo>
                      <a:pt x="761425" y="0"/>
                    </a:moveTo>
                    <a:lnTo>
                      <a:pt x="1506469" y="333523"/>
                    </a:lnTo>
                    <a:lnTo>
                      <a:pt x="1506469" y="1074028"/>
                    </a:lnTo>
                    <a:lnTo>
                      <a:pt x="753235" y="1365148"/>
                    </a:lnTo>
                    <a:lnTo>
                      <a:pt x="0" y="1074028"/>
                    </a:lnTo>
                    <a:lnTo>
                      <a:pt x="0" y="333523"/>
                    </a:lnTo>
                    <a:lnTo>
                      <a:pt x="761425" y="0"/>
                    </a:lnTo>
                    <a:close/>
                  </a:path>
                </a:pathLst>
              </a:custGeom>
              <a:noFill/>
              <a:ln w="76200">
                <a:solidFill>
                  <a:srgbClr val="12406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2320" tIns="313012" rIns="272321" bIns="313011" numCol="1" spcCol="1270" anchor="ctr" anchorCtr="0">
                <a:noAutofit/>
              </a:bodyPr>
              <a:lstStyle/>
              <a:p>
                <a:pPr algn="ctr" defTabSz="213296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800"/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3067" y="5419"/>
              <a:ext cx="2208" cy="10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537285"/>
                  </a:solidFill>
                  <a:latin typeface="Arial Black" panose="020B0A04020102020204" pitchFamily="34" charset="0"/>
                  <a:ea typeface="微软雅黑" panose="020B0503020204020204" charset="-122"/>
                  <a:sym typeface="Calibri" panose="020F0502020204030204" pitchFamily="34" charset="0"/>
                </a:rPr>
                <a:t>2018</a:t>
              </a:r>
              <a:endParaRPr lang="zh-CN" altLang="en-US" sz="3600" dirty="0">
                <a:solidFill>
                  <a:srgbClr val="537285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738" y="3747"/>
              <a:ext cx="4231" cy="2227"/>
              <a:chOff x="1130925" y="2379508"/>
              <a:chExt cx="2659449" cy="1413833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529139" y="2379508"/>
                <a:ext cx="2261235" cy="9218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5400" b="1" dirty="0">
                    <a:solidFill>
                      <a:srgbClr val="124062"/>
                    </a:solidFill>
                    <a:latin typeface="Arial" panose="020B0604020202020204"/>
                    <a:ea typeface="微软雅黑" panose="020B0503020204020204" charset="-122"/>
                    <a:sym typeface="Calibri" panose="020F0502020204030204" pitchFamily="34" charset="0"/>
                  </a:rPr>
                  <a:t>ACM</a:t>
                </a:r>
                <a:endParaRPr lang="en-US" altLang="zh-CN" sz="5400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130925" y="3127226"/>
                <a:ext cx="309880" cy="6661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zh-CN" altLang="en-US" sz="3735" b="1" dirty="0">
                  <a:solidFill>
                    <a:srgbClr val="124062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1009957" y="496782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贪心</a:t>
            </a:r>
            <a:endParaRPr lang="zh-CN" altLang="en-US" sz="16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6314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例题讲解</a:t>
            </a:r>
            <a:endParaRPr lang="zh-CN" altLang="en-US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92455" y="1834515"/>
            <a:ext cx="86747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活动选择问题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】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885" y="1406296"/>
            <a:ext cx="4657725" cy="5429250"/>
          </a:xfrm>
          <a:prstGeom prst="rect">
            <a:avLst/>
          </a:prstGeom>
        </p:spPr>
      </p:pic>
      <p:pic>
        <p:nvPicPr>
          <p:cNvPr id="4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47" y="3033325"/>
            <a:ext cx="5186362" cy="1298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1009957" y="496782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贪心</a:t>
            </a:r>
            <a:endParaRPr lang="zh-CN" altLang="en-US" sz="16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6314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例题讲解</a:t>
            </a:r>
            <a:endParaRPr lang="zh-CN" altLang="en-US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92455" y="1834515"/>
            <a:ext cx="99517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【删数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问题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】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algn="l">
              <a:lnSpc>
                <a:spcPct val="100000"/>
              </a:lnSpc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400" dirty="0">
                <a:sym typeface="+mn-ea"/>
              </a:rPr>
              <a:t>输入一个高精度的正整数n（n不超过240位），去掉其中任意s个数字后剩下的数字按原左右次序组成一个新的正整数。求一种方案使得剩下的数字组成的新数最小。</a:t>
            </a:r>
            <a:endParaRPr lang="zh-CN" altLang="en-US" sz="2400" dirty="0">
              <a:sym typeface="+mn-ea"/>
            </a:endParaRPr>
          </a:p>
          <a:p>
            <a:pPr marL="0" algn="l">
              <a:lnSpc>
                <a:spcPct val="100000"/>
              </a:lnSpc>
              <a:buNone/>
            </a:pPr>
            <a:r>
              <a:rPr lang="zh-CN" altLang="en-US" sz="2400" dirty="0">
                <a:sym typeface="+mn-ea"/>
              </a:rPr>
              <a:t>       </a:t>
            </a:r>
            <a:endParaRPr lang="zh-CN" altLang="en-US" sz="2400" dirty="0">
              <a:sym typeface="+mn-ea"/>
            </a:endParaRPr>
          </a:p>
          <a:p>
            <a:pPr marL="0" algn="l">
              <a:lnSpc>
                <a:spcPct val="100000"/>
              </a:lnSpc>
              <a:buNone/>
            </a:pPr>
            <a:r>
              <a:rPr lang="zh-CN" altLang="en-US" sz="2400" dirty="0">
                <a:sym typeface="+mn-ea"/>
              </a:rPr>
              <a:t>      贪心策略：每次删除各位中的最大值？反例：</a:t>
            </a:r>
            <a:r>
              <a:rPr lang="en-US" altLang="zh-CN" sz="2400" dirty="0">
                <a:sym typeface="+mn-ea"/>
              </a:rPr>
              <a:t>176539</a:t>
            </a:r>
            <a:r>
              <a:rPr lang="zh-CN" altLang="en-US" sz="2400" dirty="0">
                <a:sym typeface="+mn-ea"/>
              </a:rPr>
              <a:t>。正确的策略是每次按照高位到低位的顺序搜索，若各位数 字递增，则删除最后一位，否则删除第一个递减区间的首字符。如17</a:t>
            </a:r>
            <a:r>
              <a:rPr lang="en-US" altLang="zh-CN" sz="2400" dirty="0">
                <a:sym typeface="+mn-ea"/>
              </a:rPr>
              <a:t>6539</a:t>
            </a:r>
            <a:r>
              <a:rPr lang="zh-CN" altLang="en-US" sz="2400" dirty="0">
                <a:sym typeface="+mn-ea"/>
              </a:rPr>
              <a:t>第一个递减区间为7</a:t>
            </a:r>
            <a:r>
              <a:rPr lang="en-US" altLang="zh-CN" sz="2400" dirty="0">
                <a:sym typeface="+mn-ea"/>
              </a:rPr>
              <a:t>65</a:t>
            </a:r>
            <a:r>
              <a:rPr lang="zh-CN" altLang="en-US" sz="2400" dirty="0">
                <a:sym typeface="+mn-ea"/>
              </a:rPr>
              <a:t>3，则第一个先删除7。</a:t>
            </a:r>
            <a:endParaRPr lang="zh-CN" altLang="en-US" sz="2400" dirty="0">
              <a:sym typeface="+mn-ea"/>
            </a:endParaRPr>
          </a:p>
          <a:p>
            <a:pPr marL="0" algn="l">
              <a:lnSpc>
                <a:spcPct val="100000"/>
              </a:lnSpc>
              <a:buNone/>
            </a:pPr>
            <a:r>
              <a:rPr lang="zh-CN" altLang="en-US" sz="2400" dirty="0">
                <a:sym typeface="+mn-ea"/>
              </a:rPr>
              <a:t>           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1009957" y="496782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贪心</a:t>
            </a:r>
            <a:endParaRPr lang="zh-CN" altLang="en-US" sz="16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6314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例题讲解</a:t>
            </a:r>
            <a:endParaRPr lang="zh-CN" altLang="en-US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92455" y="1834515"/>
            <a:ext cx="109474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最大整数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问题】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设有n个正整数，将它们连接成一排，组成一个最大的多位整数。例如：n=3时，3个整数13，312，343，连成的最大整数为34331213。又如：n=4时，4个整数7，13，4，246，连成的最大整数为7424613。</a:t>
            </a:r>
            <a:endParaRPr 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贪心策略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：把整数按从大到小的顺序连接起来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？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反例：12，121应该组成12121而非12112，那么是不是相互包含的时候就从小到大呢？也不一定，如12，123就是12312而非12123，这种情况就有很多种了。是不是此题不能用贪心法呢？正确的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贪心策略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是：先把整数转换成字符串，然后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再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比较a+b和b+a，如果a+b&gt;=b+a，就把a排在b的前面，反之则把a排在b的后面。</a:t>
            </a:r>
            <a:endParaRPr 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6" y="881169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1"/>
            <a:ext cx="2078122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"/>
          <p:cNvSpPr txBox="1"/>
          <p:nvPr/>
        </p:nvSpPr>
        <p:spPr>
          <a:xfrm>
            <a:off x="3486670" y="4021257"/>
            <a:ext cx="5694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54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动态规划基本内容</a:t>
            </a:r>
            <a:endParaRPr lang="zh-CN" altLang="en-US" sz="5400" b="1" dirty="0">
              <a:solidFill>
                <a:srgbClr val="124062"/>
              </a:solidFill>
              <a:latin typeface="微软雅黑 Light" panose="020B0502040204020203" pitchFamily="34" charset="-122"/>
              <a:ea typeface="创艺简细圆" pitchFamily="2" charset="-122"/>
            </a:endParaRPr>
          </a:p>
        </p:txBody>
      </p:sp>
      <p:sp>
        <p:nvSpPr>
          <p:cNvPr id="19" name="KSO_Shape"/>
          <p:cNvSpPr/>
          <p:nvPr/>
        </p:nvSpPr>
        <p:spPr bwMode="auto">
          <a:xfrm>
            <a:off x="5498299" y="1431937"/>
            <a:ext cx="1038537" cy="99699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209415" y="5208905"/>
            <a:ext cx="4528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状态定义、状态转移方程、实现方式等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842317" y="496782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动态规划</a:t>
            </a:r>
            <a:endParaRPr lang="zh-CN" altLang="en-US" sz="16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6314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基本概念</a:t>
            </a:r>
            <a:endParaRPr lang="zh-CN" altLang="en-US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2697872" y="3814749"/>
            <a:ext cx="264160" cy="73850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p>
            <a:pPr algn="ctr">
              <a:lnSpc>
                <a:spcPct val="150000"/>
              </a:lnSpc>
            </a:pPr>
            <a:endParaRPr lang="zh-CN" altLang="en-US" sz="1600" dirty="0">
              <a:solidFill>
                <a:srgbClr val="124062"/>
              </a:solidFill>
              <a:latin typeface="Bebas" pitchFamily="2" charset="0"/>
              <a:ea typeface="微软雅黑" panose="020B0503020204020204" charset="-122"/>
              <a:cs typeface="华文黑体" pitchFamily="2" charset="-122"/>
              <a:sym typeface="Bebas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 </a:t>
            </a:r>
            <a:endParaRPr lang="zh-CN" altLang="en-US" sz="1600" dirty="0">
              <a:solidFill>
                <a:srgbClr val="124062"/>
              </a:solidFill>
              <a:latin typeface="Bebas" pitchFamily="2" charset="0"/>
              <a:ea typeface="微软雅黑" panose="020B0503020204020204" charset="-122"/>
              <a:cs typeface="华文黑体" pitchFamily="2" charset="-122"/>
              <a:sym typeface="Bebas" pitchFamily="2" charset="0"/>
            </a:endParaRPr>
          </a:p>
        </p:txBody>
      </p:sp>
      <p:graphicFrame>
        <p:nvGraphicFramePr>
          <p:cNvPr id="13" name="图表 12"/>
          <p:cNvGraphicFramePr/>
          <p:nvPr/>
        </p:nvGraphicFramePr>
        <p:xfrm>
          <a:off x="5496318" y="3858064"/>
          <a:ext cx="1918194" cy="197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6" name="图表 15"/>
          <p:cNvGraphicFramePr/>
          <p:nvPr/>
        </p:nvGraphicFramePr>
        <p:xfrm>
          <a:off x="7188900" y="1567966"/>
          <a:ext cx="1918194" cy="197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图表 18"/>
          <p:cNvGraphicFramePr/>
          <p:nvPr/>
        </p:nvGraphicFramePr>
        <p:xfrm>
          <a:off x="8828511" y="3919024"/>
          <a:ext cx="1918194" cy="197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Box 17"/>
          <p:cNvSpPr txBox="1"/>
          <p:nvPr/>
        </p:nvSpPr>
        <p:spPr>
          <a:xfrm>
            <a:off x="5742311" y="4693572"/>
            <a:ext cx="1325880" cy="3683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ctr"/>
            <a:r>
              <a:rPr lang="zh-CN" altLang="en-US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sym typeface="Bebas" pitchFamily="2" charset="0"/>
              </a:rPr>
              <a:t>记忆化搜索</a:t>
            </a:r>
            <a:endParaRPr lang="zh-CN" altLang="en-US" dirty="0">
              <a:solidFill>
                <a:srgbClr val="124062"/>
              </a:solidFill>
              <a:latin typeface="Bebas" pitchFamily="2" charset="0"/>
              <a:ea typeface="微软雅黑" panose="020B0503020204020204" charset="-122"/>
              <a:sym typeface="Bebas" pitchFamily="2" charset="0"/>
            </a:endParaRPr>
          </a:p>
        </p:txBody>
      </p:sp>
      <p:sp>
        <p:nvSpPr>
          <p:cNvPr id="25" name="TextBox 18"/>
          <p:cNvSpPr txBox="1"/>
          <p:nvPr/>
        </p:nvSpPr>
        <p:spPr>
          <a:xfrm>
            <a:off x="7469817" y="2372994"/>
            <a:ext cx="1325880" cy="3683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ctr"/>
            <a:r>
              <a:rPr lang="zh-CN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sym typeface="Bebas" pitchFamily="2" charset="0"/>
              </a:rPr>
              <a:t>最优子结构</a:t>
            </a:r>
            <a:endParaRPr lang="zh-CN" dirty="0">
              <a:solidFill>
                <a:srgbClr val="124062"/>
              </a:solidFill>
              <a:latin typeface="Bebas" pitchFamily="2" charset="0"/>
              <a:ea typeface="微软雅黑" panose="020B0503020204020204" charset="-122"/>
              <a:sym typeface="Bebas" pitchFamily="2" charset="0"/>
            </a:endParaRPr>
          </a:p>
        </p:txBody>
      </p:sp>
      <p:sp>
        <p:nvSpPr>
          <p:cNvPr id="26" name="TextBox 19"/>
          <p:cNvSpPr txBox="1"/>
          <p:nvPr/>
        </p:nvSpPr>
        <p:spPr>
          <a:xfrm>
            <a:off x="9173247" y="4724052"/>
            <a:ext cx="1228725" cy="3683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ctr"/>
            <a:r>
              <a:rPr lang="zh-CN" altLang="en-US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sym typeface="Bebas" pitchFamily="2" charset="0"/>
              </a:rPr>
              <a:t>递归</a:t>
            </a:r>
            <a:r>
              <a:rPr lang="en-US" altLang="zh-CN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sym typeface="Bebas" pitchFamily="2" charset="0"/>
              </a:rPr>
              <a:t>/</a:t>
            </a:r>
            <a:r>
              <a:rPr lang="zh-CN" altLang="en-US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sym typeface="Bebas" pitchFamily="2" charset="0"/>
              </a:rPr>
              <a:t>递推</a:t>
            </a:r>
            <a:endParaRPr lang="zh-CN" altLang="en-US" dirty="0">
              <a:solidFill>
                <a:srgbClr val="124062"/>
              </a:solidFill>
              <a:latin typeface="Bebas" pitchFamily="2" charset="0"/>
              <a:ea typeface="微软雅黑" panose="020B0503020204020204" charset="-122"/>
              <a:sym typeface="Bebas" pitchFamily="2" charset="0"/>
            </a:endParaRPr>
          </a:p>
        </p:txBody>
      </p:sp>
      <p:graphicFrame>
        <p:nvGraphicFramePr>
          <p:cNvPr id="30" name="图表 29"/>
          <p:cNvGraphicFramePr/>
          <p:nvPr/>
        </p:nvGraphicFramePr>
        <p:xfrm>
          <a:off x="747395" y="1593850"/>
          <a:ext cx="1891665" cy="1894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" name="TextBox 16"/>
          <p:cNvSpPr txBox="1"/>
          <p:nvPr/>
        </p:nvSpPr>
        <p:spPr>
          <a:xfrm>
            <a:off x="1347228" y="2369819"/>
            <a:ext cx="640080" cy="3683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ctr"/>
            <a:r>
              <a:rPr lang="zh-CN" altLang="en-US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sym typeface="Bebas" pitchFamily="2" charset="0"/>
              </a:rPr>
              <a:t>状态</a:t>
            </a:r>
            <a:endParaRPr lang="zh-CN" altLang="en-US" dirty="0">
              <a:solidFill>
                <a:srgbClr val="124062"/>
              </a:solidFill>
              <a:latin typeface="Bebas" pitchFamily="2" charset="0"/>
              <a:ea typeface="微软雅黑" panose="020B0503020204020204" charset="-122"/>
              <a:sym typeface="Bebas" pitchFamily="2" charset="0"/>
            </a:endParaRPr>
          </a:p>
        </p:txBody>
      </p:sp>
      <p:graphicFrame>
        <p:nvGraphicFramePr>
          <p:cNvPr id="7" name="图表 12"/>
          <p:cNvGraphicFramePr/>
          <p:nvPr/>
        </p:nvGraphicFramePr>
        <p:xfrm>
          <a:off x="2122563" y="3842189"/>
          <a:ext cx="1918194" cy="197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17"/>
          <p:cNvSpPr txBox="1"/>
          <p:nvPr/>
        </p:nvSpPr>
        <p:spPr>
          <a:xfrm>
            <a:off x="2612396" y="4662457"/>
            <a:ext cx="868680" cy="3683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ctr"/>
            <a:r>
              <a:rPr lang="zh-CN" altLang="en-US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sym typeface="Bebas" pitchFamily="2" charset="0"/>
              </a:rPr>
              <a:t>后效性</a:t>
            </a:r>
            <a:endParaRPr lang="zh-CN" altLang="en-US" dirty="0">
              <a:solidFill>
                <a:srgbClr val="124062"/>
              </a:solidFill>
              <a:latin typeface="Bebas" pitchFamily="2" charset="0"/>
              <a:ea typeface="微软雅黑" panose="020B0503020204020204" charset="-122"/>
              <a:sym typeface="Bebas" pitchFamily="2" charset="0"/>
            </a:endParaRPr>
          </a:p>
        </p:txBody>
      </p:sp>
      <p:graphicFrame>
        <p:nvGraphicFramePr>
          <p:cNvPr id="10" name="图表 12"/>
          <p:cNvGraphicFramePr/>
          <p:nvPr/>
        </p:nvGraphicFramePr>
        <p:xfrm>
          <a:off x="3885958" y="1546664"/>
          <a:ext cx="1918194" cy="197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TextBox 17"/>
          <p:cNvSpPr txBox="1"/>
          <p:nvPr/>
        </p:nvSpPr>
        <p:spPr>
          <a:xfrm>
            <a:off x="4352931" y="2382172"/>
            <a:ext cx="1097280" cy="3683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ctr"/>
            <a:r>
              <a:rPr lang="zh-CN" altLang="en-US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sym typeface="Bebas" pitchFamily="2" charset="0"/>
              </a:rPr>
              <a:t>状态转移</a:t>
            </a:r>
            <a:endParaRPr lang="zh-CN" altLang="en-US" dirty="0">
              <a:solidFill>
                <a:srgbClr val="124062"/>
              </a:solidFill>
              <a:latin typeface="Bebas" pitchFamily="2" charset="0"/>
              <a:ea typeface="微软雅黑" panose="020B0503020204020204" charset="-122"/>
              <a:sym typeface="Bebas" pitchFamily="2" charset="0"/>
            </a:endParaRPr>
          </a:p>
        </p:txBody>
      </p:sp>
      <p:graphicFrame>
        <p:nvGraphicFramePr>
          <p:cNvPr id="14" name="图表 12"/>
          <p:cNvGraphicFramePr/>
          <p:nvPr/>
        </p:nvGraphicFramePr>
        <p:xfrm>
          <a:off x="10281678" y="1587304"/>
          <a:ext cx="1918194" cy="197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527671" y="2422812"/>
            <a:ext cx="1325880" cy="3683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ctr"/>
            <a:r>
              <a:rPr lang="zh-CN" altLang="en-US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sym typeface="Bebas" pitchFamily="2" charset="0"/>
              </a:rPr>
              <a:t>重叠子结构</a:t>
            </a:r>
            <a:endParaRPr lang="zh-CN" altLang="en-US" dirty="0">
              <a:solidFill>
                <a:srgbClr val="124062"/>
              </a:solidFill>
              <a:latin typeface="Bebas" pitchFamily="2" charset="0"/>
              <a:ea typeface="微软雅黑" panose="020B0503020204020204" charset="-122"/>
              <a:sym typeface="Bebas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9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Graphic spid="13" grpId="0">
        <p:bldAsOne/>
      </p:bldGraphic>
      <p:bldGraphic spid="16" grpId="0">
        <p:bldAsOne/>
      </p:bldGraphic>
      <p:bldGraphic spid="19" grpId="0">
        <p:bldAsOne/>
      </p:bldGraphic>
      <p:bldP spid="22" grpId="0"/>
      <p:bldP spid="25" grpId="0"/>
      <p:bldP spid="26" grpId="0"/>
      <p:bldGraphic spid="30" grpId="0">
        <p:bldAsOne/>
      </p:bldGraphic>
      <p:bldP spid="31" grpId="0"/>
      <p:bldGraphic spid="7" grpId="0">
        <p:bldAsOne/>
      </p:bldGraphic>
      <p:bldP spid="8" grpId="0"/>
      <p:bldGraphic spid="10" grpId="0">
        <p:bldAsOne/>
      </p:bldGraphic>
      <p:bldP spid="11" grpId="0"/>
      <p:bldGraphic spid="14" grpId="0">
        <p:bldAsOne/>
      </p:bldGraphic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842317" y="496782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动态规划</a:t>
            </a:r>
            <a:endParaRPr lang="zh-CN" altLang="en-US" sz="16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6314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基本概念</a:t>
            </a:r>
            <a:endParaRPr lang="zh-CN" altLang="en-US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19100" y="1646555"/>
            <a:ext cx="1103947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动态规划</a:t>
            </a:r>
            <a:r>
              <a:rPr 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（dynamic programming）</a:t>
            </a:r>
            <a:r>
              <a: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通常基于一个递推公式</a:t>
            </a:r>
            <a:r>
              <a:rPr 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状态转移方程</a:t>
            </a:r>
            <a:r>
              <a:rPr 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及一个或多个初始状态。</a:t>
            </a:r>
            <a:r>
              <a:rPr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当前子问题的解将由上一次子问题的解推出（最优子结构）</a:t>
            </a:r>
            <a:r>
              <a: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。使用动态规划来解题只需要多项式时间复杂度，因此它比回溯法、暴力法等要快许多。</a:t>
            </a:r>
            <a:endParaRPr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能用动规解决的问题的特点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   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1) 问题具有</a:t>
            </a:r>
            <a:r>
              <a: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最优子结构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性质。如果问题的最优解所包含的子问题的解也是最优的，我们就称该问题具有最优子结构性质。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   2) </a:t>
            </a:r>
            <a:r>
              <a: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无后效性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。当前的若干个状态值一旦确定，则此后过程的演变就只和这若干个状态的值有关，和之前是采取哪种手段或经过哪条路径演变到当前的这若干个状态，没有关系。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重叠子问题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在用递归算法自顶向下解问题时，每次产生的子问题并不总是新问题，有些子问题被反复计算多次。动态规划算法正是利用了这种子问题的重叠性质，对每一个子问题只解一次，而后将其解保存在一个表格中，在以后尽可能多地利用这些子问题的解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</a:pP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842317" y="496782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动态规划</a:t>
            </a:r>
            <a:endParaRPr lang="zh-CN" altLang="en-US" sz="16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0193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后效性</a:t>
            </a:r>
            <a:endParaRPr lang="zh-CN" altLang="en-US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19100" y="1646555"/>
            <a:ext cx="1103947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【无后效性】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现在有一个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n*m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的网格，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网格每一个点上分别有一个价值，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左上角有一个棋子，棋子每次只能往下走或者往右走，现在要让棋子走到右下角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，求最大价值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f[i][j]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表示走到第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行第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列的位置获得的最大价值，当位于(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)的棋子要进行决策（向右或者向下走）的时候，之前棋子是如何走到(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)这个位置的是不会影响做这个决策的。之前的决策不会影响未来的决策，这就是无后效性,也就是所谓的“未来与过去无关”。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【有后效性】还是以之前的走棋子为例，只不过现在规则变为：棋子可以上下左右走但是不能走重复的格子。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若还以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f[i][j]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表示走到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(i,j)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获得的最大价值，是存在后效性的，当前的决策是受到之前的决策的影响的，因为之前走过的点之后不能再走了，而这种状态表示方式并不能知道之前走过了哪些点。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869622" y="510117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16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动态规划</a:t>
            </a:r>
            <a:endParaRPr lang="zh-CN" sz="16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6314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基本思路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42" name="Freeform 6"/>
          <p:cNvSpPr/>
          <p:nvPr/>
        </p:nvSpPr>
        <p:spPr bwMode="auto">
          <a:xfrm>
            <a:off x="0" y="1643429"/>
            <a:ext cx="11175402" cy="5472608"/>
          </a:xfrm>
          <a:custGeom>
            <a:avLst/>
            <a:gdLst>
              <a:gd name="T0" fmla="*/ 0 w 2926"/>
              <a:gd name="T1" fmla="*/ 1135 h 2051"/>
              <a:gd name="T2" fmla="*/ 2430 w 2926"/>
              <a:gd name="T3" fmla="*/ 219 h 2051"/>
              <a:gd name="T4" fmla="*/ 2299 w 2926"/>
              <a:gd name="T5" fmla="*/ 184 h 2051"/>
              <a:gd name="T6" fmla="*/ 2830 w 2926"/>
              <a:gd name="T7" fmla="*/ 0 h 2051"/>
              <a:gd name="T8" fmla="*/ 2926 w 2926"/>
              <a:gd name="T9" fmla="*/ 347 h 2051"/>
              <a:gd name="T10" fmla="*/ 2759 w 2926"/>
              <a:gd name="T11" fmla="*/ 297 h 2051"/>
              <a:gd name="T12" fmla="*/ 0 w 2926"/>
              <a:gd name="T13" fmla="*/ 2051 h 2051"/>
              <a:gd name="T14" fmla="*/ 0 w 2926"/>
              <a:gd name="T15" fmla="*/ 1135 h 2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26" h="2051">
                <a:moveTo>
                  <a:pt x="0" y="1135"/>
                </a:moveTo>
                <a:cubicBezTo>
                  <a:pt x="0" y="1135"/>
                  <a:pt x="1636" y="928"/>
                  <a:pt x="2430" y="219"/>
                </a:cubicBezTo>
                <a:cubicBezTo>
                  <a:pt x="2299" y="184"/>
                  <a:pt x="2299" y="184"/>
                  <a:pt x="2299" y="184"/>
                </a:cubicBezTo>
                <a:cubicBezTo>
                  <a:pt x="2830" y="0"/>
                  <a:pt x="2830" y="0"/>
                  <a:pt x="2830" y="0"/>
                </a:cubicBezTo>
                <a:cubicBezTo>
                  <a:pt x="2926" y="347"/>
                  <a:pt x="2926" y="347"/>
                  <a:pt x="2926" y="347"/>
                </a:cubicBezTo>
                <a:cubicBezTo>
                  <a:pt x="2759" y="297"/>
                  <a:pt x="2759" y="297"/>
                  <a:pt x="2759" y="297"/>
                </a:cubicBezTo>
                <a:cubicBezTo>
                  <a:pt x="2759" y="297"/>
                  <a:pt x="2100" y="1316"/>
                  <a:pt x="0" y="2051"/>
                </a:cubicBezTo>
                <a:lnTo>
                  <a:pt x="0" y="1135"/>
                </a:lnTo>
                <a:close/>
              </a:path>
            </a:pathLst>
          </a:custGeom>
          <a:solidFill>
            <a:srgbClr val="537285">
              <a:alpha val="30000"/>
            </a:srgb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Bebas" pitchFamily="2" charset="0"/>
              <a:ea typeface="微软雅黑" panose="020B0503020204020204" charset="-122"/>
              <a:sym typeface="Bebas" pitchFamily="2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642110" y="4556125"/>
            <a:ext cx="1794510" cy="1841500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rgbClr val="FEFABC"/>
                </a:solidFill>
                <a:latin typeface="Bebas" pitchFamily="2" charset="0"/>
                <a:ea typeface="微软雅黑" panose="020B0503020204020204" charset="-122"/>
                <a:sym typeface="Bebas" pitchFamily="2" charset="0"/>
              </a:rPr>
              <a:t>确定状态</a:t>
            </a:r>
            <a:endParaRPr lang="zh-CN" altLang="en-US" sz="2000" dirty="0">
              <a:solidFill>
                <a:srgbClr val="FEFABC"/>
              </a:solidFill>
              <a:latin typeface="Bebas" pitchFamily="2" charset="0"/>
              <a:ea typeface="微软雅黑" panose="020B0503020204020204" charset="-122"/>
              <a:sym typeface="Bebas" pitchFamily="2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820647" y="3655503"/>
            <a:ext cx="1625696" cy="1625694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rgbClr val="FEFABC"/>
                </a:solidFill>
                <a:latin typeface="Bebas" pitchFamily="2" charset="0"/>
                <a:ea typeface="微软雅黑" panose="020B0503020204020204" charset="-122"/>
                <a:sym typeface="Bebas" pitchFamily="2" charset="0"/>
              </a:rPr>
              <a:t>确定初始状态值</a:t>
            </a:r>
            <a:endParaRPr lang="zh-CN" altLang="en-US" dirty="0">
              <a:solidFill>
                <a:srgbClr val="FEFABC"/>
              </a:solidFill>
              <a:latin typeface="Bebas" pitchFamily="2" charset="0"/>
              <a:ea typeface="微软雅黑" panose="020B0503020204020204" charset="-122"/>
              <a:sym typeface="Bebas" pitchFamily="2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820685" y="2351843"/>
            <a:ext cx="1625696" cy="1625694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>
                <a:solidFill>
                  <a:srgbClr val="FEFABC"/>
                </a:solidFill>
                <a:latin typeface="Bebas" pitchFamily="2" charset="0"/>
                <a:ea typeface="微软雅黑" panose="020B0503020204020204" charset="-122"/>
                <a:sym typeface="Bebas" pitchFamily="2" charset="0"/>
              </a:rPr>
              <a:t>确定状态转移方程</a:t>
            </a:r>
            <a:endParaRPr lang="zh-CN" altLang="en-US" dirty="0">
              <a:solidFill>
                <a:srgbClr val="FEFABC"/>
              </a:solidFill>
              <a:latin typeface="Bebas" pitchFamily="2" charset="0"/>
              <a:ea typeface="微软雅黑" panose="020B0503020204020204" charset="-122"/>
              <a:sym typeface="Bebas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bldLvl="0" animBg="1"/>
      <p:bldP spid="46" grpId="0" animBg="1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6" y="881169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1"/>
            <a:ext cx="2078122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"/>
          <p:cNvSpPr txBox="1"/>
          <p:nvPr/>
        </p:nvSpPr>
        <p:spPr>
          <a:xfrm>
            <a:off x="3486670" y="4021257"/>
            <a:ext cx="5694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54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动态规划例题讲解</a:t>
            </a:r>
            <a:endParaRPr lang="zh-CN" altLang="en-US" sz="5400" b="1" dirty="0">
              <a:solidFill>
                <a:srgbClr val="124062"/>
              </a:solidFill>
              <a:latin typeface="微软雅黑 Light" panose="020B0502040204020203" pitchFamily="34" charset="-122"/>
              <a:ea typeface="创艺简细圆" pitchFamily="2" charset="-122"/>
            </a:endParaRPr>
          </a:p>
        </p:txBody>
      </p:sp>
      <p:sp>
        <p:nvSpPr>
          <p:cNvPr id="19" name="KSO_Shape"/>
          <p:cNvSpPr/>
          <p:nvPr/>
        </p:nvSpPr>
        <p:spPr bwMode="auto">
          <a:xfrm>
            <a:off x="5498299" y="1431937"/>
            <a:ext cx="1038537" cy="99699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470400" y="5193665"/>
            <a:ext cx="3727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背包、完全背包、子序列问题等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842317" y="496782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动态规划</a:t>
            </a:r>
            <a:endParaRPr lang="zh-CN" altLang="en-US" sz="16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6314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例题讲解</a:t>
            </a:r>
            <a:endParaRPr lang="zh-CN" altLang="en-US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99415" y="1630680"/>
            <a:ext cx="10120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</a:t>
            </a:r>
            <a:r>
              <a:rPr lang="zh-CN" altLang="en-US"/>
              <a:t>【数字三角形】</a:t>
            </a:r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580" y="4258945"/>
            <a:ext cx="2067560" cy="221107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39090" y="2275205"/>
            <a:ext cx="36556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题意：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上面的数字三角形中寻找一条从顶部到底边的路径，使得路径上所经过的数字之和最大。路径上的每一步都只能往左下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或右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下走。只需要求出这个最大和即可，不必给出具体路径。 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  <a:p>
            <a:endParaRPr lang="en-US" altLang="zh-C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090" y="2136140"/>
            <a:ext cx="6417310" cy="415988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5121275" y="1537335"/>
            <a:ext cx="6664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搜索？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69231" y="450795"/>
            <a:ext cx="3345605" cy="748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1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5" dirty="0">
                <a:solidFill>
                  <a:srgbClr val="124062"/>
                </a:solidFill>
                <a:latin typeface="+mj-lt"/>
                <a:ea typeface="+mn-ea"/>
                <a:sym typeface="Calibri" panose="020F0502020204030204" pitchFamily="34" charset="0"/>
              </a:rPr>
              <a:t>CONTENTS</a:t>
            </a:r>
            <a:endParaRPr lang="en-US" altLang="zh-CN" sz="3735" dirty="0">
              <a:solidFill>
                <a:srgbClr val="124062"/>
              </a:solidFill>
              <a:latin typeface="+mj-lt"/>
              <a:ea typeface="+mn-ea"/>
              <a:sym typeface="Calibri" panose="020F050202020403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25865" y="1219345"/>
            <a:ext cx="421359" cy="0"/>
          </a:xfrm>
          <a:prstGeom prst="line">
            <a:avLst/>
          </a:prstGeom>
          <a:ln w="285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 descr="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"/>
          <p:cNvSpPr/>
          <p:nvPr/>
        </p:nvSpPr>
        <p:spPr>
          <a:xfrm>
            <a:off x="210156" y="1218151"/>
            <a:ext cx="4213345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Lorem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ipsum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dolor sit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amet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,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consectetuer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adipiscing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elit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.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Aenean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commodo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ligula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eget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dolor</a:t>
            </a:r>
            <a:endParaRPr lang="zh-CN" altLang="en-US" sz="1465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21038" y="2206761"/>
            <a:ext cx="624189" cy="736484"/>
            <a:chOff x="2521038" y="2206761"/>
            <a:chExt cx="624189" cy="736484"/>
          </a:xfrm>
        </p:grpSpPr>
        <p:sp>
          <p:nvSpPr>
            <p:cNvPr id="21" name="任意多边形 20"/>
            <p:cNvSpPr/>
            <p:nvPr/>
          </p:nvSpPr>
          <p:spPr>
            <a:xfrm>
              <a:off x="2521038" y="2206761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548803" y="2342077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5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01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03751" y="5406695"/>
            <a:ext cx="624189" cy="736484"/>
            <a:chOff x="2503751" y="5406695"/>
            <a:chExt cx="624189" cy="736484"/>
          </a:xfrm>
        </p:grpSpPr>
        <p:sp>
          <p:nvSpPr>
            <p:cNvPr id="24" name="任意多边形 23"/>
            <p:cNvSpPr/>
            <p:nvPr/>
          </p:nvSpPr>
          <p:spPr>
            <a:xfrm>
              <a:off x="2503751" y="5406695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531516" y="5542011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5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03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21038" y="3806728"/>
            <a:ext cx="624189" cy="736484"/>
            <a:chOff x="2521038" y="3806728"/>
            <a:chExt cx="624189" cy="736484"/>
          </a:xfrm>
        </p:grpSpPr>
        <p:sp>
          <p:nvSpPr>
            <p:cNvPr id="27" name="任意多边形 26"/>
            <p:cNvSpPr/>
            <p:nvPr/>
          </p:nvSpPr>
          <p:spPr>
            <a:xfrm>
              <a:off x="2521038" y="3806728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548803" y="3942044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5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02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54649" y="2984810"/>
            <a:ext cx="624189" cy="736484"/>
            <a:chOff x="6854649" y="2984810"/>
            <a:chExt cx="624189" cy="736484"/>
          </a:xfrm>
        </p:grpSpPr>
        <p:sp>
          <p:nvSpPr>
            <p:cNvPr id="31" name="任意多边形 30"/>
            <p:cNvSpPr/>
            <p:nvPr/>
          </p:nvSpPr>
          <p:spPr>
            <a:xfrm>
              <a:off x="6854649" y="2984810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882414" y="3120126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5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04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V="1">
            <a:off x="8663296" y="547216"/>
            <a:ext cx="2699901" cy="1393271"/>
          </a:xfrm>
          <a:prstGeom prst="line">
            <a:avLst/>
          </a:prstGeom>
          <a:ln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9060299" y="61571"/>
            <a:ext cx="2699901" cy="1393271"/>
          </a:xfrm>
          <a:prstGeom prst="line">
            <a:avLst/>
          </a:prstGeom>
          <a:ln w="3175"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10226984" y="239377"/>
            <a:ext cx="2699901" cy="1393271"/>
          </a:xfrm>
          <a:prstGeom prst="line">
            <a:avLst/>
          </a:prstGeom>
          <a:ln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10623987" y="-246268"/>
            <a:ext cx="2699901" cy="1393271"/>
          </a:xfrm>
          <a:prstGeom prst="line">
            <a:avLst/>
          </a:prstGeom>
          <a:ln w="3175">
            <a:gradFill>
              <a:gsLst>
                <a:gs pos="0">
                  <a:srgbClr val="FCF873">
                    <a:alpha val="50000"/>
                  </a:srgbClr>
                </a:gs>
                <a:gs pos="100000">
                  <a:srgbClr val="DCAA1F">
                    <a:alpha val="50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6854649" y="4584777"/>
            <a:ext cx="624189" cy="736484"/>
            <a:chOff x="6854649" y="4584777"/>
            <a:chExt cx="624189" cy="736484"/>
          </a:xfrm>
        </p:grpSpPr>
        <p:sp>
          <p:nvSpPr>
            <p:cNvPr id="45" name="任意多边形 44"/>
            <p:cNvSpPr/>
            <p:nvPr/>
          </p:nvSpPr>
          <p:spPr>
            <a:xfrm>
              <a:off x="6854649" y="4584777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6882414" y="4720093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5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05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92885" y="2206761"/>
            <a:ext cx="3027680" cy="793853"/>
            <a:chOff x="3592885" y="2206761"/>
            <a:chExt cx="3027680" cy="793853"/>
          </a:xfrm>
        </p:grpSpPr>
        <p:sp>
          <p:nvSpPr>
            <p:cNvPr id="47" name="TextBox 6"/>
            <p:cNvSpPr txBox="1">
              <a:spLocks noChangeArrowheads="1"/>
            </p:cNvSpPr>
            <p:nvPr/>
          </p:nvSpPr>
          <p:spPr bwMode="auto">
            <a:xfrm>
              <a:off x="3592885" y="2206761"/>
              <a:ext cx="2932430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/>
              <a:r>
                <a:rPr lang="zh-CN" altLang="en-US" sz="2665" dirty="0">
                  <a:solidFill>
                    <a:srgbClr val="124062"/>
                  </a:solidFill>
                  <a:latin typeface="微软雅黑" panose="020B0503020204020204" charset="-122"/>
                  <a:ea typeface="微软雅黑" panose="020B0503020204020204" charset="-122"/>
                </a:rPr>
                <a:t>贪心算法基本内容</a:t>
              </a:r>
              <a:endParaRPr lang="zh-CN" altLang="en-US" sz="2665" dirty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TextBox 7"/>
            <p:cNvSpPr txBox="1"/>
            <p:nvPr/>
          </p:nvSpPr>
          <p:spPr>
            <a:xfrm>
              <a:off x="3592885" y="2663429"/>
              <a:ext cx="30276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基本概念、算法思路、例题讲解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92885" y="3777150"/>
            <a:ext cx="2388509" cy="806458"/>
            <a:chOff x="3592885" y="3777150"/>
            <a:chExt cx="2388509" cy="806458"/>
          </a:xfrm>
        </p:grpSpPr>
        <p:sp>
          <p:nvSpPr>
            <p:cNvPr id="49" name="TextBox 6"/>
            <p:cNvSpPr txBox="1">
              <a:spLocks noChangeArrowheads="1"/>
            </p:cNvSpPr>
            <p:nvPr/>
          </p:nvSpPr>
          <p:spPr bwMode="auto">
            <a:xfrm>
              <a:off x="3592885" y="3777150"/>
              <a:ext cx="2388509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/>
              <a:r>
                <a:rPr lang="zh-CN" altLang="en-US" sz="2665" dirty="0">
                  <a:solidFill>
                    <a:srgbClr val="124062"/>
                  </a:solidFill>
                  <a:latin typeface="微软雅黑" panose="020B0503020204020204" charset="-122"/>
                  <a:ea typeface="微软雅黑" panose="020B0503020204020204" charset="-122"/>
                </a:rPr>
                <a:t>贪心例题讲解</a:t>
              </a:r>
              <a:endParaRPr lang="zh-CN" altLang="en-US" sz="2665" dirty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TextBox 8"/>
            <p:cNvSpPr txBox="1"/>
            <p:nvPr/>
          </p:nvSpPr>
          <p:spPr>
            <a:xfrm>
              <a:off x="3592885" y="4246423"/>
              <a:ext cx="16052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部分背包问题等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592885" y="5406695"/>
            <a:ext cx="2933065" cy="805989"/>
            <a:chOff x="3592885" y="5406695"/>
            <a:chExt cx="2933065" cy="805989"/>
          </a:xfrm>
        </p:grpSpPr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3592885" y="5406695"/>
              <a:ext cx="2933065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/>
              <a:r>
                <a:rPr lang="zh-CN" altLang="en-US" sz="2665" dirty="0">
                  <a:solidFill>
                    <a:srgbClr val="124062"/>
                  </a:solidFill>
                  <a:latin typeface="微软雅黑" panose="020B0503020204020204" charset="-122"/>
                  <a:ea typeface="微软雅黑" panose="020B0503020204020204" charset="-122"/>
                </a:rPr>
                <a:t>动态规划基本内容</a:t>
              </a:r>
              <a:endParaRPr lang="zh-CN" altLang="en-US" sz="2665" dirty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TextBox 9"/>
            <p:cNvSpPr txBox="1"/>
            <p:nvPr/>
          </p:nvSpPr>
          <p:spPr>
            <a:xfrm>
              <a:off x="3592885" y="5875499"/>
              <a:ext cx="3098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935319" y="3001983"/>
            <a:ext cx="3219450" cy="774654"/>
            <a:chOff x="7935319" y="3001983"/>
            <a:chExt cx="3219450" cy="774654"/>
          </a:xfrm>
        </p:grpSpPr>
        <p:sp>
          <p:nvSpPr>
            <p:cNvPr id="53" name="TextBox 40"/>
            <p:cNvSpPr txBox="1">
              <a:spLocks noChangeArrowheads="1"/>
            </p:cNvSpPr>
            <p:nvPr/>
          </p:nvSpPr>
          <p:spPr bwMode="auto">
            <a:xfrm>
              <a:off x="7935319" y="3001983"/>
              <a:ext cx="3219450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/>
              <a:r>
                <a:rPr lang="zh-CN" altLang="en-US" sz="2665" dirty="0">
                  <a:solidFill>
                    <a:srgbClr val="124062"/>
                  </a:solidFill>
                  <a:latin typeface="微软雅黑" panose="020B0503020204020204" charset="-122"/>
                  <a:ea typeface="微软雅黑" panose="020B0503020204020204" charset="-122"/>
                </a:rPr>
                <a:t>动态规划例题讲解</a:t>
              </a:r>
              <a:endParaRPr lang="zh-CN" altLang="en-US" sz="2665" dirty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TextBox 41"/>
            <p:cNvSpPr txBox="1"/>
            <p:nvPr/>
          </p:nvSpPr>
          <p:spPr>
            <a:xfrm>
              <a:off x="7935319" y="3439452"/>
              <a:ext cx="204724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背包、完全背包等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35319" y="4618507"/>
            <a:ext cx="2947035" cy="786090"/>
            <a:chOff x="7935319" y="4618507"/>
            <a:chExt cx="2947035" cy="786090"/>
          </a:xfrm>
        </p:grpSpPr>
        <p:sp>
          <p:nvSpPr>
            <p:cNvPr id="55" name="TextBox 6"/>
            <p:cNvSpPr txBox="1">
              <a:spLocks noChangeArrowheads="1"/>
            </p:cNvSpPr>
            <p:nvPr/>
          </p:nvSpPr>
          <p:spPr bwMode="auto">
            <a:xfrm>
              <a:off x="7935319" y="4618507"/>
              <a:ext cx="2947035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/>
              <a:r>
                <a:rPr lang="zh-CN" altLang="en-US" sz="2665" dirty="0">
                  <a:solidFill>
                    <a:srgbClr val="124062"/>
                  </a:solidFill>
                  <a:latin typeface="微软雅黑" panose="020B0503020204020204" charset="-122"/>
                  <a:ea typeface="微软雅黑" panose="020B0503020204020204" charset="-122"/>
                </a:rPr>
                <a:t>贪心与动规的比较</a:t>
              </a:r>
              <a:endParaRPr lang="zh-CN" altLang="en-US" sz="2665" dirty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TextBox 10"/>
            <p:cNvSpPr txBox="1"/>
            <p:nvPr/>
          </p:nvSpPr>
          <p:spPr>
            <a:xfrm>
              <a:off x="7935319" y="5067412"/>
              <a:ext cx="22148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贪心与动态规划的区别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" name="TextBox 8"/>
          <p:cNvSpPr txBox="1"/>
          <p:nvPr/>
        </p:nvSpPr>
        <p:spPr>
          <a:xfrm>
            <a:off x="3617650" y="5906948"/>
            <a:ext cx="3637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 algn="l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状态定义、状态转移方程、实现方式等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5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0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0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842317" y="496782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动态规划</a:t>
            </a:r>
            <a:endParaRPr lang="zh-CN" altLang="en-US" sz="16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6314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例题讲解</a:t>
            </a:r>
            <a:endParaRPr lang="zh-CN" altLang="en-US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99415" y="1630680"/>
            <a:ext cx="10120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</a:t>
            </a:r>
            <a:r>
              <a:rPr lang="zh-CN" altLang="en-US"/>
              <a:t>【数字三角形】</a:t>
            </a:r>
            <a:endParaRPr lang="zh-CN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712470" y="2154555"/>
            <a:ext cx="66643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搜索效率低下，超时。                                                  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记忆化搜索（递归）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递推：</a:t>
            </a:r>
            <a:endParaRPr lang="en-US" alt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9380" y="1630680"/>
            <a:ext cx="6875145" cy="5026660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1212850" y="2564765"/>
            <a:ext cx="421005" cy="1059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1202690" y="4215765"/>
            <a:ext cx="421005" cy="748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003550" y="3781425"/>
            <a:ext cx="189992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640" y="5292725"/>
            <a:ext cx="5078730" cy="1536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842317" y="496782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动态规划</a:t>
            </a:r>
            <a:endParaRPr lang="zh-CN" altLang="en-US" sz="16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6314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例题讲解</a:t>
            </a:r>
            <a:endParaRPr lang="zh-CN" altLang="en-US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99415" y="1630680"/>
            <a:ext cx="10120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2.</a:t>
            </a:r>
            <a:r>
              <a:rPr lang="zh-CN" altLang="en-US"/>
              <a:t>【</a:t>
            </a:r>
            <a:r>
              <a:rPr lang="en-US" altLang="zh-CN"/>
              <a:t>01</a:t>
            </a:r>
            <a:r>
              <a:rPr lang="zh-CN" altLang="en-US"/>
              <a:t>背包】</a:t>
            </a:r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556895" y="2150110"/>
            <a:ext cx="1016444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题意：</a:t>
            </a:r>
            <a:r>
              <a:rPr lang="zh-CN" altLang="en-US" dirty="0">
                <a:sym typeface="+mn-ea"/>
              </a:rPr>
              <a:t>给定一个最大载重量为 </a:t>
            </a:r>
            <a:r>
              <a:rPr lang="en-US" altLang="zh-CN" dirty="0">
                <a:sym typeface="+mn-ea"/>
              </a:rPr>
              <a:t>m </a:t>
            </a:r>
            <a:r>
              <a:rPr lang="zh-CN" altLang="en-US" dirty="0">
                <a:sym typeface="+mn-ea"/>
              </a:rPr>
              <a:t>的卡车和 </a:t>
            </a:r>
            <a:r>
              <a:rPr lang="en-US" altLang="zh-CN" dirty="0">
                <a:sym typeface="+mn-ea"/>
              </a:rPr>
              <a:t>n </a:t>
            </a:r>
            <a:r>
              <a:rPr lang="zh-CN" altLang="en-US" dirty="0">
                <a:sym typeface="+mn-ea"/>
              </a:rPr>
              <a:t>种物品。已知第 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种物品的重量为 </a:t>
            </a:r>
            <a:r>
              <a:rPr lang="en-US" altLang="zh-CN" dirty="0" err="1">
                <a:sym typeface="+mn-ea"/>
              </a:rPr>
              <a:t>w</a:t>
            </a:r>
            <a:r>
              <a:rPr lang="en-US" altLang="zh-CN" baseline="-25000" dirty="0" err="1">
                <a:sym typeface="+mn-ea"/>
              </a:rPr>
              <a:t>i</a:t>
            </a:r>
            <a:r>
              <a:rPr lang="en-US" altLang="zh-CN" baseline="-25000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公斤，其商品价值为 </a:t>
            </a:r>
            <a:r>
              <a:rPr lang="en-US" altLang="zh-CN" dirty="0">
                <a:sym typeface="+mn-ea"/>
              </a:rPr>
              <a:t>v</a:t>
            </a:r>
            <a:r>
              <a:rPr lang="en-US" altLang="zh-CN" baseline="-25000" dirty="0">
                <a:sym typeface="+mn-ea"/>
              </a:rPr>
              <a:t>i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元，每种物品只有一个，编程确定一个装货方案，使得装入卡车中的所有物品总价值最大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 smtClean="0"/>
          </a:p>
          <a:p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状态：</a:t>
            </a:r>
            <a:r>
              <a:rPr lang="en-US" altLang="zh-CN">
                <a:sym typeface="+mn-ea"/>
              </a:rPr>
              <a:t>f[i][j]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表示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前</a:t>
            </a:r>
            <a:r>
              <a:rPr lang="en-US" altLang="zh-CN" dirty="0" err="1">
                <a:solidFill>
                  <a:schemeClr val="tx1"/>
                </a:solidFill>
                <a:sym typeface="+mn-ea"/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个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物品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装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到剩余体积为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j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的卡车里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能达到的最大价值。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状态转移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</a:t>
            </a:r>
            <a:r>
              <a:rPr lang="en-US" altLang="zh-CN">
                <a:sym typeface="+mn-ea"/>
              </a:rPr>
              <a:t>f[i][j]=max(f[i-1][j-w[i]]+v[i][j],f[i-1][j])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buNone/>
            </a:pPr>
            <a:endParaRPr lang="zh-CN" altLang="en-US" dirty="0"/>
          </a:p>
          <a:p>
            <a:pPr algn="l">
              <a:buNone/>
            </a:pPr>
            <a:r>
              <a:rPr lang="zh-CN" altLang="en-US" dirty="0"/>
              <a:t>         初始状态值：f[i][j]=0</a:t>
            </a:r>
            <a:endParaRPr lang="zh-CN" altLang="en-US" dirty="0"/>
          </a:p>
          <a:p>
            <a:r>
              <a:rPr lang="en-US" altLang="zh-CN"/>
              <a:t>         </a:t>
            </a:r>
            <a:endParaRPr lang="en-US" altLang="zh-CN"/>
          </a:p>
          <a:p>
            <a:r>
              <a:rPr lang="en-US" altLang="zh-CN"/>
              <a:t>         f[i][j]</a:t>
            </a:r>
            <a:r>
              <a:rPr lang="zh-CN" altLang="en-US"/>
              <a:t>只与</a:t>
            </a:r>
            <a:r>
              <a:rPr lang="en-US" altLang="zh-CN"/>
              <a:t>f[i-1][x]</a:t>
            </a:r>
            <a:r>
              <a:rPr lang="zh-CN" altLang="en-US"/>
              <a:t>有关，空间优化：降维 </a:t>
            </a:r>
            <a:endParaRPr lang="zh-CN" altLang="en-US"/>
          </a:p>
          <a:p>
            <a:r>
              <a:rPr lang="zh-CN" altLang="en-US"/>
              <a:t>     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en-US" altLang="zh-CN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974080" y="4658360"/>
            <a:ext cx="1323340" cy="1027430"/>
          </a:xfrm>
          <a:prstGeom prst="straightConnector1">
            <a:avLst/>
          </a:prstGeom>
          <a:ln w="1524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7343775" y="3888740"/>
            <a:ext cx="41732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注意此处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的顺序为降序，若为升序，则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f[i][j]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可能是由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f[i][j-x]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转移而来的，而非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f[i-1][j-x],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导致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物品被选择了多次。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若使用二维数组则不会出现此问题，因为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f[i][j]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一定由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f[i-1][x]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转移。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995" y="5185410"/>
            <a:ext cx="4812030" cy="1654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842317" y="496782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动态规划</a:t>
            </a:r>
            <a:endParaRPr lang="zh-CN" altLang="en-US" sz="16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6314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例题讲解</a:t>
            </a:r>
            <a:endParaRPr lang="zh-CN" altLang="en-US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99415" y="1630680"/>
            <a:ext cx="10120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3.</a:t>
            </a:r>
            <a:r>
              <a:rPr lang="zh-CN" altLang="en-US"/>
              <a:t>【完全背包】</a:t>
            </a:r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556895" y="2150110"/>
            <a:ext cx="1016444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题意：</a:t>
            </a:r>
            <a:r>
              <a:rPr lang="zh-CN" altLang="en-US" dirty="0">
                <a:sym typeface="+mn-ea"/>
              </a:rPr>
              <a:t>给定一个最大载重量为 </a:t>
            </a:r>
            <a:r>
              <a:rPr lang="en-US" altLang="zh-CN" dirty="0">
                <a:sym typeface="+mn-ea"/>
              </a:rPr>
              <a:t>m </a:t>
            </a:r>
            <a:r>
              <a:rPr lang="zh-CN" altLang="en-US" dirty="0">
                <a:sym typeface="+mn-ea"/>
              </a:rPr>
              <a:t>的卡车和 </a:t>
            </a:r>
            <a:r>
              <a:rPr lang="en-US" altLang="zh-CN" dirty="0">
                <a:sym typeface="+mn-ea"/>
              </a:rPr>
              <a:t>n </a:t>
            </a:r>
            <a:r>
              <a:rPr lang="zh-CN" altLang="en-US" dirty="0">
                <a:sym typeface="+mn-ea"/>
              </a:rPr>
              <a:t>种物品。已知第 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种物品的重量为 </a:t>
            </a:r>
            <a:r>
              <a:rPr lang="en-US" altLang="zh-CN" dirty="0" err="1">
                <a:sym typeface="+mn-ea"/>
              </a:rPr>
              <a:t>w</a:t>
            </a:r>
            <a:r>
              <a:rPr lang="en-US" altLang="zh-CN" baseline="-25000" dirty="0" err="1">
                <a:sym typeface="+mn-ea"/>
              </a:rPr>
              <a:t>i</a:t>
            </a:r>
            <a:r>
              <a:rPr lang="en-US" altLang="zh-CN" baseline="-25000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公斤，其商品价值为 </a:t>
            </a:r>
            <a:r>
              <a:rPr lang="en-US" altLang="zh-CN" dirty="0">
                <a:sym typeface="+mn-ea"/>
              </a:rPr>
              <a:t>v</a:t>
            </a:r>
            <a:r>
              <a:rPr lang="en-US" altLang="zh-CN" baseline="-25000" dirty="0">
                <a:sym typeface="+mn-ea"/>
              </a:rPr>
              <a:t>i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元，每种物品有无限个，编程确定一个装货方案，使得装入卡车中的所有物品总价值最大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 smtClean="0"/>
          </a:p>
          <a:p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状态：</a:t>
            </a:r>
            <a:r>
              <a:rPr lang="en-US" altLang="zh-CN">
                <a:sym typeface="+mn-ea"/>
              </a:rPr>
              <a:t>f[i][j]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表示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前</a:t>
            </a:r>
            <a:r>
              <a:rPr lang="en-US" altLang="zh-CN" dirty="0" err="1">
                <a:solidFill>
                  <a:schemeClr val="tx1"/>
                </a:solidFill>
                <a:sym typeface="+mn-ea"/>
              </a:rPr>
              <a:t>i</a:t>
            </a:r>
            <a:r>
              <a:rPr lang="zh-CN" altLang="en-US" dirty="0" err="1">
                <a:solidFill>
                  <a:schemeClr val="tx1"/>
                </a:solidFill>
                <a:sym typeface="+mn-ea"/>
              </a:rPr>
              <a:t>种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物品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装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到剩余体积为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j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的卡车里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能达到的最大价值。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状态转移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</a:t>
            </a:r>
            <a:r>
              <a:rPr lang="en-US" altLang="zh-CN">
                <a:sym typeface="+mn-ea"/>
              </a:rPr>
              <a:t>f[i][j]=max(f[i][j-w[i]]+v[i][j],f[i-1][j])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buNone/>
            </a:pPr>
            <a:endParaRPr lang="zh-CN" altLang="en-US" dirty="0"/>
          </a:p>
          <a:p>
            <a:pPr algn="l">
              <a:buNone/>
            </a:pPr>
            <a:r>
              <a:rPr lang="zh-CN" altLang="en-US" dirty="0"/>
              <a:t>         初始状态值：f[i][j]=0</a:t>
            </a:r>
            <a:endParaRPr lang="zh-CN" altLang="en-US" dirty="0"/>
          </a:p>
          <a:p>
            <a:r>
              <a:rPr lang="en-US" altLang="zh-CN"/>
              <a:t>         </a:t>
            </a:r>
            <a:endParaRPr lang="en-US" altLang="zh-CN"/>
          </a:p>
          <a:p>
            <a:r>
              <a:rPr lang="en-US" altLang="zh-CN"/>
              <a:t>         f[i][j]</a:t>
            </a:r>
            <a:r>
              <a:rPr lang="zh-CN" altLang="en-US"/>
              <a:t>只与</a:t>
            </a:r>
            <a:r>
              <a:rPr lang="en-US" altLang="zh-CN"/>
              <a:t>f[i-1][x]</a:t>
            </a:r>
            <a:r>
              <a:rPr lang="zh-CN" altLang="en-US"/>
              <a:t>有关，空间优化：降维 </a:t>
            </a:r>
            <a:endParaRPr lang="zh-CN" altLang="en-US"/>
          </a:p>
          <a:p>
            <a:r>
              <a:rPr lang="zh-CN" altLang="en-US"/>
              <a:t>     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en-US" altLang="zh-CN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869305" y="4806315"/>
            <a:ext cx="1323340" cy="1027430"/>
          </a:xfrm>
          <a:prstGeom prst="straightConnector1">
            <a:avLst/>
          </a:prstGeom>
          <a:ln w="1524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7192645" y="4357370"/>
            <a:ext cx="41732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注意此处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的顺序为升序，若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f[j]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f[j-w[i]]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,f[j-w[i]]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的状态可能已经装入了物品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了，因此实现了物品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可以装多次。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010" y="5194300"/>
            <a:ext cx="5030470" cy="122428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666740" y="3655060"/>
            <a:ext cx="1525905" cy="0"/>
          </a:xfrm>
          <a:prstGeom prst="straightConnector1">
            <a:avLst/>
          </a:prstGeom>
          <a:ln w="136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7208520" y="3436620"/>
            <a:ext cx="4157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注意这儿是由</a:t>
            </a:r>
            <a:r>
              <a:rPr lang="en-US" altLang="zh-CN"/>
              <a:t>f[i][j-w[i]]</a:t>
            </a:r>
            <a:r>
              <a:rPr lang="zh-CN" altLang="en-US"/>
              <a:t>转移的，而不是</a:t>
            </a:r>
            <a:r>
              <a:rPr lang="en-US" altLang="zh-CN"/>
              <a:t>f[i-1][j-w[i]]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842317" y="496782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动态规划</a:t>
            </a:r>
            <a:endParaRPr lang="zh-CN" altLang="en-US" sz="16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6314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例题讲解</a:t>
            </a:r>
            <a:endParaRPr lang="zh-CN" altLang="en-US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99415" y="1630680"/>
            <a:ext cx="10120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4.</a:t>
            </a:r>
            <a:r>
              <a:rPr lang="zh-CN" altLang="en-US"/>
              <a:t>【最长公共子序列问题</a:t>
            </a:r>
            <a:r>
              <a:rPr lang="en-US" altLang="zh-CN"/>
              <a:t>(LCS)</a:t>
            </a:r>
            <a:r>
              <a:rPr lang="zh-CN" altLang="en-US"/>
              <a:t>】</a:t>
            </a:r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339090" y="2275205"/>
            <a:ext cx="1084770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题意：给定两个字符串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S,T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，求他们的最长公共子序列。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状态：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f[i][j]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表示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到第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位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的前缀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S1....i)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到第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位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的前缀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T1...j)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的最长公共子序列。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初始状态：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f[0][0]=f[0][1]=f[1][0]=0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状态转移：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f[i][j]=f[i-1][j-1]+1          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s[i]= =s[j]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f[i][j]=max(f[i-1][j],f[i][j-1])   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s[i]!= s[j]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842317" y="496782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动态规划</a:t>
            </a:r>
            <a:endParaRPr lang="zh-CN" altLang="en-US" sz="16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6314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例题讲解</a:t>
            </a:r>
            <a:endParaRPr lang="zh-CN" altLang="en-US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99415" y="1630680"/>
            <a:ext cx="10120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5.</a:t>
            </a:r>
            <a:r>
              <a:rPr lang="zh-CN" altLang="en-US"/>
              <a:t>【最长上升子序列问题</a:t>
            </a:r>
            <a:r>
              <a:rPr lang="en-US" altLang="zh-CN"/>
              <a:t>(LIS)</a:t>
            </a:r>
            <a:r>
              <a:rPr lang="zh-CN" altLang="en-US"/>
              <a:t>】</a:t>
            </a:r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339090" y="2275205"/>
            <a:ext cx="1084770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题意：给定一序列数，求出最长的上升（递增）子序列的长度。如：2 7 1 5 6 4 3 8 9 ，最长上升子序列为长度为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状态：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f[i]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表示前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个数以第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个数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a[i]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结尾的最长上升子序列长度。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初始状态：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f[i]=1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状态转移：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f[i]=max(f[i],f[j]+1)   f[i]&gt;f[j]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i&gt;j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ans=max(f[i])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842317" y="496782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动态规划</a:t>
            </a:r>
            <a:endParaRPr lang="zh-CN" altLang="en-US" sz="16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6314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例题讲解</a:t>
            </a:r>
            <a:endParaRPr lang="zh-CN" altLang="en-US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99415" y="1630680"/>
            <a:ext cx="10120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6.</a:t>
            </a:r>
            <a:r>
              <a:rPr lang="zh-CN" altLang="en-US"/>
              <a:t>【</a:t>
            </a:r>
            <a:r>
              <a:rPr lang="zh-CN"/>
              <a:t>滑雪</a:t>
            </a:r>
            <a:r>
              <a:rPr lang="zh-CN" altLang="en-US"/>
              <a:t>】</a:t>
            </a:r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339090" y="2275205"/>
            <a:ext cx="1084770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题意：给定一个矩阵，每个点只能走到与它相邻的点且点值比它小的点，问最长能走的长度。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如：                 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ans=25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            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               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状态：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f[i][j]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表示从（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i,j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）出发能走的最大长度。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初始状态：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f[i][j]=1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状态转移：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f[i][j]=max(f[i][j],f[i'][j']+1)   (i,j)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与（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i',j'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）相邻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无法用递推实现，因为无法确定一个固定的递推顺序，只能用记忆化搜索。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  <a:p>
            <a:endParaRPr lang="en-US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5905" y="2664460"/>
            <a:ext cx="1323975" cy="1809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205" y="2858135"/>
            <a:ext cx="5933440" cy="2200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842317" y="496782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动态规划</a:t>
            </a:r>
            <a:endParaRPr lang="zh-CN" altLang="en-US" sz="16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38557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动态规划杂谈</a:t>
            </a:r>
            <a:endParaRPr lang="zh-CN" altLang="en-US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39090" y="1673225"/>
            <a:ext cx="1084770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递推 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or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记忆化搜索 ？</a:t>
            </a:r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要求出解的具体方案呢？比如数字三角形的路径？  </a:t>
            </a:r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背包九讲？</a:t>
            </a:r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最长上升子序列时间复杂度的优化？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nlogn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?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DP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斜率优化？四边形不等式优化？矩乘？</a:t>
            </a:r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概率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DP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？树形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DP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？数位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DP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？区间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DP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？状态压缩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DP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？ </a:t>
            </a:r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</a:t>
            </a:r>
            <a:endParaRPr lang="zh-CN" altLang="zh-CN" sz="24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400" b="1"/>
          </a:p>
          <a:p>
            <a:endParaRPr lang="en-US" altLang="zh-CN" sz="2400" b="1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6" y="881169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1"/>
            <a:ext cx="2078122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"/>
          <p:cNvSpPr txBox="1"/>
          <p:nvPr/>
        </p:nvSpPr>
        <p:spPr>
          <a:xfrm>
            <a:off x="3486670" y="4021257"/>
            <a:ext cx="5694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54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贪心与动规的比较</a:t>
            </a:r>
            <a:endParaRPr lang="zh-CN" altLang="en-US" sz="5400" b="1" dirty="0">
              <a:solidFill>
                <a:srgbClr val="124062"/>
              </a:solidFill>
              <a:latin typeface="微软雅黑 Light" panose="020B0502040204020203" pitchFamily="34" charset="-122"/>
              <a:ea typeface="创艺简细圆" pitchFamily="2" charset="-122"/>
            </a:endParaRPr>
          </a:p>
        </p:txBody>
      </p:sp>
      <p:sp>
        <p:nvSpPr>
          <p:cNvPr id="19" name="KSO_Shape"/>
          <p:cNvSpPr/>
          <p:nvPr/>
        </p:nvSpPr>
        <p:spPr bwMode="auto">
          <a:xfrm>
            <a:off x="5498299" y="1431937"/>
            <a:ext cx="1038537" cy="99699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727575" y="5163185"/>
            <a:ext cx="3727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lang="zh-CN" altLang="en-US"/>
              <a:t>贪心算法与动态规划的区别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94717" y="496782"/>
            <a:ext cx="6216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ACM</a:t>
            </a:r>
            <a:endParaRPr lang="en-US" altLang="zh-CN" sz="16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50107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贪心</a:t>
            </a:r>
            <a:r>
              <a:rPr lang="en-US" alt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&amp;</a:t>
            </a:r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动规的比较</a:t>
            </a:r>
            <a:endParaRPr lang="zh-CN" altLang="en-US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39090" y="1761490"/>
            <a:ext cx="1084770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endParaRPr lang="en-US" altLang="zh-CN" sz="2000" dirty="0" smtClean="0"/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贪心：在当前状态下做出最好选择，即局部最优选择，然后求解做出这个选择后产生的相应子问题。</a:t>
            </a:r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动态规划：每一步所做的选择往往依赖于子问题的解。</a:t>
            </a:r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都要满足无后效性。</a:t>
            </a:r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6" y="881169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1"/>
            <a:ext cx="2078122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"/>
          <p:cNvSpPr txBox="1"/>
          <p:nvPr/>
        </p:nvSpPr>
        <p:spPr>
          <a:xfrm>
            <a:off x="3486670" y="4021257"/>
            <a:ext cx="5694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54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贪心算法基本内容</a:t>
            </a:r>
            <a:endParaRPr lang="zh-CN" altLang="en-US" sz="5400" b="1" dirty="0">
              <a:solidFill>
                <a:srgbClr val="124062"/>
              </a:solidFill>
              <a:latin typeface="微软雅黑 Light" panose="020B0502040204020203" pitchFamily="34" charset="-122"/>
              <a:ea typeface="创艺简细圆" pitchFamily="2" charset="-122"/>
            </a:endParaRPr>
          </a:p>
        </p:txBody>
      </p:sp>
      <p:sp>
        <p:nvSpPr>
          <p:cNvPr id="19" name="KSO_Shape"/>
          <p:cNvSpPr/>
          <p:nvPr/>
        </p:nvSpPr>
        <p:spPr bwMode="auto">
          <a:xfrm>
            <a:off x="5498299" y="1431937"/>
            <a:ext cx="1038537" cy="99699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470400" y="5193665"/>
            <a:ext cx="3727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基本概念、算法思路、例题讲解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1009957" y="496782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贪心</a:t>
            </a:r>
            <a:endParaRPr lang="zh-CN" altLang="en-US" sz="16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6314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基本概念</a:t>
            </a:r>
            <a:endParaRPr lang="zh-CN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92455" y="1834515"/>
            <a:ext cx="86747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所谓贪心算法是指，在对问题求解时，总是做出</a:t>
            </a:r>
            <a:r>
              <a:rPr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在当前看来是最好的选择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。也就是说，不从整体最优上加以考虑，他所做出的仅是在某种意义上的</a:t>
            </a:r>
            <a:r>
              <a:rPr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局部最优解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贪心算法没有固定的算法框架，算法设计的关键是</a:t>
            </a:r>
            <a:r>
              <a:rPr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贪心策略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的选择。必须注意的是，贪心算法不是对所有问题都能得到整体最优解，选择的贪心策略</a:t>
            </a:r>
            <a:r>
              <a:rPr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必须具备无后效性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，即某个状态以后的过程不会影响以前的状态，只与当前状态有关。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1009957" y="496782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贪心</a:t>
            </a:r>
            <a:endParaRPr lang="zh-CN" altLang="en-US" sz="16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6314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算法思路</a:t>
            </a:r>
            <a:endParaRPr lang="zh-CN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92455" y="1834515"/>
            <a:ext cx="86747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1.建立数学模型来描述问题。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2.把求解的问题分成若干个子问题。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3.对每一子问题求解，得到子问题的局部最优解。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4.把子问题的解局部最优解合成原来解问题的一个解。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6" y="881169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29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1"/>
            <a:ext cx="2078122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"/>
          <p:cNvSpPr txBox="1"/>
          <p:nvPr/>
        </p:nvSpPr>
        <p:spPr>
          <a:xfrm>
            <a:off x="3486670" y="4021257"/>
            <a:ext cx="5694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54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贪心算法例题讲解</a:t>
            </a:r>
            <a:endParaRPr lang="zh-CN" altLang="en-US" sz="5400" b="1" dirty="0">
              <a:solidFill>
                <a:srgbClr val="124062"/>
              </a:solidFill>
              <a:latin typeface="微软雅黑 Light" panose="020B0502040204020203" pitchFamily="34" charset="-122"/>
              <a:ea typeface="创艺简细圆" pitchFamily="2" charset="-122"/>
            </a:endParaRPr>
          </a:p>
        </p:txBody>
      </p:sp>
      <p:sp>
        <p:nvSpPr>
          <p:cNvPr id="19" name="KSO_Shape"/>
          <p:cNvSpPr/>
          <p:nvPr/>
        </p:nvSpPr>
        <p:spPr bwMode="auto">
          <a:xfrm>
            <a:off x="5498299" y="1431937"/>
            <a:ext cx="1038537" cy="99699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681855" y="5163185"/>
            <a:ext cx="3727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部分背包、活动选择问题等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1009957" y="496782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贪心</a:t>
            </a:r>
            <a:endParaRPr lang="zh-CN" altLang="en-US" sz="16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6314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例题讲解</a:t>
            </a:r>
            <a:endParaRPr lang="zh-CN" altLang="en-US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92455" y="1834515"/>
            <a:ext cx="86747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【部分背包问题】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假设一共有N件物品，第 i 件物品的价值为 Vi ，重量为Wi，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一个物品可以只带走一部分，即可以无限细分，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一个小偷有一个最多只能装下重量为W的背包，他希望带走的物品越有价值越好，请问：他应该选择哪些物品？</a:t>
            </a:r>
            <a:endParaRPr 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贪心策略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将物品按单位重量所具有的价值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Vi/Wi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排序。总是优先选择单位重量下价值最大的物品。</a:t>
            </a:r>
            <a:endParaRPr 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1009957" y="496782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贪心</a:t>
            </a:r>
            <a:endParaRPr lang="zh-CN" altLang="en-US" sz="16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6314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例题讲解</a:t>
            </a:r>
            <a:endParaRPr lang="zh-CN" altLang="en-US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92455" y="1834515"/>
            <a:ext cx="86747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钱币找零问题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】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假设1元、2元、5元、10元、20元、50元、100元的纸币分别有c0, c1, c2, c3, c4, c5, c6张。现在要用这些钱来支付K元，至少要用多少张纸币？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贪心策略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每一步尽可能用面值大的纸币即可。</a:t>
            </a:r>
            <a:endParaRPr 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1009957" y="496782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贪心</a:t>
            </a:r>
            <a:endParaRPr lang="zh-CN" altLang="en-US" sz="16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6314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例题讲解</a:t>
            </a:r>
            <a:endParaRPr lang="zh-CN" altLang="en-US" sz="4800" b="1" dirty="0" smtClean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92455" y="1834515"/>
            <a:ext cx="86747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活动选择问题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】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400" dirty="0">
                <a:sym typeface="+mn-ea"/>
              </a:rPr>
              <a:t>设有</a:t>
            </a:r>
            <a:r>
              <a:rPr lang="en-US" altLang="zh-CN" sz="2400" dirty="0">
                <a:sym typeface="+mn-ea"/>
              </a:rPr>
              <a:t>n</a:t>
            </a:r>
            <a:r>
              <a:rPr lang="zh-CN" altLang="en-US" sz="2400" dirty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n&lt;=10^6</a:t>
            </a:r>
            <a:r>
              <a:rPr lang="zh-CN" altLang="en-US" sz="2400" dirty="0">
                <a:sym typeface="+mn-ea"/>
              </a:rPr>
              <a:t>）</a:t>
            </a:r>
            <a:r>
              <a:rPr lang="zh-CN" altLang="en-US" sz="2400" dirty="0">
                <a:sym typeface="+mn-ea"/>
              </a:rPr>
              <a:t>个活动的集合</a:t>
            </a:r>
            <a:r>
              <a:rPr lang="en-US" altLang="zh-CN" sz="2400" dirty="0">
                <a:sym typeface="+mn-ea"/>
              </a:rPr>
              <a:t>E = {1,2,…,n}</a:t>
            </a:r>
            <a:r>
              <a:rPr lang="zh-CN" altLang="en-US" sz="2400" dirty="0">
                <a:sym typeface="+mn-ea"/>
              </a:rPr>
              <a:t>，其中每个活动都要求使用同一资源，如演讲会场等，而在同一时间内只有一个活动能使用这一资源。每个</a:t>
            </a:r>
            <a:r>
              <a:rPr lang="zh-CN" altLang="en-US" sz="2400" dirty="0" smtClean="0">
                <a:sym typeface="+mn-ea"/>
              </a:rPr>
              <a:t>活动</a:t>
            </a:r>
            <a:r>
              <a:rPr lang="en-US" altLang="zh-CN" sz="2400" dirty="0" err="1">
                <a:sym typeface="+mn-ea"/>
              </a:rPr>
              <a:t>i</a:t>
            </a:r>
            <a:r>
              <a:rPr lang="en-US" altLang="zh-CN" sz="2400" dirty="0" smtClean="0">
                <a:sym typeface="+mn-ea"/>
              </a:rPr>
              <a:t> </a:t>
            </a:r>
            <a:r>
              <a:rPr lang="zh-CN" altLang="en-US" sz="2400" dirty="0" smtClean="0">
                <a:sym typeface="+mn-ea"/>
              </a:rPr>
              <a:t>都</a:t>
            </a:r>
            <a:r>
              <a:rPr lang="zh-CN" altLang="en-US" sz="2400" dirty="0">
                <a:sym typeface="+mn-ea"/>
              </a:rPr>
              <a:t>有一个要求使用该资源的起始</a:t>
            </a:r>
            <a:r>
              <a:rPr lang="zh-CN" altLang="en-US" sz="2400" dirty="0" smtClean="0">
                <a:sym typeface="+mn-ea"/>
              </a:rPr>
              <a:t>时间 </a:t>
            </a:r>
            <a:r>
              <a:rPr lang="en-US" altLang="zh-CN" sz="2400" dirty="0" err="1" smtClean="0">
                <a:sym typeface="+mn-ea"/>
              </a:rPr>
              <a:t>s</a:t>
            </a:r>
            <a:r>
              <a:rPr lang="en-US" altLang="zh-CN" sz="2400" baseline="-25000" dirty="0" err="1" smtClean="0">
                <a:sym typeface="+mn-ea"/>
              </a:rPr>
              <a:t>i</a:t>
            </a:r>
            <a:r>
              <a:rPr lang="en-US" altLang="zh-CN" sz="2400" dirty="0" smtClean="0">
                <a:sym typeface="+mn-ea"/>
              </a:rPr>
              <a:t> </a:t>
            </a:r>
            <a:r>
              <a:rPr lang="zh-CN" altLang="en-US" sz="2400" dirty="0" smtClean="0">
                <a:sym typeface="+mn-ea"/>
              </a:rPr>
              <a:t>和</a:t>
            </a:r>
            <a:r>
              <a:rPr lang="zh-CN" altLang="en-US" sz="2400" dirty="0">
                <a:sym typeface="+mn-ea"/>
              </a:rPr>
              <a:t>一个结束</a:t>
            </a:r>
            <a:r>
              <a:rPr lang="zh-CN" altLang="en-US" sz="2400" dirty="0" smtClean="0">
                <a:sym typeface="+mn-ea"/>
              </a:rPr>
              <a:t>时间 </a:t>
            </a:r>
            <a:r>
              <a:rPr lang="en-US" altLang="zh-CN" sz="2400" dirty="0" smtClean="0">
                <a:sym typeface="+mn-ea"/>
              </a:rPr>
              <a:t>f</a:t>
            </a:r>
            <a:r>
              <a:rPr lang="en-US" altLang="zh-CN" sz="2400" baseline="-25000" dirty="0" smtClean="0">
                <a:sym typeface="+mn-ea"/>
              </a:rPr>
              <a:t>i</a:t>
            </a:r>
            <a:r>
              <a:rPr lang="zh-CN" altLang="en-US" sz="2400" dirty="0">
                <a:sym typeface="+mn-ea"/>
              </a:rPr>
              <a:t> ，</a:t>
            </a:r>
            <a:r>
              <a:rPr lang="zh-CN" altLang="en-US" sz="2400" dirty="0" smtClean="0">
                <a:sym typeface="+mn-ea"/>
              </a:rPr>
              <a:t>且 </a:t>
            </a:r>
            <a:r>
              <a:rPr lang="en-US" altLang="zh-CN" sz="2400" dirty="0" err="1" smtClean="0">
                <a:sym typeface="+mn-ea"/>
              </a:rPr>
              <a:t>s</a:t>
            </a:r>
            <a:r>
              <a:rPr lang="en-US" altLang="zh-CN" sz="2400" baseline="-25000" dirty="0" err="1" smtClean="0">
                <a:sym typeface="+mn-ea"/>
              </a:rPr>
              <a:t>i</a:t>
            </a:r>
            <a:r>
              <a:rPr lang="en-US" altLang="zh-CN" sz="2400" dirty="0">
                <a:sym typeface="+mn-ea"/>
              </a:rPr>
              <a:t> &lt; f</a:t>
            </a:r>
            <a:r>
              <a:rPr lang="en-US" altLang="zh-CN" sz="2400" baseline="-25000" dirty="0">
                <a:sym typeface="+mn-ea"/>
              </a:rPr>
              <a:t>i</a:t>
            </a:r>
            <a:r>
              <a:rPr lang="en-US" altLang="zh-CN" sz="2400" dirty="0">
                <a:sym typeface="+mn-ea"/>
              </a:rPr>
              <a:t> </a:t>
            </a:r>
            <a:r>
              <a:rPr lang="zh-CN" altLang="en-US" sz="2400" dirty="0" smtClean="0">
                <a:sym typeface="+mn-ea"/>
              </a:rPr>
              <a:t>。现在给出</a:t>
            </a:r>
            <a:r>
              <a:rPr lang="en-US" altLang="zh-CN" sz="2400" dirty="0" smtClean="0">
                <a:sym typeface="+mn-ea"/>
              </a:rPr>
              <a:t>n</a:t>
            </a:r>
            <a:r>
              <a:rPr lang="zh-CN" altLang="en-US" sz="2400" dirty="0" smtClean="0">
                <a:sym typeface="+mn-ea"/>
              </a:rPr>
              <a:t>个活动使用资源的</a:t>
            </a:r>
            <a:r>
              <a:rPr lang="zh-CN" altLang="en-US" sz="2400" dirty="0">
                <a:sym typeface="+mn-ea"/>
              </a:rPr>
              <a:t>起始时间 </a:t>
            </a:r>
            <a:r>
              <a:rPr lang="en-US" altLang="zh-CN" sz="2400" dirty="0" err="1" smtClean="0">
                <a:sym typeface="+mn-ea"/>
              </a:rPr>
              <a:t>s</a:t>
            </a:r>
            <a:r>
              <a:rPr lang="en-US" altLang="zh-CN" sz="2400" baseline="-25000" dirty="0" err="1" smtClean="0">
                <a:sym typeface="+mn-ea"/>
              </a:rPr>
              <a:t>i</a:t>
            </a:r>
            <a:r>
              <a:rPr lang="en-US" altLang="zh-CN" sz="2400" baseline="-25000" dirty="0" smtClean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和结束时间 </a:t>
            </a:r>
            <a:r>
              <a:rPr lang="en-US" altLang="zh-CN" sz="2400" dirty="0">
                <a:sym typeface="+mn-ea"/>
              </a:rPr>
              <a:t>f</a:t>
            </a:r>
            <a:r>
              <a:rPr lang="en-US" altLang="zh-CN" sz="2400" baseline="-25000" dirty="0">
                <a:sym typeface="+mn-ea"/>
              </a:rPr>
              <a:t>i</a:t>
            </a:r>
            <a:r>
              <a:rPr lang="zh-CN" altLang="en-US" sz="2400" dirty="0">
                <a:sym typeface="+mn-ea"/>
              </a:rPr>
              <a:t> ，</a:t>
            </a:r>
            <a:r>
              <a:rPr lang="zh-CN" altLang="en-US" sz="2400" dirty="0" smtClean="0">
                <a:sym typeface="+mn-ea"/>
              </a:rPr>
              <a:t>请你帮助办公室人员安排活动，要求排的活动尽量多</a:t>
            </a:r>
            <a:r>
              <a:rPr lang="en-US" altLang="zh-CN" sz="2400" dirty="0" smtClean="0">
                <a:sym typeface="+mn-ea"/>
              </a:rPr>
              <a:t> </a:t>
            </a:r>
            <a:r>
              <a:rPr lang="zh-CN" altLang="en-US" sz="2400" dirty="0" smtClean="0">
                <a:sym typeface="+mn-ea"/>
              </a:rPr>
              <a:t>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贪心策略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：优先选开始时间最早的活动？  ×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优先选持续时间最短的活动？  ×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优先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选取结束时间最早的活动。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√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dcd15c47-3827-4d8c-94e1-2e30ce00128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4732</Words>
  <Application>WPS 演示</Application>
  <PresentationFormat>宽屏</PresentationFormat>
  <Paragraphs>377</Paragraphs>
  <Slides>28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Calibri</vt:lpstr>
      <vt:lpstr>Arial Black</vt:lpstr>
      <vt:lpstr>Arial</vt:lpstr>
      <vt:lpstr>微软雅黑 Light</vt:lpstr>
      <vt:lpstr>创艺简细圆</vt:lpstr>
      <vt:lpstr>Agency FB</vt:lpstr>
      <vt:lpstr>Yu Gothic UI</vt:lpstr>
      <vt:lpstr>华文宋体</vt:lpstr>
      <vt:lpstr>Kartika</vt:lpstr>
      <vt:lpstr>Arial Unicode MS</vt:lpstr>
      <vt:lpstr>Calibri Light</vt:lpstr>
      <vt:lpstr>Bebas</vt:lpstr>
      <vt:lpstr>华文黑体</vt:lpstr>
      <vt:lpstr>Segoe Print</vt:lpstr>
      <vt:lpstr>PMingLiU-ExtB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HP</cp:lastModifiedBy>
  <cp:revision>254</cp:revision>
  <dcterms:created xsi:type="dcterms:W3CDTF">2017-02-19T15:11:00Z</dcterms:created>
  <dcterms:modified xsi:type="dcterms:W3CDTF">2019-03-12T07:04:10Z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