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1" r:id="rId19"/>
    <p:sldId id="272" r:id="rId20"/>
    <p:sldId id="273" r:id="rId21"/>
    <p:sldId id="274"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B48C19B-1AB8-4F7A-B658-730280849673}">
          <p14:sldIdLst>
            <p14:sldId id="257"/>
            <p14:sldId id="258"/>
            <p14:sldId id="256"/>
            <p14:sldId id="259"/>
            <p14:sldId id="260"/>
            <p14:sldId id="261"/>
            <p14:sldId id="262"/>
            <p14:sldId id="263"/>
            <p14:sldId id="264"/>
            <p14:sldId id="265"/>
            <p14:sldId id="266"/>
            <p14:sldId id="267"/>
            <p14:sldId id="268"/>
            <p14:sldId id="269"/>
            <p14:sldId id="270"/>
            <p14:sldId id="277"/>
            <p14:sldId id="278"/>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2D10A-5156-426D-A4B6-3E30206BE5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A2BD45-9259-4F86-9B92-BA4292C18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287141-CF5A-4C09-8469-17A8026C1E1F}"/>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EF4AFF94-A307-4F8E-901B-C362F32E97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0D017-B015-442E-9C07-337E14C1EC55}"/>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179109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8CC22-41D8-44A4-B92C-7AFEB5765D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2C85E9-E198-45BC-ACBC-650624BAB4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2AB472-877B-4C19-8123-83A527D34454}"/>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37D64495-2B50-4711-99DB-50039BACC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BC9721-1150-4F59-9207-4612ACEFF7FE}"/>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356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661625-0B69-49EA-94F4-A5B6C9F394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69CD54-79B6-4025-8A2E-77CE3E8B90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2EE86C-90B9-41D3-9F64-3420334A3D94}"/>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D2EADCD5-8A1E-4237-9EEA-662E4A37E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2D3C1-1179-4D3D-8CBA-631F62C17C5B}"/>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349249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B7B37-260A-41B0-A026-5D59591750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A208C1-99A9-4C97-9353-86952A9273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BA0575-DDE3-4035-9F03-E3536FABD8C6}"/>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6F32B7B5-5350-4B9A-BEAA-757D4F90C1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53178B-A25F-4776-9CB6-C5B59867FB11}"/>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217310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56508-7C0C-4379-9C74-184B0DCF16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2B4DBC-35F8-4C93-AE16-682D2969A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FDC4EE-3F38-4054-90D1-B976CEEC683E}"/>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7F8EF507-3D7E-4785-AEA6-AF715DAB0E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D97E10-B712-49EC-9F31-A3C4BF43A9A7}"/>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236001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BA641-74B2-46CC-A13E-B44264FEF4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BF5D7F-DB2A-4540-AD86-810D11CE7C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84E4160-CBA6-4D57-A9C0-996A659803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BC745D-9063-4E91-976B-4A246FE8EA67}"/>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7672C1B7-837A-48AF-8B26-E23EDF7B88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133448-77C8-4D25-92C8-B28AAF269978}"/>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113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DD8E3-8349-446D-9748-C2AA4163F6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BBE0AF-700A-455C-9461-CCC6C6583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5B8001-F8F0-4407-A116-2C1A6CBAF6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96F41B-3587-493A-866A-974C6FC97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432B2-5227-4EDD-BEA5-98771B7259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EC4CE1-D1F8-4041-B260-4EE9B19E53A8}"/>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8" name="页脚占位符 7">
            <a:extLst>
              <a:ext uri="{FF2B5EF4-FFF2-40B4-BE49-F238E27FC236}">
                <a16:creationId xmlns:a16="http://schemas.microsoft.com/office/drawing/2014/main" id="{2FD7C5C2-1A4F-458D-9FD8-0AE5A48E73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77589B-7D4F-4587-B958-3E572FE264A9}"/>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318417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AB157-24F5-4538-8F96-65970A3605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BA7EBD-2FC6-44A7-9E25-76097D4B767B}"/>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4" name="页脚占位符 3">
            <a:extLst>
              <a:ext uri="{FF2B5EF4-FFF2-40B4-BE49-F238E27FC236}">
                <a16:creationId xmlns:a16="http://schemas.microsoft.com/office/drawing/2014/main" id="{7711BBE7-0EB9-49FF-8438-4D631A0816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563FF81-FC9B-4777-84CD-512D22080F88}"/>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135971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0E28AE-76B3-4C4F-A9CE-D767A49810BF}"/>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3" name="页脚占位符 2">
            <a:extLst>
              <a:ext uri="{FF2B5EF4-FFF2-40B4-BE49-F238E27FC236}">
                <a16:creationId xmlns:a16="http://schemas.microsoft.com/office/drawing/2014/main" id="{61894670-7BA4-4CB4-B096-6D79851C42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1A95D3-60D1-46C7-80F2-EE0010843E23}"/>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295009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9A04-D9DD-443F-A43C-DFBACB2E2E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D779DB-164C-4E1A-A7D7-C6E9F37DF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9BF193-CF05-42A9-BC62-0BF2DF1CC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D70D07-BBB4-414E-8777-F2CBAECD6F04}"/>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08F54064-4532-49EC-9AFD-3317776E6C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1C8151-F748-48B7-99CA-9FDD74EBE5E5}"/>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249570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0DFB4-EAF0-45CC-BA47-CEC4BD9E03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403D55-DED5-4E04-8BBC-FE0FF7EC6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E7B298-5655-4262-ACA4-4D45CD1EA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57B172-0270-4AFF-847A-5FBF4E098EDD}"/>
              </a:ext>
            </a:extLst>
          </p:cNvPr>
          <p:cNvSpPr>
            <a:spLocks noGrp="1"/>
          </p:cNvSpPr>
          <p:nvPr>
            <p:ph type="dt" sz="half" idx="10"/>
          </p:nvPr>
        </p:nvSpPr>
        <p:spPr/>
        <p:txBody>
          <a:bodyPr/>
          <a:lstStyle/>
          <a:p>
            <a:fld id="{3DB0D56F-4BEC-4C05-A880-7DDA7DD44D7C}" type="datetimeFigureOut">
              <a:rPr lang="zh-CN" altLang="en-US" smtClean="0"/>
              <a:t>2019/11/9</a:t>
            </a:fld>
            <a:endParaRPr lang="zh-CN" altLang="en-US"/>
          </a:p>
        </p:txBody>
      </p:sp>
      <p:sp>
        <p:nvSpPr>
          <p:cNvPr id="6" name="页脚占位符 5">
            <a:extLst>
              <a:ext uri="{FF2B5EF4-FFF2-40B4-BE49-F238E27FC236}">
                <a16:creationId xmlns:a16="http://schemas.microsoft.com/office/drawing/2014/main" id="{E0A8F6CB-42C4-4323-B53C-4EEC8B3909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C83960-816B-47E4-9E0A-4AB81ABA1703}"/>
              </a:ext>
            </a:extLst>
          </p:cNvPr>
          <p:cNvSpPr>
            <a:spLocks noGrp="1"/>
          </p:cNvSpPr>
          <p:nvPr>
            <p:ph type="sldNum" sz="quarter" idx="12"/>
          </p:nvPr>
        </p:nvSpPr>
        <p:spPr/>
        <p:txBody>
          <a:body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222799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A47D58-3935-49B6-8640-B6FA75D84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94EA35-5F51-4549-8FA8-7211C2F0B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118E7C-A2F3-4D07-89D2-5D0C6BFA1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0D56F-4BEC-4C05-A880-7DDA7DD44D7C}" type="datetimeFigureOut">
              <a:rPr lang="zh-CN" altLang="en-US" smtClean="0"/>
              <a:t>2019/11/9</a:t>
            </a:fld>
            <a:endParaRPr lang="zh-CN" altLang="en-US"/>
          </a:p>
        </p:txBody>
      </p:sp>
      <p:sp>
        <p:nvSpPr>
          <p:cNvPr id="5" name="页脚占位符 4">
            <a:extLst>
              <a:ext uri="{FF2B5EF4-FFF2-40B4-BE49-F238E27FC236}">
                <a16:creationId xmlns:a16="http://schemas.microsoft.com/office/drawing/2014/main" id="{1E9251D3-7F11-4AC2-8831-9EA03DF2C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E07EEA-40C1-43E4-93CB-8C186F69B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79D9-6E5E-462A-A9EC-7C9BFE3E0311}" type="slidenum">
              <a:rPr lang="zh-CN" altLang="en-US" smtClean="0"/>
              <a:t>‹#›</a:t>
            </a:fld>
            <a:endParaRPr lang="zh-CN" altLang="en-US"/>
          </a:p>
        </p:txBody>
      </p:sp>
    </p:spTree>
    <p:extLst>
      <p:ext uri="{BB962C8B-B14F-4D97-AF65-F5344CB8AC3E}">
        <p14:creationId xmlns:p14="http://schemas.microsoft.com/office/powerpoint/2010/main" val="3917698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0C214E-5C77-4E4D-AAE1-24ED0E0D213B}"/>
              </a:ext>
            </a:extLst>
          </p:cNvPr>
          <p:cNvSpPr txBox="1"/>
          <p:nvPr/>
        </p:nvSpPr>
        <p:spPr>
          <a:xfrm>
            <a:off x="2881460" y="622169"/>
            <a:ext cx="6429080" cy="830997"/>
          </a:xfrm>
          <a:prstGeom prst="rect">
            <a:avLst/>
          </a:prstGeom>
          <a:noFill/>
        </p:spPr>
        <p:txBody>
          <a:bodyPr wrap="square" rtlCol="0">
            <a:spAutoFit/>
          </a:bodyPr>
          <a:lstStyle/>
          <a:p>
            <a:pPr algn="ctr"/>
            <a:r>
              <a:rPr lang="zh-CN" altLang="en-US" sz="4800" dirty="0">
                <a:latin typeface="楷体" panose="02010609060101010101" pitchFamily="49" charset="-122"/>
                <a:ea typeface="楷体" panose="02010609060101010101" pitchFamily="49" charset="-122"/>
              </a:rPr>
              <a:t>第十二课 递推与递归</a:t>
            </a:r>
          </a:p>
        </p:txBody>
      </p:sp>
      <p:sp>
        <p:nvSpPr>
          <p:cNvPr id="5" name="文本框 4">
            <a:extLst>
              <a:ext uri="{FF2B5EF4-FFF2-40B4-BE49-F238E27FC236}">
                <a16:creationId xmlns:a16="http://schemas.microsoft.com/office/drawing/2014/main" id="{E23FBBF3-1183-4DFF-9F5F-0D56BBE766DD}"/>
              </a:ext>
            </a:extLst>
          </p:cNvPr>
          <p:cNvSpPr txBox="1"/>
          <p:nvPr/>
        </p:nvSpPr>
        <p:spPr>
          <a:xfrm>
            <a:off x="7420465" y="1854724"/>
            <a:ext cx="3780149" cy="400110"/>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2017</a:t>
            </a:r>
            <a:r>
              <a:rPr lang="zh-CN" altLang="en-US" sz="2000" dirty="0">
                <a:latin typeface="楷体" panose="02010609060101010101" pitchFamily="49" charset="-122"/>
                <a:ea typeface="楷体" panose="02010609060101010101" pitchFamily="49" charset="-122"/>
              </a:rPr>
              <a:t>数字媒体技术</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陈仕柏</a:t>
            </a:r>
          </a:p>
        </p:txBody>
      </p:sp>
    </p:spTree>
    <p:extLst>
      <p:ext uri="{BB962C8B-B14F-4D97-AF65-F5344CB8AC3E}">
        <p14:creationId xmlns:p14="http://schemas.microsoft.com/office/powerpoint/2010/main" val="183738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DC179EA-C314-41B7-9034-A9DD32651480}"/>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8" name="文本框 7">
            <a:extLst>
              <a:ext uri="{FF2B5EF4-FFF2-40B4-BE49-F238E27FC236}">
                <a16:creationId xmlns:a16="http://schemas.microsoft.com/office/drawing/2014/main" id="{A754AAC8-E672-471B-ADFC-1B4EFEC4E54A}"/>
              </a:ext>
            </a:extLst>
          </p:cNvPr>
          <p:cNvSpPr txBox="1"/>
          <p:nvPr/>
        </p:nvSpPr>
        <p:spPr>
          <a:xfrm>
            <a:off x="207390" y="1611984"/>
            <a:ext cx="10746556" cy="3416320"/>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古之欲明明德于天下者，先治其国；欲治其国者，先齐其家；欲齐其家者，先修其身；欲修其身者，先正其心；欲正其心者，先诚其意；欲诚其意者，先致其知，致知在格物。物格而后知至，知至而后意诚，意诚而后心正，心正而后身修，身修而后家齐，家齐而后国治，国治而后天下平。</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910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FC87B7-1A75-4796-AD9C-8445E89B78C4}"/>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pic>
        <p:nvPicPr>
          <p:cNvPr id="10" name="图片 9">
            <a:extLst>
              <a:ext uri="{FF2B5EF4-FFF2-40B4-BE49-F238E27FC236}">
                <a16:creationId xmlns:a16="http://schemas.microsoft.com/office/drawing/2014/main" id="{3A89F84D-CD21-4538-99FF-9B764E307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947" y="1191606"/>
            <a:ext cx="4381499" cy="2457449"/>
          </a:xfrm>
          <a:prstGeom prst="rect">
            <a:avLst/>
          </a:prstGeom>
        </p:spPr>
      </p:pic>
      <p:pic>
        <p:nvPicPr>
          <p:cNvPr id="12" name="图片 11">
            <a:extLst>
              <a:ext uri="{FF2B5EF4-FFF2-40B4-BE49-F238E27FC236}">
                <a16:creationId xmlns:a16="http://schemas.microsoft.com/office/drawing/2014/main" id="{934305B5-4CA2-434C-89CC-469C6CCE7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72" y="1263781"/>
            <a:ext cx="4381500" cy="2457450"/>
          </a:xfrm>
          <a:prstGeom prst="rect">
            <a:avLst/>
          </a:prstGeom>
        </p:spPr>
      </p:pic>
      <p:sp>
        <p:nvSpPr>
          <p:cNvPr id="15" name="文本框 14">
            <a:extLst>
              <a:ext uri="{FF2B5EF4-FFF2-40B4-BE49-F238E27FC236}">
                <a16:creationId xmlns:a16="http://schemas.microsoft.com/office/drawing/2014/main" id="{C1017F8F-C918-4C39-A64E-6AC9EA322EA1}"/>
              </a:ext>
            </a:extLst>
          </p:cNvPr>
          <p:cNvSpPr txBox="1"/>
          <p:nvPr/>
        </p:nvSpPr>
        <p:spPr>
          <a:xfrm>
            <a:off x="520043" y="5715060"/>
            <a:ext cx="10906813" cy="584775"/>
          </a:xfrm>
          <a:prstGeom prst="rect">
            <a:avLst/>
          </a:prstGeom>
          <a:noFill/>
        </p:spPr>
        <p:txBody>
          <a:bodyPr wrap="square" rtlCol="0">
            <a:spAutoFit/>
          </a:bodyPr>
          <a:lstStyle/>
          <a:p>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递归回溯（有时候需要还原）</a:t>
            </a:r>
          </a:p>
        </p:txBody>
      </p:sp>
      <p:sp>
        <p:nvSpPr>
          <p:cNvPr id="16" name="文本框 15">
            <a:extLst>
              <a:ext uri="{FF2B5EF4-FFF2-40B4-BE49-F238E27FC236}">
                <a16:creationId xmlns:a16="http://schemas.microsoft.com/office/drawing/2014/main" id="{8C8B278A-C618-480D-986D-789E7E72CD47}"/>
              </a:ext>
            </a:extLst>
          </p:cNvPr>
          <p:cNvSpPr txBox="1"/>
          <p:nvPr/>
        </p:nvSpPr>
        <p:spPr>
          <a:xfrm>
            <a:off x="520044" y="5120639"/>
            <a:ext cx="10906813" cy="584775"/>
          </a:xfrm>
          <a:prstGeom prst="rect">
            <a:avLst/>
          </a:prstGeom>
          <a:noFill/>
        </p:spPr>
        <p:txBody>
          <a:bodyPr wrap="square" rtlCol="0">
            <a:spAutoFit/>
          </a:bodyPr>
          <a:lstStyle/>
          <a:p>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递归边界！！！！！</a:t>
            </a:r>
          </a:p>
        </p:txBody>
      </p:sp>
      <p:sp>
        <p:nvSpPr>
          <p:cNvPr id="18" name="文本框 17">
            <a:extLst>
              <a:ext uri="{FF2B5EF4-FFF2-40B4-BE49-F238E27FC236}">
                <a16:creationId xmlns:a16="http://schemas.microsoft.com/office/drawing/2014/main" id="{B47A75DB-31F7-434F-902C-4D604DE3BCE9}"/>
              </a:ext>
            </a:extLst>
          </p:cNvPr>
          <p:cNvSpPr txBox="1"/>
          <p:nvPr/>
        </p:nvSpPr>
        <p:spPr>
          <a:xfrm>
            <a:off x="520045" y="4535864"/>
            <a:ext cx="10906813" cy="584775"/>
          </a:xfrm>
          <a:prstGeom prst="rect">
            <a:avLst/>
          </a:prstGeom>
          <a:noFill/>
        </p:spPr>
        <p:txBody>
          <a:bodyPr wrap="square" rtlCol="0">
            <a:spAutoFit/>
          </a:bodyPr>
          <a:lstStyle/>
          <a:p>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递归调用</a:t>
            </a:r>
          </a:p>
        </p:txBody>
      </p:sp>
    </p:spTree>
    <p:extLst>
      <p:ext uri="{BB962C8B-B14F-4D97-AF65-F5344CB8AC3E}">
        <p14:creationId xmlns:p14="http://schemas.microsoft.com/office/powerpoint/2010/main" val="131936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1000"/>
                                        <p:tgtEl>
                                          <p:spTgt spid="16">
                                            <p:txEl>
                                              <p:pRg st="0" end="0"/>
                                            </p:txEl>
                                          </p:spTgt>
                                        </p:tgtEl>
                                      </p:cBhvr>
                                    </p:animEffect>
                                    <p:anim calcmode="lin" valueType="num">
                                      <p:cBhvr>
                                        <p:cTn id="36"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A971FF-E381-4BFA-BEA5-C0F3A20E630B}"/>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A1BAC05A-24B0-47B1-8E32-14AA40C27BF1}"/>
              </a:ext>
            </a:extLst>
          </p:cNvPr>
          <p:cNvSpPr txBox="1"/>
          <p:nvPr/>
        </p:nvSpPr>
        <p:spPr>
          <a:xfrm>
            <a:off x="6414940" y="1558031"/>
            <a:ext cx="4421171" cy="3139321"/>
          </a:xfrm>
          <a:prstGeom prst="rect">
            <a:avLst/>
          </a:prstGeom>
          <a:noFill/>
        </p:spPr>
        <p:txBody>
          <a:bodyPr wrap="square" rtlCol="0">
            <a:spAutoFit/>
          </a:bodyPr>
          <a:lstStyle/>
          <a:p>
            <a:r>
              <a:rPr lang="en-US" altLang="zh-CN" dirty="0"/>
              <a:t>long </a:t>
            </a:r>
            <a:r>
              <a:rPr lang="en-US" altLang="zh-CN" dirty="0" err="1"/>
              <a:t>long</a:t>
            </a:r>
            <a:r>
              <a:rPr lang="en-US" altLang="zh-CN" dirty="0"/>
              <a:t> fun2(int n)</a:t>
            </a:r>
          </a:p>
          <a:p>
            <a:r>
              <a:rPr lang="en-US" altLang="zh-CN" dirty="0"/>
              <a:t>{</a:t>
            </a:r>
          </a:p>
          <a:p>
            <a:r>
              <a:rPr lang="en-US" altLang="zh-CN" dirty="0"/>
              <a:t>        if(n == 1 || n == 2)</a:t>
            </a:r>
          </a:p>
          <a:p>
            <a:r>
              <a:rPr lang="en-US" altLang="zh-CN" dirty="0"/>
              <a:t>        {</a:t>
            </a:r>
          </a:p>
          <a:p>
            <a:r>
              <a:rPr lang="en-US" altLang="zh-CN" dirty="0"/>
              <a:t>            return 1 ;</a:t>
            </a:r>
          </a:p>
          <a:p>
            <a:r>
              <a:rPr lang="en-US" altLang="zh-CN" dirty="0"/>
              <a:t>        }</a:t>
            </a:r>
          </a:p>
          <a:p>
            <a:r>
              <a:rPr lang="en-US" altLang="zh-CN" dirty="0"/>
              <a:t>        else</a:t>
            </a:r>
          </a:p>
          <a:p>
            <a:r>
              <a:rPr lang="en-US" altLang="zh-CN" dirty="0"/>
              <a:t>        {</a:t>
            </a:r>
          </a:p>
          <a:p>
            <a:r>
              <a:rPr lang="en-US" altLang="zh-CN" dirty="0"/>
              <a:t>            return fun(n-1) + fun(n-2) ;</a:t>
            </a:r>
          </a:p>
          <a:p>
            <a:r>
              <a:rPr lang="en-US" altLang="zh-CN" dirty="0"/>
              <a:t>        }</a:t>
            </a:r>
          </a:p>
          <a:p>
            <a:r>
              <a:rPr lang="en-US" altLang="zh-CN" dirty="0"/>
              <a:t>}</a:t>
            </a:r>
          </a:p>
        </p:txBody>
      </p:sp>
      <p:sp>
        <p:nvSpPr>
          <p:cNvPr id="6" name="文本框 5">
            <a:extLst>
              <a:ext uri="{FF2B5EF4-FFF2-40B4-BE49-F238E27FC236}">
                <a16:creationId xmlns:a16="http://schemas.microsoft.com/office/drawing/2014/main" id="{81AF2820-38AE-4E7B-A72F-1B46B51FFE79}"/>
              </a:ext>
            </a:extLst>
          </p:cNvPr>
          <p:cNvSpPr txBox="1"/>
          <p:nvPr/>
        </p:nvSpPr>
        <p:spPr>
          <a:xfrm>
            <a:off x="320511" y="1065229"/>
            <a:ext cx="5986021"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斐波那契</a:t>
            </a:r>
          </a:p>
        </p:txBody>
      </p:sp>
      <p:sp>
        <p:nvSpPr>
          <p:cNvPr id="7" name="文本框 6">
            <a:extLst>
              <a:ext uri="{FF2B5EF4-FFF2-40B4-BE49-F238E27FC236}">
                <a16:creationId xmlns:a16="http://schemas.microsoft.com/office/drawing/2014/main" id="{C1CABB97-2131-4D7B-A101-9A1475A6184C}"/>
              </a:ext>
            </a:extLst>
          </p:cNvPr>
          <p:cNvSpPr txBox="1"/>
          <p:nvPr/>
        </p:nvSpPr>
        <p:spPr>
          <a:xfrm>
            <a:off x="419492" y="1696531"/>
            <a:ext cx="4421171" cy="2585323"/>
          </a:xfrm>
          <a:prstGeom prst="rect">
            <a:avLst/>
          </a:prstGeom>
          <a:noFill/>
        </p:spPr>
        <p:txBody>
          <a:bodyPr wrap="square" rtlCol="0">
            <a:spAutoFit/>
          </a:bodyPr>
          <a:lstStyle/>
          <a:p>
            <a:r>
              <a:rPr lang="en-US" altLang="zh-CN" dirty="0"/>
              <a:t>void fun1(int n)</a:t>
            </a:r>
          </a:p>
          <a:p>
            <a:r>
              <a:rPr lang="en-US" altLang="zh-CN" dirty="0"/>
              <a:t>{</a:t>
            </a:r>
          </a:p>
          <a:p>
            <a:r>
              <a:rPr lang="en-US" altLang="zh-CN" dirty="0"/>
              <a:t>        a[1] = 1 ;</a:t>
            </a:r>
          </a:p>
          <a:p>
            <a:r>
              <a:rPr lang="en-US" altLang="zh-CN" dirty="0"/>
              <a:t>        a[2] = 1 ;</a:t>
            </a:r>
          </a:p>
          <a:p>
            <a:r>
              <a:rPr lang="en-US" altLang="zh-CN" dirty="0"/>
              <a:t>        for(int </a:t>
            </a:r>
            <a:r>
              <a:rPr lang="en-US" altLang="zh-CN" dirty="0" err="1"/>
              <a:t>i</a:t>
            </a:r>
            <a:r>
              <a:rPr lang="en-US" altLang="zh-CN" dirty="0"/>
              <a:t>=3 ; </a:t>
            </a:r>
            <a:r>
              <a:rPr lang="en-US" altLang="zh-CN" dirty="0" err="1"/>
              <a:t>i</a:t>
            </a:r>
            <a:r>
              <a:rPr lang="en-US" altLang="zh-CN" dirty="0"/>
              <a:t>&lt;=n ;</a:t>
            </a:r>
            <a:r>
              <a:rPr lang="en-US" altLang="zh-CN" dirty="0" err="1"/>
              <a:t>i</a:t>
            </a:r>
            <a:r>
              <a:rPr lang="en-US" altLang="zh-CN" dirty="0"/>
              <a:t>++)</a:t>
            </a:r>
          </a:p>
          <a:p>
            <a:r>
              <a:rPr lang="en-US" altLang="zh-CN" dirty="0"/>
              <a:t>        {</a:t>
            </a:r>
          </a:p>
          <a:p>
            <a:r>
              <a:rPr lang="en-US" altLang="zh-CN" dirty="0"/>
              <a:t>            a[</a:t>
            </a:r>
            <a:r>
              <a:rPr lang="en-US" altLang="zh-CN" dirty="0" err="1"/>
              <a:t>i</a:t>
            </a:r>
            <a:r>
              <a:rPr lang="en-US" altLang="zh-CN" dirty="0"/>
              <a:t>] = a[i-1] + a[i-2] ;</a:t>
            </a:r>
          </a:p>
          <a:p>
            <a:r>
              <a:rPr lang="en-US" altLang="zh-CN" dirty="0"/>
              <a:t>        }</a:t>
            </a:r>
          </a:p>
          <a:p>
            <a:r>
              <a:rPr lang="en-US" altLang="zh-CN" dirty="0"/>
              <a:t>}</a:t>
            </a:r>
          </a:p>
        </p:txBody>
      </p:sp>
    </p:spTree>
    <p:extLst>
      <p:ext uri="{BB962C8B-B14F-4D97-AF65-F5344CB8AC3E}">
        <p14:creationId xmlns:p14="http://schemas.microsoft.com/office/powerpoint/2010/main" val="199435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FB9C33-3C91-403E-94ED-3EEC3912C6D8}"/>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8F23A0F7-0C57-49EF-90EA-0BAD1C7C7EE4}"/>
              </a:ext>
            </a:extLst>
          </p:cNvPr>
          <p:cNvSpPr txBox="1"/>
          <p:nvPr/>
        </p:nvSpPr>
        <p:spPr>
          <a:xfrm>
            <a:off x="320511" y="1065229"/>
            <a:ext cx="830501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爬楼问题：假设有</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阶楼梯，每次可爬</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阶或</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阶，则爬到第</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层有几种方案？</a:t>
            </a:r>
          </a:p>
        </p:txBody>
      </p:sp>
      <p:sp>
        <p:nvSpPr>
          <p:cNvPr id="8" name="文本框 7">
            <a:extLst>
              <a:ext uri="{FF2B5EF4-FFF2-40B4-BE49-F238E27FC236}">
                <a16:creationId xmlns:a16="http://schemas.microsoft.com/office/drawing/2014/main" id="{4A35F3CE-49A2-4A3F-94C7-9C53BA6D7BA2}"/>
              </a:ext>
            </a:extLst>
          </p:cNvPr>
          <p:cNvSpPr txBox="1"/>
          <p:nvPr/>
        </p:nvSpPr>
        <p:spPr>
          <a:xfrm>
            <a:off x="414779" y="1960775"/>
            <a:ext cx="4647415" cy="2862322"/>
          </a:xfrm>
          <a:prstGeom prst="rect">
            <a:avLst/>
          </a:prstGeom>
          <a:noFill/>
        </p:spPr>
        <p:txBody>
          <a:bodyPr wrap="square" rtlCol="0">
            <a:spAutoFit/>
          </a:bodyPr>
          <a:lstStyle/>
          <a:p>
            <a:r>
              <a:rPr lang="en-US" altLang="zh-CN" dirty="0"/>
              <a:t>void fun1(int n)</a:t>
            </a:r>
          </a:p>
          <a:p>
            <a:r>
              <a:rPr lang="en-US" altLang="zh-CN" dirty="0"/>
              <a:t>{</a:t>
            </a:r>
          </a:p>
          <a:p>
            <a:r>
              <a:rPr lang="en-US" altLang="zh-CN" dirty="0"/>
              <a:t>        a[1] = 1 ;</a:t>
            </a:r>
          </a:p>
          <a:p>
            <a:r>
              <a:rPr lang="en-US" altLang="zh-CN" dirty="0"/>
              <a:t>        a[2] = 2 ;</a:t>
            </a:r>
          </a:p>
          <a:p>
            <a:r>
              <a:rPr lang="en-US" altLang="zh-CN" dirty="0"/>
              <a:t>        for(int </a:t>
            </a:r>
            <a:r>
              <a:rPr lang="en-US" altLang="zh-CN" dirty="0" err="1"/>
              <a:t>i</a:t>
            </a:r>
            <a:r>
              <a:rPr lang="en-US" altLang="zh-CN" dirty="0"/>
              <a:t>=3 ; </a:t>
            </a:r>
            <a:r>
              <a:rPr lang="en-US" altLang="zh-CN" dirty="0" err="1"/>
              <a:t>i</a:t>
            </a:r>
            <a:r>
              <a:rPr lang="en-US" altLang="zh-CN" dirty="0"/>
              <a:t>&lt;=n ;</a:t>
            </a:r>
            <a:r>
              <a:rPr lang="en-US" altLang="zh-CN" dirty="0" err="1"/>
              <a:t>i</a:t>
            </a:r>
            <a:r>
              <a:rPr lang="en-US" altLang="zh-CN" dirty="0"/>
              <a:t>++)</a:t>
            </a:r>
          </a:p>
          <a:p>
            <a:r>
              <a:rPr lang="en-US" altLang="zh-CN" dirty="0"/>
              <a:t>        {</a:t>
            </a:r>
          </a:p>
          <a:p>
            <a:r>
              <a:rPr lang="en-US" altLang="zh-CN" dirty="0"/>
              <a:t>            a[</a:t>
            </a:r>
            <a:r>
              <a:rPr lang="en-US" altLang="zh-CN" dirty="0" err="1"/>
              <a:t>i</a:t>
            </a:r>
            <a:r>
              <a:rPr lang="en-US" altLang="zh-CN" dirty="0"/>
              <a:t>] = a[i-1] + a[i-2] ;</a:t>
            </a:r>
          </a:p>
          <a:p>
            <a:r>
              <a:rPr lang="en-US" altLang="zh-CN" dirty="0"/>
              <a:t>        }</a:t>
            </a:r>
          </a:p>
          <a:p>
            <a:r>
              <a:rPr lang="en-US" altLang="zh-CN" dirty="0"/>
              <a:t>}</a:t>
            </a:r>
          </a:p>
          <a:p>
            <a:endParaRPr lang="zh-CN" altLang="en-US" dirty="0"/>
          </a:p>
        </p:txBody>
      </p:sp>
      <p:sp>
        <p:nvSpPr>
          <p:cNvPr id="9" name="文本框 8">
            <a:extLst>
              <a:ext uri="{FF2B5EF4-FFF2-40B4-BE49-F238E27FC236}">
                <a16:creationId xmlns:a16="http://schemas.microsoft.com/office/drawing/2014/main" id="{E1251398-D4CF-49F6-8E45-A1934CC9D638}"/>
              </a:ext>
            </a:extLst>
          </p:cNvPr>
          <p:cNvSpPr txBox="1"/>
          <p:nvPr/>
        </p:nvSpPr>
        <p:spPr>
          <a:xfrm>
            <a:off x="6185554" y="1960775"/>
            <a:ext cx="4647415" cy="4247317"/>
          </a:xfrm>
          <a:prstGeom prst="rect">
            <a:avLst/>
          </a:prstGeom>
          <a:noFill/>
        </p:spPr>
        <p:txBody>
          <a:bodyPr wrap="square" rtlCol="0">
            <a:spAutoFit/>
          </a:bodyPr>
          <a:lstStyle/>
          <a:p>
            <a:r>
              <a:rPr lang="en-US" altLang="zh-CN" dirty="0"/>
              <a:t>long </a:t>
            </a:r>
            <a:r>
              <a:rPr lang="en-US" altLang="zh-CN" dirty="0" err="1"/>
              <a:t>long</a:t>
            </a:r>
            <a:r>
              <a:rPr lang="en-US" altLang="zh-CN" dirty="0"/>
              <a:t> fun2(int n)</a:t>
            </a:r>
          </a:p>
          <a:p>
            <a:r>
              <a:rPr lang="en-US" altLang="zh-CN" dirty="0"/>
              <a:t>{</a:t>
            </a:r>
          </a:p>
          <a:p>
            <a:r>
              <a:rPr lang="en-US" altLang="zh-CN" dirty="0"/>
              <a:t>        if(n == 1)</a:t>
            </a:r>
          </a:p>
          <a:p>
            <a:r>
              <a:rPr lang="en-US" altLang="zh-CN" dirty="0"/>
              <a:t>        {</a:t>
            </a:r>
          </a:p>
          <a:p>
            <a:r>
              <a:rPr lang="en-US" altLang="zh-CN" dirty="0"/>
              <a:t>              return 1 ;</a:t>
            </a:r>
          </a:p>
          <a:p>
            <a:r>
              <a:rPr lang="en-US" altLang="zh-CN" dirty="0"/>
              <a:t>        }</a:t>
            </a:r>
          </a:p>
          <a:p>
            <a:r>
              <a:rPr lang="en-US" altLang="zh-CN" dirty="0"/>
              <a:t>        else if(n==2)</a:t>
            </a:r>
          </a:p>
          <a:p>
            <a:r>
              <a:rPr lang="en-US" altLang="zh-CN" dirty="0"/>
              <a:t>        {</a:t>
            </a:r>
          </a:p>
          <a:p>
            <a:r>
              <a:rPr lang="en-US" altLang="zh-CN" dirty="0"/>
              <a:t>	return 2;</a:t>
            </a:r>
          </a:p>
          <a:p>
            <a:r>
              <a:rPr lang="en-US" altLang="zh-CN" dirty="0"/>
              <a:t>        }</a:t>
            </a:r>
          </a:p>
          <a:p>
            <a:r>
              <a:rPr lang="en-US" altLang="zh-CN" dirty="0"/>
              <a:t>        else</a:t>
            </a:r>
          </a:p>
          <a:p>
            <a:r>
              <a:rPr lang="en-US" altLang="zh-CN" dirty="0"/>
              <a:t>        {</a:t>
            </a:r>
          </a:p>
          <a:p>
            <a:r>
              <a:rPr lang="en-US" altLang="zh-CN" dirty="0"/>
              <a:t>            return fun(n-1) + fun(n-2) ;</a:t>
            </a:r>
          </a:p>
          <a:p>
            <a:r>
              <a:rPr lang="en-US" altLang="zh-CN" dirty="0"/>
              <a:t>        }</a:t>
            </a:r>
          </a:p>
          <a:p>
            <a:r>
              <a:rPr lang="en-US" altLang="zh-CN" dirty="0"/>
              <a:t>}</a:t>
            </a:r>
            <a:endParaRPr lang="zh-CN" altLang="en-US" dirty="0"/>
          </a:p>
        </p:txBody>
      </p:sp>
      <p:sp>
        <p:nvSpPr>
          <p:cNvPr id="10" name="文本框 9">
            <a:extLst>
              <a:ext uri="{FF2B5EF4-FFF2-40B4-BE49-F238E27FC236}">
                <a16:creationId xmlns:a16="http://schemas.microsoft.com/office/drawing/2014/main" id="{1E669AAC-4E94-44C7-A50A-0530757EA043}"/>
              </a:ext>
            </a:extLst>
          </p:cNvPr>
          <p:cNvSpPr txBox="1"/>
          <p:nvPr/>
        </p:nvSpPr>
        <p:spPr>
          <a:xfrm>
            <a:off x="169682" y="5170202"/>
            <a:ext cx="5137608" cy="1384995"/>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递推起点</a:t>
            </a:r>
            <a:r>
              <a:rPr lang="en-US" altLang="zh-CN" sz="2800" dirty="0">
                <a:solidFill>
                  <a:srgbClr val="FF0000"/>
                </a:solidFill>
                <a:latin typeface="楷体" panose="02010609060101010101" pitchFamily="49" charset="-122"/>
                <a:ea typeface="楷体" panose="02010609060101010101" pitchFamily="49" charset="-122"/>
                <a:sym typeface="Wingdings" panose="05000000000000000000" pitchFamily="2" charset="2"/>
              </a:rPr>
              <a:t>-----</a:t>
            </a:r>
            <a:r>
              <a:rPr lang="zh-CN" altLang="en-US" sz="2800" dirty="0">
                <a:solidFill>
                  <a:srgbClr val="FF0000"/>
                </a:solidFill>
                <a:latin typeface="楷体" panose="02010609060101010101" pitchFamily="49" charset="-122"/>
                <a:ea typeface="楷体" panose="02010609060101010101" pitchFamily="49" charset="-122"/>
                <a:sym typeface="Wingdings" panose="05000000000000000000" pitchFamily="2" charset="2"/>
              </a:rPr>
              <a:t>递归出口</a:t>
            </a:r>
            <a:endParaRPr lang="en-US" altLang="zh-CN" sz="2800" dirty="0">
              <a:solidFill>
                <a:srgbClr val="FF0000"/>
              </a:solidFill>
              <a:latin typeface="楷体" panose="02010609060101010101" pitchFamily="49" charset="-122"/>
              <a:ea typeface="楷体" panose="02010609060101010101" pitchFamily="49" charset="-122"/>
              <a:sym typeface="Wingdings" panose="05000000000000000000" pitchFamily="2" charset="2"/>
            </a:endParaRPr>
          </a:p>
          <a:p>
            <a:endParaRPr lang="en-US" altLang="zh-CN" sz="2800" dirty="0">
              <a:solidFill>
                <a:srgbClr val="FF0000"/>
              </a:solidFill>
              <a:latin typeface="楷体" panose="02010609060101010101" pitchFamily="49" charset="-122"/>
              <a:ea typeface="楷体" panose="02010609060101010101" pitchFamily="49" charset="-122"/>
              <a:sym typeface="Wingdings" panose="05000000000000000000" pitchFamily="2" charset="2"/>
            </a:endParaRPr>
          </a:p>
          <a:p>
            <a:r>
              <a:rPr lang="zh-CN" altLang="en-US" sz="2800" dirty="0">
                <a:solidFill>
                  <a:srgbClr val="FF0000"/>
                </a:solidFill>
                <a:latin typeface="楷体" panose="02010609060101010101" pitchFamily="49" charset="-122"/>
                <a:ea typeface="楷体" panose="02010609060101010101" pitchFamily="49" charset="-122"/>
              </a:rPr>
              <a:t>递推关系</a:t>
            </a:r>
            <a:r>
              <a:rPr lang="en-US" altLang="zh-CN" sz="2800" dirty="0">
                <a:solidFill>
                  <a:srgbClr val="FF0000"/>
                </a:solidFill>
                <a:latin typeface="楷体" panose="02010609060101010101" pitchFamily="49" charset="-122"/>
                <a:ea typeface="楷体" panose="02010609060101010101" pitchFamily="49" charset="-122"/>
                <a:sym typeface="Wingdings" panose="05000000000000000000" pitchFamily="2" charset="2"/>
              </a:rPr>
              <a:t>-----</a:t>
            </a:r>
            <a:r>
              <a:rPr lang="zh-CN" altLang="en-US" sz="2800" dirty="0">
                <a:solidFill>
                  <a:srgbClr val="FF0000"/>
                </a:solidFill>
                <a:latin typeface="楷体" panose="02010609060101010101" pitchFamily="49" charset="-122"/>
                <a:ea typeface="楷体" panose="02010609060101010101" pitchFamily="49" charset="-122"/>
                <a:sym typeface="Wingdings" panose="05000000000000000000" pitchFamily="2" charset="2"/>
              </a:rPr>
              <a:t>递归调用</a:t>
            </a:r>
            <a:endParaRPr lang="zh-CN" altLang="en-US" sz="2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1414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F6C5F2-A128-4F65-9DDF-96CCA9AC32D9}"/>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E498B6B1-6A1A-45F8-BA93-BD4DBA9293A2}"/>
              </a:ext>
            </a:extLst>
          </p:cNvPr>
          <p:cNvSpPr txBox="1"/>
          <p:nvPr/>
        </p:nvSpPr>
        <p:spPr>
          <a:xfrm>
            <a:off x="207390" y="1019435"/>
            <a:ext cx="10171522" cy="1477328"/>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递归函数的执行过程</a:t>
            </a:r>
          </a:p>
          <a:p>
            <a:r>
              <a:rPr lang="zh-CN" altLang="en-US" dirty="0">
                <a:latin typeface="楷体" panose="02010609060101010101" pitchFamily="49" charset="-122"/>
                <a:ea typeface="楷体" panose="02010609060101010101" pitchFamily="49" charset="-122"/>
              </a:rPr>
              <a:t>递归函数每次调用自身都会生成一个激活帧（包含程序的参数、局部变量、返回值、以及该程序执行完毕后返回上一层的指令地址等），同时把计算控制交给下一次调用。这些激活帧存在在系统中先进后出的栈里。所以，程序的递归调用过大的话，会引发栈溢出。</a:t>
            </a:r>
          </a:p>
          <a:p>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D0CCFC6F-AD2A-45B3-A65E-6CA80498E276}"/>
              </a:ext>
            </a:extLst>
          </p:cNvPr>
          <p:cNvSpPr txBox="1"/>
          <p:nvPr/>
        </p:nvSpPr>
        <p:spPr>
          <a:xfrm>
            <a:off x="207390" y="2269180"/>
            <a:ext cx="10312923" cy="1754326"/>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尾递归</a:t>
            </a:r>
            <a:r>
              <a:rPr lang="zh-CN" altLang="en-US" dirty="0">
                <a:latin typeface="楷体" panose="02010609060101010101" pitchFamily="49" charset="-122"/>
                <a:ea typeface="楷体" panose="02010609060101010101" pitchFamily="49" charset="-122"/>
              </a:rPr>
              <a:t>：</a:t>
            </a:r>
            <a:br>
              <a:rPr lang="en-US" altLang="zh-CN"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在计算机科学里，尾调用是指一个函数里的最后一个动作是一个函数调用的情形：即这个调用的返回值直接被当前函数返回的情形。</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递归函数需要在调用多次时需要保留很多激活帧，这会引发栈溢出。但如果采用尾递归的话，就可以避免这个情况。因为尾递归在程序的最后动作只是调用函数，不涉及其他计算问题，所以可以优化删去很多中间的激活帧。</a:t>
            </a:r>
          </a:p>
        </p:txBody>
      </p:sp>
      <p:sp>
        <p:nvSpPr>
          <p:cNvPr id="7" name="文本框 6">
            <a:extLst>
              <a:ext uri="{FF2B5EF4-FFF2-40B4-BE49-F238E27FC236}">
                <a16:creationId xmlns:a16="http://schemas.microsoft.com/office/drawing/2014/main" id="{1AAD1053-2963-4B4B-A0A1-B56AF17C5BA3}"/>
              </a:ext>
            </a:extLst>
          </p:cNvPr>
          <p:cNvSpPr txBox="1"/>
          <p:nvPr/>
        </p:nvSpPr>
        <p:spPr>
          <a:xfrm>
            <a:off x="207391" y="4176075"/>
            <a:ext cx="4147794" cy="2031325"/>
          </a:xfrm>
          <a:prstGeom prst="rect">
            <a:avLst/>
          </a:prstGeom>
          <a:noFill/>
        </p:spPr>
        <p:txBody>
          <a:bodyPr wrap="square" rtlCol="0">
            <a:spAutoFit/>
          </a:bodyPr>
          <a:lstStyle/>
          <a:p>
            <a:r>
              <a:rPr lang="en-US" altLang="zh-CN" dirty="0"/>
              <a:t>int fib(int </a:t>
            </a:r>
            <a:r>
              <a:rPr lang="en-US" altLang="zh-CN" dirty="0" err="1"/>
              <a:t>i</a:t>
            </a:r>
            <a:r>
              <a:rPr lang="en-US" altLang="zh-CN" dirty="0"/>
              <a:t>)</a:t>
            </a:r>
          </a:p>
          <a:p>
            <a:r>
              <a:rPr lang="en-US" altLang="zh-CN" dirty="0"/>
              <a:t>{ </a:t>
            </a:r>
          </a:p>
          <a:p>
            <a:r>
              <a:rPr lang="en-US" altLang="zh-CN" dirty="0"/>
              <a:t>  if(</a:t>
            </a:r>
            <a:r>
              <a:rPr lang="en-US" altLang="zh-CN" dirty="0" err="1"/>
              <a:t>i</a:t>
            </a:r>
            <a:r>
              <a:rPr lang="en-US" altLang="zh-CN" dirty="0"/>
              <a:t>==0) return 0; </a:t>
            </a:r>
          </a:p>
          <a:p>
            <a:r>
              <a:rPr lang="en-US" altLang="zh-CN" dirty="0"/>
              <a:t>  if(</a:t>
            </a:r>
            <a:r>
              <a:rPr lang="en-US" altLang="zh-CN" dirty="0" err="1"/>
              <a:t>i</a:t>
            </a:r>
            <a:r>
              <a:rPr lang="en-US" altLang="zh-CN" dirty="0"/>
              <a:t>==1) return 1; </a:t>
            </a:r>
          </a:p>
          <a:p>
            <a:r>
              <a:rPr lang="en-US" altLang="zh-CN" dirty="0"/>
              <a:t>  else </a:t>
            </a:r>
          </a:p>
          <a:p>
            <a:r>
              <a:rPr lang="en-US" altLang="zh-CN" dirty="0"/>
              <a:t>               return fib(i-1)+fib(i-2); </a:t>
            </a:r>
          </a:p>
          <a:p>
            <a:r>
              <a:rPr lang="en-US" altLang="zh-CN" dirty="0"/>
              <a:t>}</a:t>
            </a:r>
            <a:endParaRPr lang="zh-CN" altLang="en-US" dirty="0"/>
          </a:p>
        </p:txBody>
      </p:sp>
      <p:sp>
        <p:nvSpPr>
          <p:cNvPr id="8" name="文本框 7">
            <a:extLst>
              <a:ext uri="{FF2B5EF4-FFF2-40B4-BE49-F238E27FC236}">
                <a16:creationId xmlns:a16="http://schemas.microsoft.com/office/drawing/2014/main" id="{8A5DFDC5-C23E-41B1-8A30-DB8C50AE45CA}"/>
              </a:ext>
            </a:extLst>
          </p:cNvPr>
          <p:cNvSpPr txBox="1"/>
          <p:nvPr/>
        </p:nvSpPr>
        <p:spPr>
          <a:xfrm>
            <a:off x="6096000" y="4176074"/>
            <a:ext cx="4147794" cy="1754326"/>
          </a:xfrm>
          <a:prstGeom prst="rect">
            <a:avLst/>
          </a:prstGeom>
          <a:noFill/>
        </p:spPr>
        <p:txBody>
          <a:bodyPr wrap="square" rtlCol="0">
            <a:spAutoFit/>
          </a:bodyPr>
          <a:lstStyle/>
          <a:p>
            <a:r>
              <a:rPr lang="en-US" altLang="zh-CN" dirty="0"/>
              <a:t>int fib(int </a:t>
            </a:r>
            <a:r>
              <a:rPr lang="en-US" altLang="zh-CN" dirty="0" err="1"/>
              <a:t>n,int</a:t>
            </a:r>
            <a:r>
              <a:rPr lang="en-US" altLang="zh-CN" dirty="0"/>
              <a:t> f1,int f2)</a:t>
            </a:r>
          </a:p>
          <a:p>
            <a:r>
              <a:rPr lang="en-US" altLang="zh-CN" dirty="0"/>
              <a:t> { </a:t>
            </a:r>
          </a:p>
          <a:p>
            <a:r>
              <a:rPr lang="en-US" altLang="zh-CN" dirty="0"/>
              <a:t>   //</a:t>
            </a:r>
            <a:r>
              <a:rPr lang="zh-CN" altLang="en-US" dirty="0"/>
              <a:t>初始</a:t>
            </a:r>
            <a:r>
              <a:rPr lang="en-US" altLang="zh-CN" dirty="0"/>
              <a:t>f1=0;f2=1 </a:t>
            </a:r>
          </a:p>
          <a:p>
            <a:r>
              <a:rPr lang="en-US" altLang="zh-CN" dirty="0"/>
              <a:t>   if(n==0) return f1; </a:t>
            </a:r>
          </a:p>
          <a:p>
            <a:r>
              <a:rPr lang="en-US" altLang="zh-CN" dirty="0"/>
              <a:t>   else return fib(n-1,f2,f1+f2) </a:t>
            </a:r>
          </a:p>
          <a:p>
            <a:r>
              <a:rPr lang="en-US" altLang="zh-CN" dirty="0"/>
              <a:t>}</a:t>
            </a:r>
            <a:endParaRPr lang="zh-CN" altLang="en-US" dirty="0"/>
          </a:p>
        </p:txBody>
      </p:sp>
    </p:spTree>
    <p:extLst>
      <p:ext uri="{BB962C8B-B14F-4D97-AF65-F5344CB8AC3E}">
        <p14:creationId xmlns:p14="http://schemas.microsoft.com/office/powerpoint/2010/main" val="21071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8C8520-8090-4648-93FE-446A103A2E2A}"/>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5F61822E-0F5D-4F1B-80CF-4785985E5B0B}"/>
              </a:ext>
            </a:extLst>
          </p:cNvPr>
          <p:cNvSpPr txBox="1"/>
          <p:nvPr/>
        </p:nvSpPr>
        <p:spPr>
          <a:xfrm>
            <a:off x="358219" y="1244338"/>
            <a:ext cx="11180189" cy="3970318"/>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递归应用：</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普通递归</a:t>
            </a: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深度优先搜索（</a:t>
            </a:r>
            <a:r>
              <a:rPr lang="en-US" altLang="zh-CN" b="1" dirty="0" err="1">
                <a:latin typeface="楷体" panose="02010609060101010101" pitchFamily="49" charset="-122"/>
                <a:ea typeface="楷体" panose="02010609060101010101" pitchFamily="49" charset="-122"/>
              </a:rPr>
              <a:t>dfs</a:t>
            </a:r>
            <a:r>
              <a:rPr lang="en-US" altLang="zh-CN" b="1" dirty="0">
                <a:latin typeface="楷体" panose="02010609060101010101" pitchFamily="49" charset="-122"/>
                <a:ea typeface="楷体" panose="02010609060101010101" pitchFamily="49" charset="-122"/>
              </a:rPr>
              <a:t>)</a:t>
            </a:r>
          </a:p>
          <a:p>
            <a:pPr marL="285750" indent="-285750">
              <a:buFont typeface="Arial" panose="020B0604020202020204" pitchFamily="34" charset="0"/>
              <a:buChar char="•"/>
            </a:pP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代码优化简化（汉诺塔问题）</a:t>
            </a: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染色问题</a:t>
            </a: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二分匹配问题（匈牙利算法）</a:t>
            </a: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b="1"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en-US" altLang="zh-CN" b="1" dirty="0">
                <a:latin typeface="楷体" panose="02010609060101010101" pitchFamily="49" charset="-122"/>
                <a:ea typeface="楷体" panose="02010609060101010101" pitchFamily="49" charset="-122"/>
              </a:rPr>
              <a:t>……</a:t>
            </a:r>
          </a:p>
          <a:p>
            <a:endParaRPr lang="en-US" altLang="zh-CN"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75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D394D2-F326-4540-A6E7-9685FE5987DD}"/>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62382733-F163-425A-A20F-FFF384951A8A}"/>
              </a:ext>
            </a:extLst>
          </p:cNvPr>
          <p:cNvSpPr txBox="1"/>
          <p:nvPr/>
        </p:nvSpPr>
        <p:spPr>
          <a:xfrm>
            <a:off x="254524" y="1404594"/>
            <a:ext cx="10378911" cy="1323439"/>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汉诺塔（</a:t>
            </a:r>
            <a:r>
              <a:rPr lang="en-US" altLang="zh-CN" sz="2000" dirty="0">
                <a:latin typeface="楷体" panose="02010609060101010101" pitchFamily="49" charset="-122"/>
                <a:ea typeface="楷体" panose="02010609060101010101" pitchFamily="49" charset="-122"/>
              </a:rPr>
              <a:t>Hanoi Tower</a:t>
            </a:r>
            <a:r>
              <a:rPr lang="zh-CN" altLang="en-US" sz="2000" dirty="0">
                <a:latin typeface="楷体" panose="02010609060101010101" pitchFamily="49" charset="-122"/>
                <a:ea typeface="楷体" panose="02010609060101010101" pitchFamily="49" charset="-122"/>
              </a:rPr>
              <a:t>），又称河内塔，源于印度一个古老传说。大梵天创造世界的时候做了三根金刚石柱子，在一根柱子上从下往上按照大小顺序摞着</a:t>
            </a:r>
            <a:r>
              <a:rPr lang="en-US" altLang="zh-CN" sz="2000" dirty="0">
                <a:latin typeface="楷体" panose="02010609060101010101" pitchFamily="49" charset="-122"/>
                <a:ea typeface="楷体" panose="02010609060101010101" pitchFamily="49" charset="-122"/>
              </a:rPr>
              <a:t>64</a:t>
            </a:r>
            <a:r>
              <a:rPr lang="zh-CN" altLang="en-US" sz="2000" dirty="0">
                <a:latin typeface="楷体" panose="02010609060101010101" pitchFamily="49" charset="-122"/>
                <a:ea typeface="楷体" panose="02010609060101010101" pitchFamily="49" charset="-122"/>
              </a:rPr>
              <a:t>片黄金圆盘。大梵天命令婆罗门把圆盘从下面开始按大小顺序重新摆放在另一根柱子上。并且规定，任何时候，在小圆盘上都不能放大圆盘，且在三根柱子之间一次只能移动一个圆盘。问应该如何操作？</a:t>
            </a:r>
          </a:p>
        </p:txBody>
      </p:sp>
      <p:pic>
        <p:nvPicPr>
          <p:cNvPr id="7" name="图片 6">
            <a:extLst>
              <a:ext uri="{FF2B5EF4-FFF2-40B4-BE49-F238E27FC236}">
                <a16:creationId xmlns:a16="http://schemas.microsoft.com/office/drawing/2014/main" id="{638F0511-2CD7-479A-A184-35DCB7130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00" y="2938846"/>
            <a:ext cx="10142857" cy="3466667"/>
          </a:xfrm>
          <a:prstGeom prst="rect">
            <a:avLst/>
          </a:prstGeom>
        </p:spPr>
      </p:pic>
    </p:spTree>
    <p:extLst>
      <p:ext uri="{BB962C8B-B14F-4D97-AF65-F5344CB8AC3E}">
        <p14:creationId xmlns:p14="http://schemas.microsoft.com/office/powerpoint/2010/main" val="11936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33E83C-C836-495F-A5CA-DC1446CDF8C8}"/>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0.2  </a:t>
            </a:r>
            <a:r>
              <a:rPr lang="zh-CN" altLang="en-US" sz="2800" b="1" dirty="0">
                <a:latin typeface="楷体" panose="02010609060101010101" pitchFamily="49" charset="-122"/>
                <a:ea typeface="楷体" panose="02010609060101010101" pitchFamily="49" charset="-122"/>
              </a:rPr>
              <a:t>递归浅谈</a:t>
            </a:r>
          </a:p>
        </p:txBody>
      </p:sp>
      <p:sp>
        <p:nvSpPr>
          <p:cNvPr id="5" name="文本框 4">
            <a:extLst>
              <a:ext uri="{FF2B5EF4-FFF2-40B4-BE49-F238E27FC236}">
                <a16:creationId xmlns:a16="http://schemas.microsoft.com/office/drawing/2014/main" id="{A4001E10-BB0C-4F1D-A5AC-91952FC4F520}"/>
              </a:ext>
            </a:extLst>
          </p:cNvPr>
          <p:cNvSpPr txBox="1"/>
          <p:nvPr/>
        </p:nvSpPr>
        <p:spPr>
          <a:xfrm>
            <a:off x="207390" y="975707"/>
            <a:ext cx="4637987" cy="6463308"/>
          </a:xfrm>
          <a:prstGeom prst="rect">
            <a:avLst/>
          </a:prstGeom>
          <a:noFill/>
        </p:spPr>
        <p:txBody>
          <a:bodyPr wrap="square" rtlCol="0">
            <a:spAutoFit/>
          </a:bodyPr>
          <a:lstStyle/>
          <a:p>
            <a:r>
              <a:rPr lang="en-US" altLang="zh-CN" dirty="0">
                <a:latin typeface="Adobe Gurmukhi" panose="01010101010101010101" pitchFamily="50" charset="0"/>
                <a:cs typeface="Adobe Gurmukhi" panose="01010101010101010101" pitchFamily="50" charset="0"/>
              </a:rPr>
              <a:t>#include &lt;iostream&gt;</a:t>
            </a:r>
          </a:p>
          <a:p>
            <a:r>
              <a:rPr lang="en-US" altLang="zh-CN" dirty="0">
                <a:latin typeface="Adobe Gurmukhi" panose="01010101010101010101" pitchFamily="50" charset="0"/>
                <a:cs typeface="Adobe Gurmukhi" panose="01010101010101010101" pitchFamily="50" charset="0"/>
              </a:rPr>
              <a:t>#include &lt;</a:t>
            </a:r>
            <a:r>
              <a:rPr lang="en-US" altLang="zh-CN" dirty="0" err="1">
                <a:latin typeface="Adobe Gurmukhi" panose="01010101010101010101" pitchFamily="50" charset="0"/>
                <a:cs typeface="Adobe Gurmukhi" panose="01010101010101010101" pitchFamily="50" charset="0"/>
              </a:rPr>
              <a:t>cstdio</a:t>
            </a:r>
            <a:r>
              <a:rPr lang="en-US" altLang="zh-CN" dirty="0">
                <a:latin typeface="Adobe Gurmukhi" panose="01010101010101010101" pitchFamily="50" charset="0"/>
                <a:cs typeface="Adobe Gurmukhi" panose="01010101010101010101" pitchFamily="50" charset="0"/>
              </a:rPr>
              <a:t>&gt;</a:t>
            </a:r>
          </a:p>
          <a:p>
            <a:r>
              <a:rPr lang="en-US" altLang="zh-CN" dirty="0">
                <a:latin typeface="Adobe Gurmukhi" panose="01010101010101010101" pitchFamily="50" charset="0"/>
                <a:cs typeface="Adobe Gurmukhi" panose="01010101010101010101" pitchFamily="50" charset="0"/>
              </a:rPr>
              <a:t>using namespace std;</a:t>
            </a:r>
          </a:p>
          <a:p>
            <a:r>
              <a:rPr lang="en-US" altLang="zh-CN" dirty="0">
                <a:latin typeface="Adobe Gurmukhi" panose="01010101010101010101" pitchFamily="50" charset="0"/>
                <a:cs typeface="Adobe Gurmukhi" panose="01010101010101010101" pitchFamily="50" charset="0"/>
              </a:rPr>
              <a:t>int </a:t>
            </a:r>
            <a:r>
              <a:rPr lang="en-US" altLang="zh-CN" dirty="0" err="1">
                <a:latin typeface="Adobe Gurmukhi" panose="01010101010101010101" pitchFamily="50" charset="0"/>
                <a:cs typeface="Adobe Gurmukhi" panose="01010101010101010101" pitchFamily="50" charset="0"/>
              </a:rPr>
              <a:t>cnt</a:t>
            </a:r>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void move(int id, char from, char to) // </a:t>
            </a:r>
            <a:r>
              <a:rPr lang="zh-CN" altLang="en-US" dirty="0">
                <a:latin typeface="Adobe Gurmukhi" panose="01010101010101010101" pitchFamily="50" charset="0"/>
                <a:cs typeface="Adobe Gurmukhi" panose="01010101010101010101" pitchFamily="50" charset="0"/>
              </a:rPr>
              <a:t>打印移动方式：编号，从哪个盘子移动到哪个盘子</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cnt</a:t>
            </a:r>
            <a:r>
              <a:rPr lang="en-US" altLang="zh-CN" dirty="0">
                <a:latin typeface="Adobe Gurmukhi" panose="01010101010101010101" pitchFamily="50" charset="0"/>
                <a:cs typeface="Adobe Gurmukhi" panose="01010101010101010101" pitchFamily="50" charset="0"/>
              </a:rPr>
              <a:t>; // </a:t>
            </a:r>
            <a:r>
              <a:rPr lang="zh-CN" altLang="en-US" dirty="0">
                <a:latin typeface="Adobe Gurmukhi" panose="01010101010101010101" pitchFamily="50" charset="0"/>
                <a:cs typeface="Adobe Gurmukhi" panose="01010101010101010101" pitchFamily="50" charset="0"/>
              </a:rPr>
              <a:t>记录走过的步数</a:t>
            </a:r>
          </a:p>
          <a:p>
            <a:r>
              <a:rPr lang="zh-CN" altLang="en-US"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 ("step %d: move %d from %c-&gt;%c\n", </a:t>
            </a:r>
            <a:r>
              <a:rPr lang="en-US" altLang="zh-CN" dirty="0" err="1">
                <a:latin typeface="Adobe Gurmukhi" panose="01010101010101010101" pitchFamily="50" charset="0"/>
                <a:cs typeface="Adobe Gurmukhi" panose="01010101010101010101" pitchFamily="50" charset="0"/>
              </a:rPr>
              <a:t>cnt</a:t>
            </a:r>
            <a:r>
              <a:rPr lang="en-US" altLang="zh-CN" dirty="0">
                <a:latin typeface="Adobe Gurmukhi" panose="01010101010101010101" pitchFamily="50" charset="0"/>
                <a:cs typeface="Adobe Gurmukhi" panose="01010101010101010101" pitchFamily="50" charset="0"/>
              </a:rPr>
              <a:t>, id, from, to);</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void </a:t>
            </a:r>
            <a:r>
              <a:rPr lang="en-US" altLang="zh-CN" dirty="0" err="1">
                <a:latin typeface="Adobe Gurmukhi" panose="01010101010101010101" pitchFamily="50" charset="0"/>
                <a:cs typeface="Adobe Gurmukhi" panose="01010101010101010101" pitchFamily="50" charset="0"/>
              </a:rPr>
              <a:t>hanoi</a:t>
            </a:r>
            <a:r>
              <a:rPr lang="en-US" altLang="zh-CN" dirty="0">
                <a:latin typeface="Adobe Gurmukhi" panose="01010101010101010101" pitchFamily="50" charset="0"/>
                <a:cs typeface="Adobe Gurmukhi" panose="01010101010101010101" pitchFamily="50" charset="0"/>
              </a:rPr>
              <a:t>(int n, char x, char y, char z)</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if (n == 0)</a:t>
            </a:r>
          </a:p>
          <a:p>
            <a:r>
              <a:rPr lang="en-US" altLang="zh-CN" dirty="0">
                <a:latin typeface="Adobe Gurmukhi" panose="01010101010101010101" pitchFamily="50" charset="0"/>
                <a:cs typeface="Adobe Gurmukhi" panose="01010101010101010101" pitchFamily="50" charset="0"/>
              </a:rPr>
              <a:t>        return;</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hanoi</a:t>
            </a:r>
            <a:r>
              <a:rPr lang="en-US" altLang="zh-CN" dirty="0">
                <a:latin typeface="Adobe Gurmukhi" panose="01010101010101010101" pitchFamily="50" charset="0"/>
                <a:cs typeface="Adobe Gurmukhi" panose="01010101010101010101" pitchFamily="50" charset="0"/>
              </a:rPr>
              <a:t>(n - 1, x, z, y);</a:t>
            </a:r>
          </a:p>
          <a:p>
            <a:r>
              <a:rPr lang="en-US" altLang="zh-CN" dirty="0">
                <a:latin typeface="Adobe Gurmukhi" panose="01010101010101010101" pitchFamily="50" charset="0"/>
                <a:cs typeface="Adobe Gurmukhi" panose="01010101010101010101" pitchFamily="50" charset="0"/>
              </a:rPr>
              <a:t>    move(n, x, z);</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hanoi</a:t>
            </a:r>
            <a:r>
              <a:rPr lang="en-US" altLang="zh-CN" dirty="0">
                <a:latin typeface="Adobe Gurmukhi" panose="01010101010101010101" pitchFamily="50" charset="0"/>
                <a:cs typeface="Adobe Gurmukhi" panose="01010101010101010101" pitchFamily="50" charset="0"/>
              </a:rPr>
              <a:t>(n - 1, y, x, z);</a:t>
            </a:r>
          </a:p>
          <a:p>
            <a:r>
              <a:rPr lang="en-US" altLang="zh-CN" dirty="0">
                <a:latin typeface="Adobe Gurmukhi" panose="01010101010101010101" pitchFamily="50" charset="0"/>
                <a:cs typeface="Adobe Gurmukhi" panose="01010101010101010101" pitchFamily="50" charset="0"/>
              </a:rPr>
              <a:t>}</a:t>
            </a:r>
          </a:p>
          <a:p>
            <a:endParaRPr lang="en-US" altLang="zh-CN" dirty="0">
              <a:latin typeface="Adobe Gurmukhi" panose="01010101010101010101" pitchFamily="50" charset="0"/>
              <a:cs typeface="Adobe Gurmukhi" panose="01010101010101010101" pitchFamily="50" charset="0"/>
            </a:endParaRPr>
          </a:p>
          <a:p>
            <a:endParaRPr lang="en-US" altLang="zh-CN" dirty="0">
              <a:latin typeface="Adobe Gurmukhi" panose="01010101010101010101" pitchFamily="50" charset="0"/>
              <a:cs typeface="Adobe Gurmukhi" panose="01010101010101010101" pitchFamily="50" charset="0"/>
            </a:endParaRPr>
          </a:p>
          <a:p>
            <a:endParaRPr lang="zh-CN" altLang="en-US" dirty="0">
              <a:latin typeface="Adobe Gurmukhi" panose="01010101010101010101" pitchFamily="50" charset="0"/>
              <a:cs typeface="Adobe Gurmukhi" panose="01010101010101010101" pitchFamily="50" charset="0"/>
            </a:endParaRPr>
          </a:p>
        </p:txBody>
      </p:sp>
      <p:sp>
        <p:nvSpPr>
          <p:cNvPr id="7" name="文本框 6">
            <a:extLst>
              <a:ext uri="{FF2B5EF4-FFF2-40B4-BE49-F238E27FC236}">
                <a16:creationId xmlns:a16="http://schemas.microsoft.com/office/drawing/2014/main" id="{4E40346B-1A68-411A-AA20-0A0EA1134E50}"/>
              </a:ext>
            </a:extLst>
          </p:cNvPr>
          <p:cNvSpPr txBox="1"/>
          <p:nvPr/>
        </p:nvSpPr>
        <p:spPr>
          <a:xfrm>
            <a:off x="5090474" y="245097"/>
            <a:ext cx="6589336" cy="6740307"/>
          </a:xfrm>
          <a:prstGeom prst="rect">
            <a:avLst/>
          </a:prstGeom>
          <a:noFill/>
        </p:spPr>
        <p:txBody>
          <a:bodyPr wrap="square" rtlCol="0">
            <a:spAutoFit/>
          </a:bodyPr>
          <a:lstStyle/>
          <a:p>
            <a:r>
              <a:rPr lang="en-US" altLang="zh-CN" dirty="0">
                <a:latin typeface="Adobe Gurmukhi" panose="01010101010101010101" pitchFamily="50" charset="0"/>
                <a:cs typeface="Adobe Gurmukhi" panose="01010101010101010101" pitchFamily="50" charset="0"/>
              </a:rPr>
              <a:t>int main()</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int n;</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("Please enter the number of the plates:");</a:t>
            </a:r>
          </a:p>
          <a:p>
            <a:r>
              <a:rPr lang="en-US" altLang="zh-CN" dirty="0">
                <a:latin typeface="Adobe Gurmukhi" panose="01010101010101010101" pitchFamily="50" charset="0"/>
                <a:cs typeface="Adobe Gurmukhi" panose="01010101010101010101" pitchFamily="50" charset="0"/>
              </a:rPr>
              <a:t>    while (~</a:t>
            </a:r>
            <a:r>
              <a:rPr lang="en-US" altLang="zh-CN" dirty="0" err="1">
                <a:latin typeface="Adobe Gurmukhi" panose="01010101010101010101" pitchFamily="50" charset="0"/>
                <a:cs typeface="Adobe Gurmukhi" panose="01010101010101010101" pitchFamily="50" charset="0"/>
              </a:rPr>
              <a:t>scanf</a:t>
            </a:r>
            <a:r>
              <a:rPr lang="en-US" altLang="zh-CN" dirty="0">
                <a:latin typeface="Adobe Gurmukhi" panose="01010101010101010101" pitchFamily="50" charset="0"/>
                <a:cs typeface="Adobe Gurmukhi" panose="01010101010101010101" pitchFamily="50" charset="0"/>
              </a:rPr>
              <a:t> ("%d", &amp;n) &amp;&amp; n)</a:t>
            </a:r>
          </a:p>
          <a:p>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cnt</a:t>
            </a:r>
            <a:r>
              <a:rPr lang="en-US" altLang="zh-CN" dirty="0">
                <a:latin typeface="Adobe Gurmukhi" panose="01010101010101010101" pitchFamily="50" charset="0"/>
                <a:cs typeface="Adobe Gurmukhi" panose="01010101010101010101" pitchFamily="50" charset="0"/>
              </a:rPr>
              <a:t> = 0;</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 ("The following are the steps for the question\n");</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hanoi</a:t>
            </a:r>
            <a:r>
              <a:rPr lang="en-US" altLang="zh-CN" dirty="0">
                <a:latin typeface="Adobe Gurmukhi" panose="01010101010101010101" pitchFamily="50" charset="0"/>
                <a:cs typeface="Adobe Gurmukhi" panose="01010101010101010101" pitchFamily="50" charset="0"/>
              </a:rPr>
              <a:t>(n, '1', '2', '3');</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 ("There are %d steps in all.\</a:t>
            </a:r>
            <a:r>
              <a:rPr lang="en-US" altLang="zh-CN" dirty="0" err="1">
                <a:latin typeface="Adobe Gurmukhi" panose="01010101010101010101" pitchFamily="50" charset="0"/>
                <a:cs typeface="Adobe Gurmukhi" panose="01010101010101010101" pitchFamily="50" charset="0"/>
              </a:rPr>
              <a:t>nYou</a:t>
            </a:r>
            <a:r>
              <a:rPr lang="en-US" altLang="zh-CN" dirty="0">
                <a:latin typeface="Adobe Gurmukhi" panose="01010101010101010101" pitchFamily="50" charset="0"/>
                <a:cs typeface="Adobe Gurmukhi" panose="01010101010101010101" pitchFamily="50" charset="0"/>
              </a:rPr>
              <a:t> have solved the </a:t>
            </a:r>
            <a:r>
              <a:rPr lang="en-US" altLang="zh-CN" dirty="0" err="1">
                <a:latin typeface="Adobe Gurmukhi" panose="01010101010101010101" pitchFamily="50" charset="0"/>
                <a:cs typeface="Adobe Gurmukhi" panose="01010101010101010101" pitchFamily="50" charset="0"/>
              </a:rPr>
              <a:t>hanoi</a:t>
            </a:r>
            <a:r>
              <a:rPr lang="en-US" altLang="zh-CN" dirty="0">
                <a:latin typeface="Adobe Gurmukhi" panose="01010101010101010101" pitchFamily="50" charset="0"/>
                <a:cs typeface="Adobe Gurmukhi" panose="01010101010101010101" pitchFamily="50" charset="0"/>
              </a:rPr>
              <a:t> problems, congratulations!\n", </a:t>
            </a:r>
            <a:r>
              <a:rPr lang="en-US" altLang="zh-CN" dirty="0" err="1">
                <a:latin typeface="Adobe Gurmukhi" panose="01010101010101010101" pitchFamily="50" charset="0"/>
                <a:cs typeface="Adobe Gurmukhi" panose="01010101010101010101" pitchFamily="50" charset="0"/>
              </a:rPr>
              <a:t>cnt</a:t>
            </a:r>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 ("Would you like to continue?(y/n)");</a:t>
            </a:r>
          </a:p>
          <a:p>
            <a:r>
              <a:rPr lang="en-US" altLang="zh-CN" dirty="0">
                <a:latin typeface="Adobe Gurmukhi" panose="01010101010101010101" pitchFamily="50" charset="0"/>
                <a:cs typeface="Adobe Gurmukhi" panose="01010101010101010101" pitchFamily="50" charset="0"/>
              </a:rPr>
              <a:t>        char </a:t>
            </a:r>
            <a:r>
              <a:rPr lang="en-US" altLang="zh-CN" dirty="0" err="1">
                <a:latin typeface="Adobe Gurmukhi" panose="01010101010101010101" pitchFamily="50" charset="0"/>
                <a:cs typeface="Adobe Gurmukhi" panose="01010101010101010101" pitchFamily="50" charset="0"/>
              </a:rPr>
              <a:t>ch</a:t>
            </a:r>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scanf</a:t>
            </a:r>
            <a:r>
              <a:rPr lang="en-US" altLang="zh-CN" dirty="0">
                <a:latin typeface="Adobe Gurmukhi" panose="01010101010101010101" pitchFamily="50" charset="0"/>
                <a:cs typeface="Adobe Gurmukhi" panose="01010101010101010101" pitchFamily="50" charset="0"/>
              </a:rPr>
              <a:t> (" %c", &amp;</a:t>
            </a:r>
            <a:r>
              <a:rPr lang="en-US" altLang="zh-CN" dirty="0" err="1">
                <a:latin typeface="Adobe Gurmukhi" panose="01010101010101010101" pitchFamily="50" charset="0"/>
                <a:cs typeface="Adobe Gurmukhi" panose="01010101010101010101" pitchFamily="50" charset="0"/>
              </a:rPr>
              <a:t>ch</a:t>
            </a:r>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        if (</a:t>
            </a:r>
            <a:r>
              <a:rPr lang="en-US" altLang="zh-CN" dirty="0" err="1">
                <a:latin typeface="Adobe Gurmukhi" panose="01010101010101010101" pitchFamily="50" charset="0"/>
                <a:cs typeface="Adobe Gurmukhi" panose="01010101010101010101" pitchFamily="50" charset="0"/>
              </a:rPr>
              <a:t>ch</a:t>
            </a:r>
            <a:r>
              <a:rPr lang="en-US" altLang="zh-CN" dirty="0">
                <a:latin typeface="Adobe Gurmukhi" panose="01010101010101010101" pitchFamily="50" charset="0"/>
                <a:cs typeface="Adobe Gurmukhi" panose="01010101010101010101" pitchFamily="50" charset="0"/>
              </a:rPr>
              <a:t> == 'y' || </a:t>
            </a:r>
            <a:r>
              <a:rPr lang="en-US" altLang="zh-CN" dirty="0" err="1">
                <a:latin typeface="Adobe Gurmukhi" panose="01010101010101010101" pitchFamily="50" charset="0"/>
                <a:cs typeface="Adobe Gurmukhi" panose="01010101010101010101" pitchFamily="50" charset="0"/>
              </a:rPr>
              <a:t>ch</a:t>
            </a:r>
            <a:r>
              <a:rPr lang="en-US" altLang="zh-CN" dirty="0">
                <a:latin typeface="Adobe Gurmukhi" panose="01010101010101010101" pitchFamily="50" charset="0"/>
                <a:cs typeface="Adobe Gurmukhi" panose="01010101010101010101" pitchFamily="50" charset="0"/>
              </a:rPr>
              <a:t> == 'Y')</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("Please enter the number of the plates:\n");</a:t>
            </a:r>
          </a:p>
          <a:p>
            <a:r>
              <a:rPr lang="en-US" altLang="zh-CN" dirty="0">
                <a:latin typeface="Adobe Gurmukhi" panose="01010101010101010101" pitchFamily="50" charset="0"/>
                <a:cs typeface="Adobe Gurmukhi" panose="01010101010101010101" pitchFamily="50" charset="0"/>
              </a:rPr>
              <a:t>        else</a:t>
            </a:r>
          </a:p>
          <a:p>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            </a:t>
            </a:r>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 ("Here comes the end of the program. Bye\n");</a:t>
            </a:r>
          </a:p>
          <a:p>
            <a:r>
              <a:rPr lang="en-US" altLang="zh-CN" dirty="0">
                <a:latin typeface="Adobe Gurmukhi" panose="01010101010101010101" pitchFamily="50" charset="0"/>
                <a:cs typeface="Adobe Gurmukhi" panose="01010101010101010101" pitchFamily="50" charset="0"/>
              </a:rPr>
              <a:t>            break;</a:t>
            </a:r>
          </a:p>
          <a:p>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    return 0;</a:t>
            </a:r>
          </a:p>
          <a:p>
            <a:r>
              <a:rPr lang="en-US" altLang="zh-CN" dirty="0">
                <a:latin typeface="Adobe Gurmukhi" panose="01010101010101010101" pitchFamily="50" charset="0"/>
                <a:cs typeface="Adobe Gurmukhi" panose="01010101010101010101" pitchFamily="50" charset="0"/>
              </a:rPr>
              <a:t>}</a:t>
            </a:r>
          </a:p>
          <a:p>
            <a:endParaRPr lang="zh-CN" altLang="en-US" dirty="0">
              <a:latin typeface="Adobe Gurmukhi" panose="01010101010101010101" pitchFamily="50" charset="0"/>
              <a:cs typeface="Adobe Gurmukhi" panose="01010101010101010101" pitchFamily="50" charset="0"/>
            </a:endParaRPr>
          </a:p>
        </p:txBody>
      </p:sp>
      <p:sp>
        <p:nvSpPr>
          <p:cNvPr id="8" name="文本框 7">
            <a:extLst>
              <a:ext uri="{FF2B5EF4-FFF2-40B4-BE49-F238E27FC236}">
                <a16:creationId xmlns:a16="http://schemas.microsoft.com/office/drawing/2014/main" id="{61D55251-B82B-4A1B-BEDE-F981204F61F2}"/>
              </a:ext>
            </a:extLst>
          </p:cNvPr>
          <p:cNvSpPr txBox="1"/>
          <p:nvPr/>
        </p:nvSpPr>
        <p:spPr>
          <a:xfrm>
            <a:off x="2894029" y="245097"/>
            <a:ext cx="1781666" cy="646331"/>
          </a:xfrm>
          <a:prstGeom prst="rect">
            <a:avLst/>
          </a:prstGeom>
          <a:noFill/>
        </p:spPr>
        <p:txBody>
          <a:bodyPr wrap="square" rtlCol="0">
            <a:spAutoFit/>
          </a:bodyPr>
          <a:lstStyle/>
          <a:p>
            <a:r>
              <a:rPr lang="en-US" altLang="zh-CN" sz="3600" b="1" dirty="0">
                <a:solidFill>
                  <a:srgbClr val="FF0000"/>
                </a:solidFill>
                <a:latin typeface="楷体" panose="02010609060101010101" pitchFamily="49" charset="-122"/>
                <a:ea typeface="楷体" panose="02010609060101010101" pitchFamily="49" charset="-122"/>
              </a:rPr>
              <a:t>2^n-1</a:t>
            </a:r>
            <a:endParaRPr lang="zh-CN" altLang="en-US"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5653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8CFA0E5-B210-46F5-92DB-D0F2B9CDA746}"/>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0.3	</a:t>
            </a:r>
            <a:r>
              <a:rPr lang="zh-CN" altLang="en-US" sz="2800" b="1" dirty="0">
                <a:latin typeface="楷体" panose="02010609060101010101" pitchFamily="49" charset="-122"/>
                <a:ea typeface="楷体" panose="02010609060101010101" pitchFamily="49" charset="-122"/>
              </a:rPr>
              <a:t>简单例题的简单讲解</a:t>
            </a:r>
            <a:endParaRPr lang="en-US" altLang="zh-CN" sz="2800" b="1"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F1A2AABF-1BFC-4EB9-ABE8-A77035493B77}"/>
              </a:ext>
            </a:extLst>
          </p:cNvPr>
          <p:cNvSpPr txBox="1"/>
          <p:nvPr/>
        </p:nvSpPr>
        <p:spPr>
          <a:xfrm>
            <a:off x="131976" y="2111604"/>
            <a:ext cx="10972800" cy="4524315"/>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皇后问题</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Input:</a:t>
            </a:r>
          </a:p>
          <a:p>
            <a:r>
              <a:rPr lang="zh-CN" altLang="en-US" dirty="0">
                <a:latin typeface="楷体" panose="02010609060101010101" pitchFamily="49" charset="-122"/>
                <a:ea typeface="楷体" panose="02010609060101010101" pitchFamily="49" charset="-122"/>
              </a:rPr>
              <a:t>第一行有一个</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。接下来有</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行</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列描述一个棋盘，“*”表示可放“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表示不可放。</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(0&lt;N&lt;=14)</a:t>
            </a:r>
          </a:p>
          <a:p>
            <a:r>
              <a:rPr lang="en-US" altLang="zh-CN" dirty="0">
                <a:latin typeface="楷体" panose="02010609060101010101" pitchFamily="49" charset="-122"/>
                <a:ea typeface="楷体" panose="02010609060101010101" pitchFamily="49" charset="-122"/>
              </a:rPr>
              <a:t>Output:</a:t>
            </a:r>
          </a:p>
          <a:p>
            <a:r>
              <a:rPr lang="zh-CN" altLang="en-US" dirty="0">
                <a:latin typeface="楷体" panose="02010609060101010101" pitchFamily="49" charset="-122"/>
                <a:ea typeface="楷体" panose="02010609060101010101" pitchFamily="49" charset="-122"/>
              </a:rPr>
              <a:t>输出方案总数</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Example:</a:t>
            </a:r>
          </a:p>
          <a:p>
            <a:r>
              <a:rPr lang="en-US" altLang="zh-CN" dirty="0">
                <a:latin typeface="楷体" panose="02010609060101010101" pitchFamily="49" charset="-122"/>
                <a:ea typeface="楷体" panose="02010609060101010101" pitchFamily="49" charset="-122"/>
              </a:rPr>
              <a:t>Input:</a:t>
            </a:r>
          </a:p>
          <a:p>
            <a:r>
              <a:rPr lang="en-US" altLang="zh-CN" dirty="0">
                <a:latin typeface="楷体" panose="02010609060101010101" pitchFamily="49" charset="-122"/>
                <a:ea typeface="楷体" panose="02010609060101010101" pitchFamily="49" charset="-122"/>
              </a:rPr>
              <a:t>4 </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Output:</a:t>
            </a:r>
          </a:p>
          <a:p>
            <a:r>
              <a:rPr lang="en-US" altLang="zh-CN" dirty="0">
                <a:latin typeface="楷体" panose="02010609060101010101" pitchFamily="49" charset="-122"/>
                <a:ea typeface="楷体" panose="02010609060101010101" pitchFamily="49" charset="-122"/>
              </a:rPr>
              <a:t>1</a:t>
            </a:r>
            <a:endParaRPr lang="zh-CN" altLang="en-US" dirty="0"/>
          </a:p>
        </p:txBody>
      </p:sp>
      <p:sp>
        <p:nvSpPr>
          <p:cNvPr id="7" name="文本框 6">
            <a:extLst>
              <a:ext uri="{FF2B5EF4-FFF2-40B4-BE49-F238E27FC236}">
                <a16:creationId xmlns:a16="http://schemas.microsoft.com/office/drawing/2014/main" id="{73E49634-C391-46DB-B490-EECFD76CB829}"/>
              </a:ext>
            </a:extLst>
          </p:cNvPr>
          <p:cNvSpPr txBox="1"/>
          <p:nvPr/>
        </p:nvSpPr>
        <p:spPr>
          <a:xfrm>
            <a:off x="131976" y="1206631"/>
            <a:ext cx="636309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递归</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位运算：</a:t>
            </a:r>
          </a:p>
        </p:txBody>
      </p:sp>
    </p:spTree>
    <p:extLst>
      <p:ext uri="{BB962C8B-B14F-4D97-AF65-F5344CB8AC3E}">
        <p14:creationId xmlns:p14="http://schemas.microsoft.com/office/powerpoint/2010/main" val="183556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F254097-EC49-4ECB-BAF6-570148E9FAA6}"/>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0.3	</a:t>
            </a:r>
            <a:r>
              <a:rPr lang="zh-CN" altLang="en-US" sz="2800" b="1" dirty="0">
                <a:latin typeface="楷体" panose="02010609060101010101" pitchFamily="49" charset="-122"/>
                <a:ea typeface="楷体" panose="02010609060101010101" pitchFamily="49" charset="-122"/>
              </a:rPr>
              <a:t>简单例题的简单讲解</a:t>
            </a:r>
            <a:endParaRPr lang="en-US" altLang="zh-CN" sz="2800" b="1"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7A7D36E0-7EEB-428F-A729-55834177DD1F}"/>
              </a:ext>
            </a:extLst>
          </p:cNvPr>
          <p:cNvSpPr txBox="1"/>
          <p:nvPr/>
        </p:nvSpPr>
        <p:spPr>
          <a:xfrm>
            <a:off x="216817" y="971026"/>
            <a:ext cx="636309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递归</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位运算：</a:t>
            </a:r>
          </a:p>
        </p:txBody>
      </p:sp>
      <p:sp>
        <p:nvSpPr>
          <p:cNvPr id="7" name="文本框 6">
            <a:extLst>
              <a:ext uri="{FF2B5EF4-FFF2-40B4-BE49-F238E27FC236}">
                <a16:creationId xmlns:a16="http://schemas.microsoft.com/office/drawing/2014/main" id="{BD90F03E-FB1E-4BC0-96C8-AF54DFC6C27D}"/>
              </a:ext>
            </a:extLst>
          </p:cNvPr>
          <p:cNvSpPr txBox="1"/>
          <p:nvPr/>
        </p:nvSpPr>
        <p:spPr>
          <a:xfrm>
            <a:off x="207390" y="1340358"/>
            <a:ext cx="4722828" cy="5909310"/>
          </a:xfrm>
          <a:prstGeom prst="rect">
            <a:avLst/>
          </a:prstGeom>
          <a:noFill/>
        </p:spPr>
        <p:txBody>
          <a:bodyPr wrap="square" rtlCol="0">
            <a:spAutoFit/>
          </a:bodyPr>
          <a:lstStyle/>
          <a:p>
            <a:r>
              <a:rPr lang="en-US" altLang="zh-CN" dirty="0">
                <a:latin typeface="Adobe Gurmukhi" panose="01010101010101010101" pitchFamily="50" charset="0"/>
                <a:cs typeface="Adobe Gurmukhi" panose="01010101010101010101" pitchFamily="50" charset="0"/>
              </a:rPr>
              <a:t>#define </a:t>
            </a:r>
            <a:r>
              <a:rPr lang="en-US" altLang="zh-CN" dirty="0" err="1">
                <a:latin typeface="Adobe Gurmukhi" panose="01010101010101010101" pitchFamily="50" charset="0"/>
                <a:cs typeface="Adobe Gurmukhi" panose="01010101010101010101" pitchFamily="50" charset="0"/>
              </a:rPr>
              <a:t>lowbit</a:t>
            </a:r>
            <a:r>
              <a:rPr lang="en-US" altLang="zh-CN" dirty="0">
                <a:latin typeface="Adobe Gurmukhi" panose="01010101010101010101" pitchFamily="50" charset="0"/>
                <a:cs typeface="Adobe Gurmukhi" panose="01010101010101010101" pitchFamily="50" charset="0"/>
              </a:rPr>
              <a:t>(pos) pos&amp;(-pos)</a:t>
            </a:r>
            <a:endParaRPr lang="zh-CN" altLang="en-US" dirty="0">
              <a:latin typeface="Adobe Gurmukhi" panose="01010101010101010101" pitchFamily="50" charset="0"/>
              <a:cs typeface="Adobe Gurmukhi" panose="01010101010101010101" pitchFamily="50" charset="0"/>
            </a:endParaRPr>
          </a:p>
          <a:p>
            <a:r>
              <a:rPr lang="sv-SE" altLang="zh-CN" dirty="0">
                <a:latin typeface="Adobe Gurmukhi" panose="01010101010101010101" pitchFamily="50" charset="0"/>
                <a:cs typeface="Adobe Gurmukhi" panose="01010101010101010101" pitchFamily="50" charset="0"/>
              </a:rPr>
              <a:t>int n, all, sta[25], ans;</a:t>
            </a:r>
          </a:p>
          <a:p>
            <a:r>
              <a:rPr lang="en-US" altLang="zh-CN" dirty="0">
                <a:latin typeface="Adobe Gurmukhi" panose="01010101010101010101" pitchFamily="50" charset="0"/>
                <a:cs typeface="Adobe Gurmukhi" panose="01010101010101010101" pitchFamily="50" charset="0"/>
              </a:rPr>
              <a:t>void </a:t>
            </a:r>
            <a:r>
              <a:rPr lang="en-US" altLang="zh-CN" dirty="0" err="1">
                <a:latin typeface="Adobe Gurmukhi" panose="01010101010101010101" pitchFamily="50" charset="0"/>
                <a:cs typeface="Adobe Gurmukhi" panose="01010101010101010101" pitchFamily="50" charset="0"/>
              </a:rPr>
              <a:t>dfs</a:t>
            </a:r>
            <a:r>
              <a:rPr lang="en-US" altLang="zh-CN" dirty="0">
                <a:latin typeface="Adobe Gurmukhi" panose="01010101010101010101" pitchFamily="50" charset="0"/>
                <a:cs typeface="Adobe Gurmukhi" panose="01010101010101010101" pitchFamily="50" charset="0"/>
              </a:rPr>
              <a:t>(int now, int </a:t>
            </a:r>
            <a:r>
              <a:rPr lang="en-US" altLang="zh-CN" dirty="0" err="1">
                <a:latin typeface="Adobe Gurmukhi" panose="01010101010101010101" pitchFamily="50" charset="0"/>
                <a:cs typeface="Adobe Gurmukhi" panose="01010101010101010101" pitchFamily="50" charset="0"/>
              </a:rPr>
              <a:t>ld</a:t>
            </a:r>
            <a:r>
              <a:rPr lang="en-US" altLang="zh-CN" dirty="0">
                <a:latin typeface="Adobe Gurmukhi" panose="01010101010101010101" pitchFamily="50" charset="0"/>
                <a:cs typeface="Adobe Gurmukhi" panose="01010101010101010101" pitchFamily="50" charset="0"/>
              </a:rPr>
              <a:t>, int </a:t>
            </a:r>
            <a:r>
              <a:rPr lang="en-US" altLang="zh-CN" dirty="0" err="1">
                <a:latin typeface="Adobe Gurmukhi" panose="01010101010101010101" pitchFamily="50" charset="0"/>
                <a:cs typeface="Adobe Gurmukhi" panose="01010101010101010101" pitchFamily="50" charset="0"/>
              </a:rPr>
              <a:t>rd</a:t>
            </a:r>
            <a:r>
              <a:rPr lang="en-US" altLang="zh-CN" dirty="0">
                <a:latin typeface="Adobe Gurmukhi" panose="01010101010101010101" pitchFamily="50" charset="0"/>
                <a:cs typeface="Adobe Gurmukhi" panose="01010101010101010101" pitchFamily="50" charset="0"/>
              </a:rPr>
              <a:t>, int d) // now</a:t>
            </a:r>
            <a:r>
              <a:rPr lang="zh-CN" altLang="en-US" dirty="0">
                <a:latin typeface="Adobe Gurmukhi" panose="01010101010101010101" pitchFamily="50" charset="0"/>
                <a:cs typeface="Adobe Gurmukhi" panose="01010101010101010101" pitchFamily="50" charset="0"/>
              </a:rPr>
              <a:t>这个状态限制的是列之间的冲突</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if (now == all) </a:t>
            </a:r>
          </a:p>
          <a:p>
            <a:r>
              <a:rPr lang="en-US" altLang="zh-CN" dirty="0">
                <a:latin typeface="Adobe Gurmukhi" panose="01010101010101010101" pitchFamily="50" charset="0"/>
                <a:cs typeface="Adobe Gurmukhi" panose="01010101010101010101" pitchFamily="50" charset="0"/>
              </a:rPr>
              <a:t>{</a:t>
            </a:r>
          </a:p>
          <a:p>
            <a:r>
              <a:rPr lang="en-US" altLang="zh-CN" dirty="0" err="1">
                <a:latin typeface="Adobe Gurmukhi" panose="01010101010101010101" pitchFamily="50" charset="0"/>
                <a:cs typeface="Adobe Gurmukhi" panose="01010101010101010101" pitchFamily="50" charset="0"/>
              </a:rPr>
              <a:t>ans</a:t>
            </a:r>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return;</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int pos = all &amp; (~(now | </a:t>
            </a:r>
            <a:r>
              <a:rPr lang="en-US" altLang="zh-CN" dirty="0" err="1">
                <a:latin typeface="Adobe Gurmukhi" panose="01010101010101010101" pitchFamily="50" charset="0"/>
                <a:cs typeface="Adobe Gurmukhi" panose="01010101010101010101" pitchFamily="50" charset="0"/>
              </a:rPr>
              <a:t>ld</a:t>
            </a:r>
            <a:r>
              <a:rPr lang="en-US" altLang="zh-CN" dirty="0">
                <a:latin typeface="Adobe Gurmukhi" panose="01010101010101010101" pitchFamily="50" charset="0"/>
                <a:cs typeface="Adobe Gurmukhi" panose="01010101010101010101" pitchFamily="50" charset="0"/>
              </a:rPr>
              <a:t> | </a:t>
            </a:r>
            <a:r>
              <a:rPr lang="en-US" altLang="zh-CN" dirty="0" err="1">
                <a:latin typeface="Adobe Gurmukhi" panose="01010101010101010101" pitchFamily="50" charset="0"/>
                <a:cs typeface="Adobe Gurmukhi" panose="01010101010101010101" pitchFamily="50" charset="0"/>
              </a:rPr>
              <a:t>rd</a:t>
            </a:r>
            <a:r>
              <a:rPr lang="en-US" altLang="zh-CN" dirty="0">
                <a:latin typeface="Adobe Gurmukhi" panose="01010101010101010101" pitchFamily="50" charset="0"/>
                <a:cs typeface="Adobe Gurmukhi" panose="01010101010101010101" pitchFamily="50" charset="0"/>
              </a:rPr>
              <a:t> | </a:t>
            </a:r>
            <a:r>
              <a:rPr lang="en-US" altLang="zh-CN" dirty="0" err="1">
                <a:latin typeface="Adobe Gurmukhi" panose="01010101010101010101" pitchFamily="50" charset="0"/>
                <a:cs typeface="Adobe Gurmukhi" panose="01010101010101010101" pitchFamily="50" charset="0"/>
              </a:rPr>
              <a:t>sta</a:t>
            </a:r>
            <a:r>
              <a:rPr lang="en-US" altLang="zh-CN" dirty="0">
                <a:latin typeface="Adobe Gurmukhi" panose="01010101010101010101" pitchFamily="50" charset="0"/>
                <a:cs typeface="Adobe Gurmukhi" panose="01010101010101010101" pitchFamily="50" charset="0"/>
              </a:rPr>
              <a:t>[d])), p;</a:t>
            </a:r>
          </a:p>
          <a:p>
            <a:r>
              <a:rPr lang="en-US" altLang="zh-CN" dirty="0">
                <a:latin typeface="Adobe Gurmukhi" panose="01010101010101010101" pitchFamily="50" charset="0"/>
                <a:cs typeface="Adobe Gurmukhi" panose="01010101010101010101" pitchFamily="50" charset="0"/>
              </a:rPr>
              <a:t>while (pos) </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p = </a:t>
            </a:r>
            <a:r>
              <a:rPr lang="en-US" altLang="zh-CN" dirty="0" err="1">
                <a:latin typeface="Adobe Gurmukhi" panose="01010101010101010101" pitchFamily="50" charset="0"/>
                <a:cs typeface="Adobe Gurmukhi" panose="01010101010101010101" pitchFamily="50" charset="0"/>
              </a:rPr>
              <a:t>lowbit</a:t>
            </a:r>
            <a:r>
              <a:rPr lang="en-US" altLang="zh-CN" dirty="0">
                <a:latin typeface="Adobe Gurmukhi" panose="01010101010101010101" pitchFamily="50" charset="0"/>
                <a:cs typeface="Adobe Gurmukhi" panose="01010101010101010101" pitchFamily="50" charset="0"/>
              </a:rPr>
              <a:t>(pos); </a:t>
            </a:r>
          </a:p>
          <a:p>
            <a:r>
              <a:rPr lang="en-US" altLang="zh-CN" dirty="0">
                <a:latin typeface="Adobe Gurmukhi" panose="01010101010101010101" pitchFamily="50" charset="0"/>
                <a:cs typeface="Adobe Gurmukhi" panose="01010101010101010101" pitchFamily="50" charset="0"/>
              </a:rPr>
              <a:t>pos -= p;</a:t>
            </a:r>
          </a:p>
          <a:p>
            <a:r>
              <a:rPr lang="en-US" altLang="zh-CN" dirty="0" err="1">
                <a:latin typeface="Adobe Gurmukhi" panose="01010101010101010101" pitchFamily="50" charset="0"/>
                <a:cs typeface="Adobe Gurmukhi" panose="01010101010101010101" pitchFamily="50" charset="0"/>
              </a:rPr>
              <a:t>dfs</a:t>
            </a:r>
            <a:r>
              <a:rPr lang="en-US" altLang="zh-CN" dirty="0">
                <a:latin typeface="Adobe Gurmukhi" panose="01010101010101010101" pitchFamily="50" charset="0"/>
                <a:cs typeface="Adobe Gurmukhi" panose="01010101010101010101" pitchFamily="50" charset="0"/>
              </a:rPr>
              <a:t>(now + p, (</a:t>
            </a:r>
            <a:r>
              <a:rPr lang="en-US" altLang="zh-CN" dirty="0" err="1">
                <a:latin typeface="Adobe Gurmukhi" panose="01010101010101010101" pitchFamily="50" charset="0"/>
                <a:cs typeface="Adobe Gurmukhi" panose="01010101010101010101" pitchFamily="50" charset="0"/>
              </a:rPr>
              <a:t>ld</a:t>
            </a:r>
            <a:r>
              <a:rPr lang="en-US" altLang="zh-CN" dirty="0">
                <a:latin typeface="Adobe Gurmukhi" panose="01010101010101010101" pitchFamily="50" charset="0"/>
                <a:cs typeface="Adobe Gurmukhi" panose="01010101010101010101" pitchFamily="50" charset="0"/>
              </a:rPr>
              <a:t> + p) &lt;&lt; 1, (</a:t>
            </a:r>
            <a:r>
              <a:rPr lang="en-US" altLang="zh-CN" dirty="0" err="1">
                <a:latin typeface="Adobe Gurmukhi" panose="01010101010101010101" pitchFamily="50" charset="0"/>
                <a:cs typeface="Adobe Gurmukhi" panose="01010101010101010101" pitchFamily="50" charset="0"/>
              </a:rPr>
              <a:t>rd</a:t>
            </a:r>
            <a:r>
              <a:rPr lang="en-US" altLang="zh-CN" dirty="0">
                <a:latin typeface="Adobe Gurmukhi" panose="01010101010101010101" pitchFamily="50" charset="0"/>
                <a:cs typeface="Adobe Gurmukhi" panose="01010101010101010101" pitchFamily="50" charset="0"/>
              </a:rPr>
              <a:t> + p) &gt;&gt; 1, d + 1);</a:t>
            </a:r>
          </a:p>
          <a:p>
            <a:endParaRPr lang="zh-CN" altLang="en-US" dirty="0">
              <a:latin typeface="Adobe Gurmukhi" panose="01010101010101010101" pitchFamily="50" charset="0"/>
              <a:cs typeface="Adobe Gurmukhi" panose="01010101010101010101" pitchFamily="50" charset="0"/>
            </a:endParaRP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a:t>
            </a:r>
          </a:p>
          <a:p>
            <a:endParaRPr lang="zh-CN" altLang="en-US" dirty="0">
              <a:latin typeface="Adobe Gurmukhi" panose="01010101010101010101" pitchFamily="50" charset="0"/>
              <a:cs typeface="Adobe Gurmukhi" panose="01010101010101010101" pitchFamily="50" charset="0"/>
            </a:endParaRPr>
          </a:p>
          <a:p>
            <a:endParaRPr lang="zh-CN" altLang="en-US" dirty="0">
              <a:latin typeface="Adobe Gurmukhi" panose="01010101010101010101" pitchFamily="50" charset="0"/>
              <a:cs typeface="Adobe Gurmukhi" panose="01010101010101010101" pitchFamily="50" charset="0"/>
            </a:endParaRPr>
          </a:p>
        </p:txBody>
      </p:sp>
      <p:sp>
        <p:nvSpPr>
          <p:cNvPr id="8" name="文本框 7">
            <a:extLst>
              <a:ext uri="{FF2B5EF4-FFF2-40B4-BE49-F238E27FC236}">
                <a16:creationId xmlns:a16="http://schemas.microsoft.com/office/drawing/2014/main" id="{7A4360C6-23D1-4AC5-A56B-A66BB16FCD85}"/>
              </a:ext>
            </a:extLst>
          </p:cNvPr>
          <p:cNvSpPr txBox="1"/>
          <p:nvPr/>
        </p:nvSpPr>
        <p:spPr>
          <a:xfrm>
            <a:off x="5486400" y="971026"/>
            <a:ext cx="5448693" cy="5909310"/>
          </a:xfrm>
          <a:prstGeom prst="rect">
            <a:avLst/>
          </a:prstGeom>
          <a:noFill/>
        </p:spPr>
        <p:txBody>
          <a:bodyPr wrap="square" rtlCol="0">
            <a:spAutoFit/>
          </a:bodyPr>
          <a:lstStyle/>
          <a:p>
            <a:r>
              <a:rPr lang="en-US" altLang="zh-CN" dirty="0">
                <a:latin typeface="Adobe Gurmukhi" panose="01010101010101010101" pitchFamily="50" charset="0"/>
                <a:cs typeface="Adobe Gurmukhi" panose="01010101010101010101" pitchFamily="50" charset="0"/>
              </a:rPr>
              <a:t>int main()</a:t>
            </a:r>
          </a:p>
          <a:p>
            <a:r>
              <a:rPr lang="en-US" altLang="zh-CN" dirty="0">
                <a:latin typeface="Adobe Gurmukhi" panose="01010101010101010101" pitchFamily="50" charset="0"/>
                <a:cs typeface="Adobe Gurmukhi" panose="01010101010101010101" pitchFamily="50" charset="0"/>
              </a:rPr>
              <a:t>{</a:t>
            </a:r>
          </a:p>
          <a:p>
            <a:r>
              <a:rPr lang="en-US" altLang="zh-CN" dirty="0" err="1">
                <a:latin typeface="Adobe Gurmukhi" panose="01010101010101010101" pitchFamily="50" charset="0"/>
                <a:cs typeface="Adobe Gurmukhi" panose="01010101010101010101" pitchFamily="50" charset="0"/>
              </a:rPr>
              <a:t>scanf</a:t>
            </a:r>
            <a:r>
              <a:rPr lang="en-US" altLang="zh-CN" dirty="0">
                <a:latin typeface="Adobe Gurmukhi" panose="01010101010101010101" pitchFamily="50" charset="0"/>
                <a:cs typeface="Adobe Gurmukhi" panose="01010101010101010101" pitchFamily="50" charset="0"/>
              </a:rPr>
              <a:t>("%d", &amp;n);</a:t>
            </a:r>
          </a:p>
          <a:p>
            <a:r>
              <a:rPr lang="en-US" altLang="zh-CN" dirty="0">
                <a:latin typeface="Adobe Gurmukhi" panose="01010101010101010101" pitchFamily="50" charset="0"/>
                <a:cs typeface="Adobe Gurmukhi" panose="01010101010101010101" pitchFamily="50" charset="0"/>
              </a:rPr>
              <a:t>all = (1 &lt;&lt; n) - 1;//</a:t>
            </a:r>
            <a:r>
              <a:rPr lang="zh-CN" altLang="en-US" dirty="0">
                <a:latin typeface="Adobe Gurmukhi" panose="01010101010101010101" pitchFamily="50" charset="0"/>
                <a:cs typeface="Adobe Gurmukhi" panose="01010101010101010101" pitchFamily="50" charset="0"/>
              </a:rPr>
              <a:t>最终状态</a:t>
            </a:r>
            <a:r>
              <a:rPr lang="en-US" altLang="zh-CN" dirty="0">
                <a:latin typeface="Adobe Gurmukhi" panose="01010101010101010101" pitchFamily="50" charset="0"/>
                <a:cs typeface="Adobe Gurmukhi" panose="01010101010101010101" pitchFamily="50" charset="0"/>
              </a:rPr>
              <a:t>(</a:t>
            </a:r>
            <a:r>
              <a:rPr lang="zh-CN" altLang="en-US" dirty="0">
                <a:latin typeface="Adobe Gurmukhi" panose="01010101010101010101" pitchFamily="50" charset="0"/>
                <a:cs typeface="Adobe Gurmukhi" panose="01010101010101010101" pitchFamily="50" charset="0"/>
              </a:rPr>
              <a:t>即全部放完的状态</a:t>
            </a:r>
            <a:r>
              <a:rPr lang="en-US" altLang="zh-CN" dirty="0">
                <a:latin typeface="Adobe Gurmukhi" panose="01010101010101010101" pitchFamily="50" charset="0"/>
                <a:cs typeface="Adobe Gurmukhi" panose="01010101010101010101" pitchFamily="50" charset="0"/>
              </a:rPr>
              <a:t>);</a:t>
            </a:r>
            <a:endParaRPr lang="zh-CN" altLang="en-US" dirty="0">
              <a:latin typeface="Adobe Gurmukhi" panose="01010101010101010101" pitchFamily="50" charset="0"/>
              <a:cs typeface="Adobe Gurmukhi" panose="01010101010101010101" pitchFamily="50" charset="0"/>
            </a:endParaRPr>
          </a:p>
          <a:p>
            <a:r>
              <a:rPr lang="en-US" altLang="zh-CN" dirty="0">
                <a:latin typeface="Adobe Gurmukhi" panose="01010101010101010101" pitchFamily="50" charset="0"/>
                <a:cs typeface="Adobe Gurmukhi" panose="01010101010101010101" pitchFamily="50" charset="0"/>
              </a:rPr>
              <a:t>char c[20];</a:t>
            </a:r>
          </a:p>
          <a:p>
            <a:r>
              <a:rPr lang="nn-NO" altLang="zh-CN" dirty="0">
                <a:latin typeface="Adobe Gurmukhi" panose="01010101010101010101" pitchFamily="50" charset="0"/>
                <a:cs typeface="Adobe Gurmukhi" panose="01010101010101010101" pitchFamily="50" charset="0"/>
              </a:rPr>
              <a:t>for (int i = 1; i &lt;= n; ++i)</a:t>
            </a:r>
          </a:p>
          <a:p>
            <a:r>
              <a:rPr lang="en-US" altLang="zh-CN" dirty="0">
                <a:latin typeface="Adobe Gurmukhi" panose="01010101010101010101" pitchFamily="50" charset="0"/>
                <a:cs typeface="Adobe Gurmukhi" panose="01010101010101010101" pitchFamily="50" charset="0"/>
              </a:rPr>
              <a:t>{</a:t>
            </a:r>
          </a:p>
          <a:p>
            <a:r>
              <a:rPr lang="en-US" altLang="zh-CN" dirty="0" err="1">
                <a:latin typeface="Adobe Gurmukhi" panose="01010101010101010101" pitchFamily="50" charset="0"/>
                <a:cs typeface="Adobe Gurmukhi" panose="01010101010101010101" pitchFamily="50" charset="0"/>
              </a:rPr>
              <a:t>scanf</a:t>
            </a:r>
            <a:r>
              <a:rPr lang="en-US" altLang="zh-CN" dirty="0">
                <a:latin typeface="Adobe Gurmukhi" panose="01010101010101010101" pitchFamily="50" charset="0"/>
                <a:cs typeface="Adobe Gurmukhi" panose="01010101010101010101" pitchFamily="50" charset="0"/>
              </a:rPr>
              <a:t>("%s", c + 1);</a:t>
            </a:r>
          </a:p>
          <a:p>
            <a:r>
              <a:rPr lang="en-US" altLang="zh-CN" dirty="0" err="1">
                <a:latin typeface="Adobe Gurmukhi" panose="01010101010101010101" pitchFamily="50" charset="0"/>
                <a:cs typeface="Adobe Gurmukhi" panose="01010101010101010101" pitchFamily="50" charset="0"/>
              </a:rPr>
              <a:t>getchar</a:t>
            </a:r>
            <a:r>
              <a:rPr lang="en-US" altLang="zh-CN" dirty="0">
                <a:latin typeface="Adobe Gurmukhi" panose="01010101010101010101" pitchFamily="50" charset="0"/>
                <a:cs typeface="Adobe Gurmukhi" panose="01010101010101010101" pitchFamily="50" charset="0"/>
              </a:rPr>
              <a:t>();//</a:t>
            </a:r>
            <a:r>
              <a:rPr lang="zh-CN" altLang="en-US" dirty="0">
                <a:latin typeface="Adobe Gurmukhi" panose="01010101010101010101" pitchFamily="50" charset="0"/>
                <a:cs typeface="Adobe Gurmukhi" panose="01010101010101010101" pitchFamily="50" charset="0"/>
              </a:rPr>
              <a:t>消除行末回车</a:t>
            </a:r>
          </a:p>
          <a:p>
            <a:r>
              <a:rPr lang="en-US" altLang="zh-CN" dirty="0">
                <a:latin typeface="Adobe Gurmukhi" panose="01010101010101010101" pitchFamily="50" charset="0"/>
                <a:cs typeface="Adobe Gurmukhi" panose="01010101010101010101" pitchFamily="50" charset="0"/>
              </a:rPr>
              <a:t>for (int j = 1; j &lt;= n; ++j)</a:t>
            </a: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if (c[j] == '.')</a:t>
            </a:r>
          </a:p>
          <a:p>
            <a:r>
              <a:rPr lang="en-US" altLang="zh-CN" dirty="0" err="1">
                <a:latin typeface="Adobe Gurmukhi" panose="01010101010101010101" pitchFamily="50" charset="0"/>
                <a:cs typeface="Adobe Gurmukhi" panose="01010101010101010101" pitchFamily="50" charset="0"/>
              </a:rPr>
              <a:t>sta</a:t>
            </a:r>
            <a:r>
              <a:rPr lang="en-US" altLang="zh-CN" dirty="0">
                <a:latin typeface="Adobe Gurmukhi" panose="01010101010101010101" pitchFamily="50" charset="0"/>
                <a:cs typeface="Adobe Gurmukhi" panose="01010101010101010101" pitchFamily="50" charset="0"/>
              </a:rPr>
              <a:t>[i] |= (1 &lt;&lt; (n - j));//</a:t>
            </a:r>
            <a:r>
              <a:rPr lang="zh-CN" altLang="en-US" dirty="0">
                <a:latin typeface="Adobe Gurmukhi" panose="01010101010101010101" pitchFamily="50" charset="0"/>
                <a:cs typeface="Adobe Gurmukhi" panose="01010101010101010101" pitchFamily="50" charset="0"/>
              </a:rPr>
              <a:t>将</a:t>
            </a:r>
            <a:r>
              <a:rPr lang="en-US" altLang="zh-CN" dirty="0" err="1">
                <a:latin typeface="Adobe Gurmukhi" panose="01010101010101010101" pitchFamily="50" charset="0"/>
                <a:cs typeface="Adobe Gurmukhi" panose="01010101010101010101" pitchFamily="50" charset="0"/>
              </a:rPr>
              <a:t>sta</a:t>
            </a:r>
            <a:r>
              <a:rPr lang="en-US" altLang="zh-CN" dirty="0">
                <a:latin typeface="Adobe Gurmukhi" panose="01010101010101010101" pitchFamily="50" charset="0"/>
                <a:cs typeface="Adobe Gurmukhi" panose="01010101010101010101" pitchFamily="50" charset="0"/>
              </a:rPr>
              <a:t>[i]</a:t>
            </a:r>
            <a:r>
              <a:rPr lang="zh-CN" altLang="en-US" dirty="0">
                <a:latin typeface="Adobe Gurmukhi" panose="01010101010101010101" pitchFamily="50" charset="0"/>
                <a:cs typeface="Adobe Gurmukhi" panose="01010101010101010101" pitchFamily="50" charset="0"/>
              </a:rPr>
              <a:t>的“第</a:t>
            </a:r>
            <a:r>
              <a:rPr lang="en-US" altLang="zh-CN" dirty="0">
                <a:latin typeface="Adobe Gurmukhi" panose="01010101010101010101" pitchFamily="50" charset="0"/>
                <a:cs typeface="Adobe Gurmukhi" panose="01010101010101010101" pitchFamily="50" charset="0"/>
              </a:rPr>
              <a:t>j</a:t>
            </a:r>
            <a:r>
              <a:rPr lang="zh-CN" altLang="en-US" dirty="0">
                <a:latin typeface="Adobe Gurmukhi" panose="01010101010101010101" pitchFamily="50" charset="0"/>
                <a:cs typeface="Adobe Gurmukhi" panose="01010101010101010101" pitchFamily="50" charset="0"/>
              </a:rPr>
              <a:t>位”置为</a:t>
            </a:r>
            <a:r>
              <a:rPr lang="en-US" altLang="zh-CN" dirty="0">
                <a:latin typeface="Adobe Gurmukhi" panose="01010101010101010101" pitchFamily="50" charset="0"/>
                <a:cs typeface="Adobe Gurmukhi" panose="01010101010101010101" pitchFamily="50" charset="0"/>
              </a:rPr>
              <a:t>1</a:t>
            </a:r>
            <a:endParaRPr lang="zh-CN" altLang="en-US" dirty="0">
              <a:latin typeface="Adobe Gurmukhi" panose="01010101010101010101" pitchFamily="50" charset="0"/>
              <a:cs typeface="Adobe Gurmukhi" panose="01010101010101010101" pitchFamily="50" charset="0"/>
            </a:endParaRPr>
          </a:p>
          <a:p>
            <a:r>
              <a:rPr lang="en-US" altLang="zh-CN" dirty="0">
                <a:latin typeface="Adobe Gurmukhi" panose="01010101010101010101" pitchFamily="50" charset="0"/>
                <a:cs typeface="Adobe Gurmukhi" panose="01010101010101010101" pitchFamily="50" charset="0"/>
              </a:rPr>
              <a:t>}</a:t>
            </a:r>
          </a:p>
          <a:p>
            <a:r>
              <a:rPr lang="en-US" altLang="zh-CN" dirty="0">
                <a:latin typeface="Adobe Gurmukhi" panose="01010101010101010101" pitchFamily="50" charset="0"/>
                <a:cs typeface="Adobe Gurmukhi" panose="01010101010101010101" pitchFamily="50" charset="0"/>
              </a:rPr>
              <a:t>}</a:t>
            </a:r>
          </a:p>
          <a:p>
            <a:r>
              <a:rPr lang="de-DE" altLang="zh-CN" dirty="0">
                <a:latin typeface="Adobe Gurmukhi" panose="01010101010101010101" pitchFamily="50" charset="0"/>
                <a:cs typeface="Adobe Gurmukhi" panose="01010101010101010101" pitchFamily="50" charset="0"/>
              </a:rPr>
              <a:t>dfs(0, 0, 0, 1);</a:t>
            </a:r>
          </a:p>
          <a:p>
            <a:r>
              <a:rPr lang="en-US" altLang="zh-CN" dirty="0" err="1">
                <a:latin typeface="Adobe Gurmukhi" panose="01010101010101010101" pitchFamily="50" charset="0"/>
                <a:cs typeface="Adobe Gurmukhi" panose="01010101010101010101" pitchFamily="50" charset="0"/>
              </a:rPr>
              <a:t>printf</a:t>
            </a:r>
            <a:r>
              <a:rPr lang="en-US" altLang="zh-CN" dirty="0">
                <a:latin typeface="Adobe Gurmukhi" panose="01010101010101010101" pitchFamily="50" charset="0"/>
                <a:cs typeface="Adobe Gurmukhi" panose="01010101010101010101" pitchFamily="50" charset="0"/>
              </a:rPr>
              <a:t>("%d",</a:t>
            </a:r>
            <a:r>
              <a:rPr lang="en-US" altLang="zh-CN" dirty="0" err="1">
                <a:latin typeface="Adobe Gurmukhi" panose="01010101010101010101" pitchFamily="50" charset="0"/>
                <a:cs typeface="Adobe Gurmukhi" panose="01010101010101010101" pitchFamily="50" charset="0"/>
              </a:rPr>
              <a:t>ans</a:t>
            </a:r>
            <a:r>
              <a:rPr lang="en-US" altLang="zh-CN" dirty="0">
                <a:latin typeface="Adobe Gurmukhi" panose="01010101010101010101" pitchFamily="50" charset="0"/>
                <a:cs typeface="Adobe Gurmukhi" panose="01010101010101010101" pitchFamily="50" charset="0"/>
              </a:rPr>
              <a:t>) ;</a:t>
            </a:r>
          </a:p>
          <a:p>
            <a:r>
              <a:rPr lang="en-US" altLang="zh-CN" dirty="0">
                <a:latin typeface="Adobe Gurmukhi" panose="01010101010101010101" pitchFamily="50" charset="0"/>
                <a:cs typeface="Adobe Gurmukhi" panose="01010101010101010101" pitchFamily="50" charset="0"/>
              </a:rPr>
              <a:t>system("pause");</a:t>
            </a:r>
          </a:p>
          <a:p>
            <a:r>
              <a:rPr lang="en-US" altLang="zh-CN" dirty="0">
                <a:latin typeface="Adobe Gurmukhi" panose="01010101010101010101" pitchFamily="50" charset="0"/>
                <a:cs typeface="Adobe Gurmukhi" panose="01010101010101010101" pitchFamily="50" charset="0"/>
              </a:rPr>
              <a:t>return 0;</a:t>
            </a:r>
          </a:p>
          <a:p>
            <a:r>
              <a:rPr lang="en-US" altLang="zh-CN" dirty="0">
                <a:latin typeface="Adobe Gurmukhi" panose="01010101010101010101" pitchFamily="50" charset="0"/>
                <a:cs typeface="Adobe Gurmukhi" panose="01010101010101010101" pitchFamily="50" charset="0"/>
              </a:rPr>
              <a:t>}</a:t>
            </a:r>
          </a:p>
          <a:p>
            <a:endParaRPr lang="zh-CN" altLang="en-US"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75178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8B0D14-D4AF-4310-917C-18935BAB4A6E}"/>
              </a:ext>
            </a:extLst>
          </p:cNvPr>
          <p:cNvSpPr txBox="1"/>
          <p:nvPr/>
        </p:nvSpPr>
        <p:spPr>
          <a:xfrm>
            <a:off x="2556234" y="424206"/>
            <a:ext cx="7022969" cy="1323439"/>
          </a:xfrm>
          <a:prstGeom prst="rect">
            <a:avLst/>
          </a:prstGeom>
          <a:noFill/>
        </p:spPr>
        <p:txBody>
          <a:bodyPr wrap="square" rtlCol="0">
            <a:spAutoFit/>
          </a:bodyPr>
          <a:lstStyle/>
          <a:p>
            <a:pPr algn="ctr"/>
            <a:r>
              <a:rPr lang="zh-CN" altLang="en-US" sz="8000" b="1" dirty="0">
                <a:latin typeface="楷体" panose="02010609060101010101" pitchFamily="49" charset="-122"/>
                <a:ea typeface="楷体" panose="02010609060101010101" pitchFamily="49" charset="-122"/>
              </a:rPr>
              <a:t>目录</a:t>
            </a:r>
          </a:p>
        </p:txBody>
      </p:sp>
      <p:sp>
        <p:nvSpPr>
          <p:cNvPr id="6" name="文本框 5">
            <a:extLst>
              <a:ext uri="{FF2B5EF4-FFF2-40B4-BE49-F238E27FC236}">
                <a16:creationId xmlns:a16="http://schemas.microsoft.com/office/drawing/2014/main" id="{39ED7C42-CC76-49EC-8858-EB0D947F0F35}"/>
              </a:ext>
            </a:extLst>
          </p:cNvPr>
          <p:cNvSpPr txBox="1"/>
          <p:nvPr/>
        </p:nvSpPr>
        <p:spPr>
          <a:xfrm>
            <a:off x="377072" y="2092751"/>
            <a:ext cx="10520314" cy="461665"/>
          </a:xfrm>
          <a:prstGeom prst="rect">
            <a:avLst/>
          </a:prstGeom>
          <a:noFill/>
        </p:spPr>
        <p:txBody>
          <a:bodyPr wrap="square" rtlCol="0">
            <a:spAutoFit/>
          </a:bodyPr>
          <a:lstStyle/>
          <a:p>
            <a:r>
              <a:rPr lang="en-US" altLang="zh-CN" sz="2400" b="1" dirty="0">
                <a:latin typeface="楷体" panose="02010609060101010101" pitchFamily="49" charset="-122"/>
                <a:ea typeface="楷体" panose="02010609060101010101" pitchFamily="49" charset="-122"/>
              </a:rPr>
              <a:t>0x00	</a:t>
            </a:r>
            <a:r>
              <a:rPr lang="zh-CN" altLang="en-US" sz="2400" b="1" dirty="0">
                <a:latin typeface="楷体" panose="02010609060101010101" pitchFamily="49" charset="-122"/>
                <a:ea typeface="楷体" panose="02010609060101010101" pitchFamily="49" charset="-122"/>
              </a:rPr>
              <a:t>递推与递归</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遍历状态空间的最基本方式</a:t>
            </a:r>
          </a:p>
        </p:txBody>
      </p:sp>
      <p:sp>
        <p:nvSpPr>
          <p:cNvPr id="7" name="文本框 6">
            <a:extLst>
              <a:ext uri="{FF2B5EF4-FFF2-40B4-BE49-F238E27FC236}">
                <a16:creationId xmlns:a16="http://schemas.microsoft.com/office/drawing/2014/main" id="{47DE59D6-3581-44BA-9374-30B9ED29CD6C}"/>
              </a:ext>
            </a:extLst>
          </p:cNvPr>
          <p:cNvSpPr txBox="1"/>
          <p:nvPr/>
        </p:nvSpPr>
        <p:spPr>
          <a:xfrm>
            <a:off x="377072" y="3150909"/>
            <a:ext cx="5109327" cy="461665"/>
          </a:xfrm>
          <a:prstGeom prst="rect">
            <a:avLst/>
          </a:prstGeom>
          <a:noFill/>
        </p:spPr>
        <p:txBody>
          <a:bodyPr wrap="square" rtlCol="0">
            <a:spAutoFit/>
          </a:bodyPr>
          <a:lstStyle/>
          <a:p>
            <a:r>
              <a:rPr lang="en-US" altLang="zh-CN" sz="2400" b="1" dirty="0">
                <a:latin typeface="楷体" panose="02010609060101010101" pitchFamily="49" charset="-122"/>
                <a:ea typeface="楷体" panose="02010609060101010101" pitchFamily="49" charset="-122"/>
              </a:rPr>
              <a:t>0x01	</a:t>
            </a:r>
            <a:r>
              <a:rPr lang="zh-CN" altLang="en-US" sz="2400" b="1" dirty="0">
                <a:latin typeface="楷体" panose="02010609060101010101" pitchFamily="49" charset="-122"/>
                <a:ea typeface="楷体" panose="02010609060101010101" pitchFamily="49" charset="-122"/>
              </a:rPr>
              <a:t>递推浅谈与应用</a:t>
            </a:r>
          </a:p>
        </p:txBody>
      </p:sp>
      <p:sp>
        <p:nvSpPr>
          <p:cNvPr id="8" name="文本框 7">
            <a:extLst>
              <a:ext uri="{FF2B5EF4-FFF2-40B4-BE49-F238E27FC236}">
                <a16:creationId xmlns:a16="http://schemas.microsoft.com/office/drawing/2014/main" id="{53F4D433-5B5C-49CB-82E2-28E63AC17061}"/>
              </a:ext>
            </a:extLst>
          </p:cNvPr>
          <p:cNvSpPr txBox="1"/>
          <p:nvPr/>
        </p:nvSpPr>
        <p:spPr>
          <a:xfrm>
            <a:off x="377072" y="4209067"/>
            <a:ext cx="5109327" cy="461665"/>
          </a:xfrm>
          <a:prstGeom prst="rect">
            <a:avLst/>
          </a:prstGeom>
          <a:noFill/>
        </p:spPr>
        <p:txBody>
          <a:bodyPr wrap="square" rtlCol="0">
            <a:spAutoFit/>
          </a:bodyPr>
          <a:lstStyle/>
          <a:p>
            <a:r>
              <a:rPr lang="en-US" altLang="zh-CN" sz="2400" b="1" dirty="0">
                <a:latin typeface="楷体" panose="02010609060101010101" pitchFamily="49" charset="-122"/>
                <a:ea typeface="楷体" panose="02010609060101010101" pitchFamily="49" charset="-122"/>
              </a:rPr>
              <a:t>0x02	</a:t>
            </a:r>
            <a:r>
              <a:rPr lang="zh-CN" altLang="en-US" sz="2400" b="1" dirty="0">
                <a:latin typeface="楷体" panose="02010609060101010101" pitchFamily="49" charset="-122"/>
                <a:ea typeface="楷体" panose="02010609060101010101" pitchFamily="49" charset="-122"/>
              </a:rPr>
              <a:t>递归浅谈与应用</a:t>
            </a:r>
          </a:p>
        </p:txBody>
      </p:sp>
      <p:sp>
        <p:nvSpPr>
          <p:cNvPr id="9" name="文本框 8">
            <a:extLst>
              <a:ext uri="{FF2B5EF4-FFF2-40B4-BE49-F238E27FC236}">
                <a16:creationId xmlns:a16="http://schemas.microsoft.com/office/drawing/2014/main" id="{810379F2-57CE-48A2-9B34-EE695174CFB0}"/>
              </a:ext>
            </a:extLst>
          </p:cNvPr>
          <p:cNvSpPr txBox="1"/>
          <p:nvPr/>
        </p:nvSpPr>
        <p:spPr>
          <a:xfrm>
            <a:off x="377072" y="5267225"/>
            <a:ext cx="5109327" cy="461665"/>
          </a:xfrm>
          <a:prstGeom prst="rect">
            <a:avLst/>
          </a:prstGeom>
          <a:noFill/>
        </p:spPr>
        <p:txBody>
          <a:bodyPr wrap="square" rtlCol="0">
            <a:spAutoFit/>
          </a:bodyPr>
          <a:lstStyle/>
          <a:p>
            <a:r>
              <a:rPr lang="en-US" altLang="zh-CN" sz="2400" b="1" dirty="0">
                <a:latin typeface="楷体" panose="02010609060101010101" pitchFamily="49" charset="-122"/>
                <a:ea typeface="楷体" panose="02010609060101010101" pitchFamily="49" charset="-122"/>
              </a:rPr>
              <a:t>0x03	</a:t>
            </a:r>
            <a:r>
              <a:rPr lang="zh-CN" altLang="en-US" sz="2400" b="1" dirty="0">
                <a:latin typeface="楷体" panose="02010609060101010101" pitchFamily="49" charset="-122"/>
                <a:ea typeface="楷体" panose="02010609060101010101" pitchFamily="49" charset="-122"/>
              </a:rPr>
              <a:t>简单例题的简单讲解</a:t>
            </a:r>
          </a:p>
        </p:txBody>
      </p:sp>
    </p:spTree>
    <p:extLst>
      <p:ext uri="{BB962C8B-B14F-4D97-AF65-F5344CB8AC3E}">
        <p14:creationId xmlns:p14="http://schemas.microsoft.com/office/powerpoint/2010/main" val="23682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7230C9-E09D-4474-A823-2C566D5B51F7}"/>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0.3	</a:t>
            </a:r>
            <a:r>
              <a:rPr lang="zh-CN" altLang="en-US" sz="2800" b="1" dirty="0">
                <a:latin typeface="楷体" panose="02010609060101010101" pitchFamily="49" charset="-122"/>
                <a:ea typeface="楷体" panose="02010609060101010101" pitchFamily="49" charset="-122"/>
              </a:rPr>
              <a:t>简单例题的简单讲解</a:t>
            </a:r>
            <a:endParaRPr lang="en-US" altLang="zh-CN" sz="2800" b="1"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910916A6-430B-4AB8-B2C7-AD1DDC952FB4}"/>
              </a:ext>
            </a:extLst>
          </p:cNvPr>
          <p:cNvSpPr txBox="1"/>
          <p:nvPr/>
        </p:nvSpPr>
        <p:spPr>
          <a:xfrm>
            <a:off x="216817" y="971026"/>
            <a:ext cx="636309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位运算：</a:t>
            </a:r>
            <a:r>
              <a:rPr lang="en-US" altLang="zh-CN" dirty="0">
                <a:latin typeface="楷体" panose="02010609060101010101" pitchFamily="49" charset="-122"/>
                <a:ea typeface="楷体" panose="02010609060101010101" pitchFamily="49" charset="-122"/>
              </a:rPr>
              <a:t>HDU-2167</a:t>
            </a:r>
            <a:endParaRPr lang="zh-CN" altLang="en-US"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2ADF0107-352F-4F98-B51E-C74831D4FD2B}"/>
              </a:ext>
            </a:extLst>
          </p:cNvPr>
          <p:cNvSpPr txBox="1"/>
          <p:nvPr/>
        </p:nvSpPr>
        <p:spPr>
          <a:xfrm>
            <a:off x="292231" y="1349785"/>
            <a:ext cx="10784264" cy="4247317"/>
          </a:xfrm>
          <a:prstGeom prst="rect">
            <a:avLst/>
          </a:prstGeom>
          <a:noFill/>
        </p:spPr>
        <p:txBody>
          <a:bodyPr wrap="square" rtlCol="0">
            <a:spAutoFit/>
          </a:bodyPr>
          <a:lstStyle/>
          <a:p>
            <a:r>
              <a:rPr lang="en-US" altLang="zh-CN" dirty="0">
                <a:latin typeface="Adobe Gurmukhi" panose="01010101010101010101" pitchFamily="50" charset="0"/>
                <a:cs typeface="Adobe Gurmukhi" panose="01010101010101010101" pitchFamily="50" charset="0"/>
              </a:rPr>
              <a:t>You're given an unlimited number of pebbles to distribute across an N x N game board (N drawn from [3, 15]), where each square on the board contains some positive point value between 10 and 99, inclusive. A 6 x 6 board might look like this: </a:t>
            </a:r>
          </a:p>
          <a:p>
            <a:r>
              <a:rPr lang="en-US" altLang="zh-CN" dirty="0">
                <a:latin typeface="Adobe Gurmukhi" panose="01010101010101010101" pitchFamily="50" charset="0"/>
                <a:cs typeface="Adobe Gurmukhi" panose="01010101010101010101" pitchFamily="50" charset="0"/>
              </a:rPr>
              <a:t>……</a:t>
            </a:r>
          </a:p>
          <a:p>
            <a:endParaRPr lang="en-US" altLang="zh-CN" dirty="0">
              <a:latin typeface="Adobe Gurmukhi" panose="01010101010101010101" pitchFamily="50" charset="0"/>
              <a:cs typeface="Adobe Gurmukhi" panose="01010101010101010101" pitchFamily="50" charset="0"/>
            </a:endParaRPr>
          </a:p>
          <a:p>
            <a:r>
              <a:rPr lang="en-US" altLang="zh-CN" dirty="0">
                <a:latin typeface="Adobe Gurmukhi" panose="01010101010101010101" pitchFamily="50" charset="0"/>
                <a:cs typeface="Adobe Gurmukhi" panose="01010101010101010101" pitchFamily="50" charset="0"/>
              </a:rPr>
              <a:t>The player distributes pebbles across the board so that: </a:t>
            </a:r>
            <a:br>
              <a:rPr lang="en-US" altLang="zh-CN" dirty="0">
                <a:latin typeface="Adobe Gurmukhi" panose="01010101010101010101" pitchFamily="50" charset="0"/>
                <a:cs typeface="Adobe Gurmukhi" panose="01010101010101010101" pitchFamily="50" charset="0"/>
              </a:rPr>
            </a:br>
            <a:br>
              <a:rPr lang="en-US" altLang="zh-CN" dirty="0">
                <a:latin typeface="Adobe Gurmukhi" panose="01010101010101010101" pitchFamily="50" charset="0"/>
                <a:cs typeface="Adobe Gurmukhi" panose="01010101010101010101" pitchFamily="50" charset="0"/>
              </a:rPr>
            </a:br>
            <a:r>
              <a:rPr lang="en-US" altLang="zh-CN" dirty="0">
                <a:latin typeface="Adobe Gurmukhi" panose="01010101010101010101" pitchFamily="50" charset="0"/>
                <a:cs typeface="Adobe Gurmukhi" panose="01010101010101010101" pitchFamily="50" charset="0"/>
              </a:rPr>
              <a:t>?At most one pebble resides in any given square. </a:t>
            </a:r>
            <a:br>
              <a:rPr lang="en-US" altLang="zh-CN" dirty="0">
                <a:latin typeface="Adobe Gurmukhi" panose="01010101010101010101" pitchFamily="50" charset="0"/>
                <a:cs typeface="Adobe Gurmukhi" panose="01010101010101010101" pitchFamily="50" charset="0"/>
              </a:rPr>
            </a:br>
            <a:r>
              <a:rPr lang="en-US" altLang="zh-CN" dirty="0">
                <a:latin typeface="Adobe Gurmukhi" panose="01010101010101010101" pitchFamily="50" charset="0"/>
                <a:cs typeface="Adobe Gurmukhi" panose="01010101010101010101" pitchFamily="50" charset="0"/>
              </a:rPr>
              <a:t>?No two pebbles are placed on adjacent squares. Two squares are considered adjacent if they are horizontal, vertical, or even diagonal neighbors. There's no board wrap, so 44 and 61 of row three aren't neighbors. Neither are 33 and 75 nor 55 and 92. </a:t>
            </a:r>
            <a:br>
              <a:rPr lang="en-US" altLang="zh-CN" dirty="0">
                <a:latin typeface="Adobe Gurmukhi" panose="01010101010101010101" pitchFamily="50" charset="0"/>
                <a:cs typeface="Adobe Gurmukhi" panose="01010101010101010101" pitchFamily="50" charset="0"/>
              </a:rPr>
            </a:br>
            <a:br>
              <a:rPr lang="en-US" altLang="zh-CN" dirty="0">
                <a:latin typeface="Adobe Gurmukhi" panose="01010101010101010101" pitchFamily="50" charset="0"/>
                <a:cs typeface="Adobe Gurmukhi" panose="01010101010101010101" pitchFamily="50" charset="0"/>
              </a:rPr>
            </a:br>
            <a:r>
              <a:rPr lang="en-US" altLang="zh-CN" dirty="0">
                <a:latin typeface="Adobe Gurmukhi" panose="01010101010101010101" pitchFamily="50" charset="0"/>
                <a:cs typeface="Adobe Gurmukhi" panose="01010101010101010101" pitchFamily="50" charset="0"/>
              </a:rPr>
              <a:t>The goal is to maximize the number of points claimed by your placement of pebbles. </a:t>
            </a:r>
            <a:br>
              <a:rPr lang="en-US" altLang="zh-CN" dirty="0">
                <a:latin typeface="Adobe Gurmukhi" panose="01010101010101010101" pitchFamily="50" charset="0"/>
                <a:cs typeface="Adobe Gurmukhi" panose="01010101010101010101" pitchFamily="50" charset="0"/>
              </a:rPr>
            </a:br>
            <a:br>
              <a:rPr lang="en-US" altLang="zh-CN" dirty="0">
                <a:latin typeface="Adobe Gurmukhi" panose="01010101010101010101" pitchFamily="50" charset="0"/>
                <a:cs typeface="Adobe Gurmukhi" panose="01010101010101010101" pitchFamily="50" charset="0"/>
              </a:rPr>
            </a:br>
            <a:r>
              <a:rPr lang="en-US" altLang="zh-CN" dirty="0">
                <a:latin typeface="Adobe Gurmukhi" panose="01010101010101010101" pitchFamily="50" charset="0"/>
                <a:cs typeface="Adobe Gurmukhi" panose="01010101010101010101" pitchFamily="50" charset="0"/>
              </a:rPr>
              <a:t>Write a program that reads in a sequence of boards from an input file and prints to </a:t>
            </a:r>
            <a:r>
              <a:rPr lang="en-US" altLang="zh-CN" dirty="0" err="1">
                <a:latin typeface="Adobe Gurmukhi" panose="01010101010101010101" pitchFamily="50" charset="0"/>
                <a:cs typeface="Adobe Gurmukhi" panose="01010101010101010101" pitchFamily="50" charset="0"/>
              </a:rPr>
              <a:t>stdout</a:t>
            </a:r>
            <a:r>
              <a:rPr lang="en-US" altLang="zh-CN" dirty="0">
                <a:latin typeface="Adobe Gurmukhi" panose="01010101010101010101" pitchFamily="50" charset="0"/>
                <a:cs typeface="Adobe Gurmukhi" panose="01010101010101010101" pitchFamily="50" charset="0"/>
              </a:rPr>
              <a:t> the maximum number of points attainable by an optimal pebble placement for each. </a:t>
            </a:r>
            <a:br>
              <a:rPr lang="en-US" altLang="zh-CN" dirty="0">
                <a:latin typeface="Adobe Gurmukhi" panose="01010101010101010101" pitchFamily="50" charset="0"/>
                <a:cs typeface="Adobe Gurmukhi" panose="01010101010101010101" pitchFamily="50" charset="0"/>
              </a:rPr>
            </a:br>
            <a:endParaRPr lang="zh-CN" altLang="en-US"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2590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F9D3C00-D2AC-4563-B55C-F6214285A149}"/>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0.3	</a:t>
            </a:r>
            <a:r>
              <a:rPr lang="zh-CN" altLang="en-US" sz="2800" b="1" dirty="0">
                <a:latin typeface="楷体" panose="02010609060101010101" pitchFamily="49" charset="-122"/>
                <a:ea typeface="楷体" panose="02010609060101010101" pitchFamily="49" charset="-122"/>
              </a:rPr>
              <a:t>简单例题的简单讲解</a:t>
            </a:r>
            <a:endParaRPr lang="en-US" altLang="zh-CN" sz="28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671048ED-4345-4B56-BF53-4944020058F3}"/>
              </a:ext>
            </a:extLst>
          </p:cNvPr>
          <p:cNvSpPr txBox="1"/>
          <p:nvPr/>
        </p:nvSpPr>
        <p:spPr>
          <a:xfrm>
            <a:off x="216817" y="971026"/>
            <a:ext cx="636309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位运算：</a:t>
            </a:r>
            <a:r>
              <a:rPr lang="en-US" altLang="zh-CN" dirty="0">
                <a:latin typeface="楷体" panose="02010609060101010101" pitchFamily="49" charset="-122"/>
                <a:ea typeface="楷体" panose="02010609060101010101" pitchFamily="49" charset="-122"/>
              </a:rPr>
              <a:t>HDU-2167</a:t>
            </a:r>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D589CBED-4F77-4ACA-B0C7-DCBD31C966F7}"/>
              </a:ext>
            </a:extLst>
          </p:cNvPr>
          <p:cNvSpPr txBox="1"/>
          <p:nvPr/>
        </p:nvSpPr>
        <p:spPr>
          <a:xfrm>
            <a:off x="207390" y="1448864"/>
            <a:ext cx="3978113" cy="5078313"/>
          </a:xfrm>
          <a:prstGeom prst="rect">
            <a:avLst/>
          </a:prstGeom>
          <a:noFill/>
        </p:spPr>
        <p:txBody>
          <a:bodyPr wrap="square" rtlCol="0">
            <a:spAutoFit/>
          </a:bodyPr>
          <a:lstStyle/>
          <a:p>
            <a:r>
              <a:rPr lang="en-US" altLang="zh-CN" dirty="0"/>
              <a:t>Input:</a:t>
            </a:r>
          </a:p>
          <a:p>
            <a:r>
              <a:rPr lang="en-US" altLang="zh-CN" dirty="0"/>
              <a:t>71 24 95 56 54 </a:t>
            </a:r>
          </a:p>
          <a:p>
            <a:r>
              <a:rPr lang="en-US" altLang="zh-CN" dirty="0"/>
              <a:t>85 50 74 94 28 </a:t>
            </a:r>
          </a:p>
          <a:p>
            <a:r>
              <a:rPr lang="en-US" altLang="zh-CN" dirty="0"/>
              <a:t>92 96 23 71 10 </a:t>
            </a:r>
          </a:p>
          <a:p>
            <a:r>
              <a:rPr lang="en-US" altLang="zh-CN" dirty="0"/>
              <a:t>23 61 31 30 46 </a:t>
            </a:r>
          </a:p>
          <a:p>
            <a:r>
              <a:rPr lang="en-US" altLang="zh-CN" dirty="0"/>
              <a:t>64 33 32 95 89</a:t>
            </a:r>
          </a:p>
          <a:p>
            <a:endParaRPr lang="en-US" altLang="zh-CN" dirty="0"/>
          </a:p>
          <a:p>
            <a:r>
              <a:rPr lang="en-US" altLang="zh-CN" dirty="0"/>
              <a:t>33 49 78 79 30 16 34 88 54 39 26 </a:t>
            </a:r>
          </a:p>
          <a:p>
            <a:r>
              <a:rPr lang="en-US" altLang="zh-CN" dirty="0"/>
              <a:t>80 21 32 71 89 63 39 52 90 14 89 </a:t>
            </a:r>
          </a:p>
          <a:p>
            <a:r>
              <a:rPr lang="en-US" altLang="zh-CN" dirty="0"/>
              <a:t>49 66 33 19 45 61 31 29 84 98 58 </a:t>
            </a:r>
          </a:p>
          <a:p>
            <a:r>
              <a:rPr lang="en-US" altLang="zh-CN" dirty="0"/>
              <a:t>36 53 35 33 88 90 19 23 76 23 76 </a:t>
            </a:r>
          </a:p>
          <a:p>
            <a:r>
              <a:rPr lang="en-US" altLang="zh-CN" dirty="0"/>
              <a:t>77 27 25 42 70 36 35 91 17 79 43 </a:t>
            </a:r>
          </a:p>
          <a:p>
            <a:r>
              <a:rPr lang="en-US" altLang="zh-CN" dirty="0"/>
              <a:t>33 85 33 59 47 46 63 75 98 96 55 </a:t>
            </a:r>
          </a:p>
          <a:p>
            <a:r>
              <a:rPr lang="en-US" altLang="zh-CN" dirty="0"/>
              <a:t>75 88 10 57 85 71 34 10 59 84 45 </a:t>
            </a:r>
          </a:p>
          <a:p>
            <a:r>
              <a:rPr lang="en-US" altLang="zh-CN" dirty="0"/>
              <a:t>29 34 43 46 75 28 47 63 48 16 19 </a:t>
            </a:r>
          </a:p>
          <a:p>
            <a:r>
              <a:rPr lang="en-US" altLang="zh-CN" dirty="0"/>
              <a:t>62 57 91 85 89 70 80 30 19 38 14 </a:t>
            </a:r>
          </a:p>
          <a:p>
            <a:r>
              <a:rPr lang="en-US" altLang="zh-CN" dirty="0"/>
              <a:t>61 35 36 20 38 18 89 64 63 88 83 </a:t>
            </a:r>
          </a:p>
          <a:p>
            <a:r>
              <a:rPr lang="en-US" altLang="zh-CN" dirty="0"/>
              <a:t>45 46 89 53 83 59 48 45 87 98 21 </a:t>
            </a:r>
            <a:endParaRPr lang="zh-CN" altLang="en-US" dirty="0"/>
          </a:p>
        </p:txBody>
      </p:sp>
      <p:sp>
        <p:nvSpPr>
          <p:cNvPr id="7" name="文本框 6">
            <a:extLst>
              <a:ext uri="{FF2B5EF4-FFF2-40B4-BE49-F238E27FC236}">
                <a16:creationId xmlns:a16="http://schemas.microsoft.com/office/drawing/2014/main" id="{823AABFC-D426-4AAA-817E-1DA8E378A851}"/>
              </a:ext>
            </a:extLst>
          </p:cNvPr>
          <p:cNvSpPr txBox="1"/>
          <p:nvPr/>
        </p:nvSpPr>
        <p:spPr>
          <a:xfrm>
            <a:off x="5931031" y="1448864"/>
            <a:ext cx="3978113" cy="923330"/>
          </a:xfrm>
          <a:prstGeom prst="rect">
            <a:avLst/>
          </a:prstGeom>
          <a:noFill/>
        </p:spPr>
        <p:txBody>
          <a:bodyPr wrap="square" rtlCol="0">
            <a:spAutoFit/>
          </a:bodyPr>
          <a:lstStyle/>
          <a:p>
            <a:r>
              <a:rPr lang="en-US" altLang="zh-CN" dirty="0"/>
              <a:t>Output:</a:t>
            </a:r>
          </a:p>
          <a:p>
            <a:r>
              <a:rPr lang="en-US" altLang="zh-CN" dirty="0"/>
              <a:t>572</a:t>
            </a:r>
          </a:p>
          <a:p>
            <a:r>
              <a:rPr lang="en-US" altLang="zh-CN" dirty="0"/>
              <a:t>2096</a:t>
            </a:r>
            <a:endParaRPr lang="zh-CN" altLang="en-US" dirty="0"/>
          </a:p>
        </p:txBody>
      </p:sp>
    </p:spTree>
    <p:extLst>
      <p:ext uri="{BB962C8B-B14F-4D97-AF65-F5344CB8AC3E}">
        <p14:creationId xmlns:p14="http://schemas.microsoft.com/office/powerpoint/2010/main" val="329474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9A9392-8E85-4B86-BAB2-CE714756862B}"/>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0.3	</a:t>
            </a:r>
            <a:r>
              <a:rPr lang="zh-CN" altLang="en-US" sz="2800" b="1" dirty="0">
                <a:latin typeface="楷体" panose="02010609060101010101" pitchFamily="49" charset="-122"/>
                <a:ea typeface="楷体" panose="02010609060101010101" pitchFamily="49" charset="-122"/>
              </a:rPr>
              <a:t>简单例题的简单讲解</a:t>
            </a:r>
            <a:endParaRPr lang="en-US" altLang="zh-CN" sz="28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4D7E27AB-16BA-4ABB-A872-C536CB3B265E}"/>
              </a:ext>
            </a:extLst>
          </p:cNvPr>
          <p:cNvSpPr txBox="1"/>
          <p:nvPr/>
        </p:nvSpPr>
        <p:spPr>
          <a:xfrm>
            <a:off x="216817" y="971026"/>
            <a:ext cx="636309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位运算：</a:t>
            </a:r>
            <a:r>
              <a:rPr lang="en-US" altLang="zh-CN" dirty="0">
                <a:latin typeface="楷体" panose="02010609060101010101" pitchFamily="49" charset="-122"/>
                <a:ea typeface="楷体" panose="02010609060101010101" pitchFamily="49" charset="-122"/>
              </a:rPr>
              <a:t>HDU-2167</a:t>
            </a:r>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4070478F-42EB-48F8-BFDC-DAE6106753FF}"/>
              </a:ext>
            </a:extLst>
          </p:cNvPr>
          <p:cNvSpPr txBox="1"/>
          <p:nvPr/>
        </p:nvSpPr>
        <p:spPr>
          <a:xfrm>
            <a:off x="216817" y="1340358"/>
            <a:ext cx="5879184" cy="5786199"/>
          </a:xfrm>
          <a:prstGeom prst="rect">
            <a:avLst/>
          </a:prstGeom>
          <a:noFill/>
        </p:spPr>
        <p:txBody>
          <a:bodyPr wrap="square" rtlCol="0">
            <a:spAutoFit/>
          </a:bodyPr>
          <a:lstStyle/>
          <a:p>
            <a:r>
              <a:rPr lang="en-US" altLang="zh-CN" sz="1000" dirty="0">
                <a:latin typeface="Adobe Gurmukhi" panose="01010101010101010101" pitchFamily="50" charset="0"/>
                <a:cs typeface="Adobe Gurmukhi" panose="01010101010101010101" pitchFamily="50" charset="0"/>
              </a:rPr>
              <a:t>int </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[16][1 &lt;&lt; 15];//</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][j]</a:t>
            </a:r>
            <a:r>
              <a:rPr lang="zh-CN" altLang="en-US" sz="1000" dirty="0">
                <a:latin typeface="Adobe Gurmukhi" panose="01010101010101010101" pitchFamily="50" charset="0"/>
                <a:cs typeface="Adobe Gurmukhi" panose="01010101010101010101" pitchFamily="50" charset="0"/>
              </a:rPr>
              <a:t>代表第</a:t>
            </a:r>
            <a:r>
              <a:rPr lang="en-US" altLang="zh-CN" sz="1000" dirty="0" err="1">
                <a:latin typeface="Adobe Gurmukhi" panose="01010101010101010101" pitchFamily="50" charset="0"/>
                <a:cs typeface="Adobe Gurmukhi" panose="01010101010101010101" pitchFamily="50" charset="0"/>
              </a:rPr>
              <a:t>i</a:t>
            </a:r>
            <a:r>
              <a:rPr lang="zh-CN" altLang="en-US" sz="1000" dirty="0">
                <a:latin typeface="Adobe Gurmukhi" panose="01010101010101010101" pitchFamily="50" charset="0"/>
                <a:cs typeface="Adobe Gurmukhi" panose="01010101010101010101" pitchFamily="50" charset="0"/>
              </a:rPr>
              <a:t>行第</a:t>
            </a:r>
            <a:r>
              <a:rPr lang="en-US" altLang="zh-CN" sz="1000" dirty="0">
                <a:latin typeface="Adobe Gurmukhi" panose="01010101010101010101" pitchFamily="50" charset="0"/>
                <a:cs typeface="Adobe Gurmukhi" panose="01010101010101010101" pitchFamily="50" charset="0"/>
              </a:rPr>
              <a:t>j</a:t>
            </a:r>
            <a:r>
              <a:rPr lang="zh-CN" altLang="en-US" sz="1000" dirty="0">
                <a:latin typeface="Adobe Gurmukhi" panose="01010101010101010101" pitchFamily="50" charset="0"/>
                <a:cs typeface="Adobe Gurmukhi" panose="01010101010101010101" pitchFamily="50" charset="0"/>
              </a:rPr>
              <a:t>个状态的最大取值和</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int map[16][16]; </a:t>
            </a:r>
          </a:p>
          <a:p>
            <a:r>
              <a:rPr lang="en-US" altLang="zh-CN" sz="1000" dirty="0">
                <a:latin typeface="Adobe Gurmukhi" panose="01010101010101010101" pitchFamily="50" charset="0"/>
                <a:cs typeface="Adobe Gurmukhi" panose="01010101010101010101" pitchFamily="50" charset="0"/>
              </a:rPr>
              <a:t>int status[1 &lt;&lt; 15];//status[</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a:t>
            </a:r>
            <a:r>
              <a:rPr lang="zh-CN" altLang="en-US" sz="1000" dirty="0">
                <a:latin typeface="Adobe Gurmukhi" panose="01010101010101010101" pitchFamily="50" charset="0"/>
                <a:cs typeface="Adobe Gurmukhi" panose="01010101010101010101" pitchFamily="50" charset="0"/>
              </a:rPr>
              <a:t>代表一行的第</a:t>
            </a:r>
            <a:r>
              <a:rPr lang="en-US" altLang="zh-CN" sz="1000" dirty="0" err="1">
                <a:latin typeface="Adobe Gurmukhi" panose="01010101010101010101" pitchFamily="50" charset="0"/>
                <a:cs typeface="Adobe Gurmukhi" panose="01010101010101010101" pitchFamily="50" charset="0"/>
              </a:rPr>
              <a:t>i</a:t>
            </a:r>
            <a:r>
              <a:rPr lang="zh-CN" altLang="en-US" sz="1000" dirty="0">
                <a:latin typeface="Adobe Gurmukhi" panose="01010101010101010101" pitchFamily="50" charset="0"/>
                <a:cs typeface="Adobe Gurmukhi" panose="01010101010101010101" pitchFamily="50" charset="0"/>
              </a:rPr>
              <a:t>个合法状态 </a:t>
            </a:r>
            <a:endParaRPr lang="en-US" altLang="zh-CN" sz="1000" dirty="0">
              <a:latin typeface="Adobe Gurmukhi" panose="01010101010101010101" pitchFamily="50" charset="0"/>
              <a:cs typeface="Adobe Gurmukhi" panose="01010101010101010101" pitchFamily="50" charset="0"/>
            </a:endParaRPr>
          </a:p>
          <a:p>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int DP(int n) </a:t>
            </a:r>
          </a:p>
          <a:p>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int </a:t>
            </a:r>
            <a:r>
              <a:rPr lang="en-US" altLang="zh-CN" sz="1000" dirty="0" err="1">
                <a:latin typeface="Adobe Gurmukhi" panose="01010101010101010101" pitchFamily="50" charset="0"/>
                <a:cs typeface="Adobe Gurmukhi" panose="01010101010101010101" pitchFamily="50" charset="0"/>
              </a:rPr>
              <a:t>status_num</a:t>
            </a:r>
            <a:r>
              <a:rPr lang="en-US" altLang="zh-CN" sz="1000" dirty="0">
                <a:latin typeface="Adobe Gurmukhi" panose="01010101010101010101" pitchFamily="50" charset="0"/>
                <a:cs typeface="Adobe Gurmukhi" panose="01010101010101010101" pitchFamily="50" charset="0"/>
              </a:rPr>
              <a:t> = 0; </a:t>
            </a:r>
          </a:p>
          <a:p>
            <a:r>
              <a:rPr lang="en-US" altLang="zh-CN" sz="1000" dirty="0">
                <a:latin typeface="Adobe Gurmukhi" panose="01010101010101010101" pitchFamily="50" charset="0"/>
                <a:cs typeface="Adobe Gurmukhi" panose="01010101010101010101" pitchFamily="50" charset="0"/>
              </a:rPr>
              <a:t>  for (int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 0;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&lt; (1 &lt;&lt; n);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if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&amp;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&lt;&lt; 1)) == 0)//</a:t>
            </a:r>
            <a:r>
              <a:rPr lang="zh-CN" altLang="en-US" sz="1000" dirty="0">
                <a:latin typeface="Adobe Gurmukhi" panose="01010101010101010101" pitchFamily="50" charset="0"/>
                <a:cs typeface="Adobe Gurmukhi" panose="01010101010101010101" pitchFamily="50" charset="0"/>
              </a:rPr>
              <a:t>筛掉一行内出现相邻的</a:t>
            </a:r>
            <a:r>
              <a:rPr lang="en-US" altLang="zh-CN" sz="1000" dirty="0">
                <a:latin typeface="Adobe Gurmukhi" panose="01010101010101010101" pitchFamily="50" charset="0"/>
                <a:cs typeface="Adobe Gurmukhi" panose="01010101010101010101" pitchFamily="50" charset="0"/>
              </a:rPr>
              <a:t>1</a:t>
            </a:r>
            <a:r>
              <a:rPr lang="zh-CN" altLang="en-US" sz="1000" dirty="0">
                <a:latin typeface="Adobe Gurmukhi" panose="01010101010101010101" pitchFamily="50" charset="0"/>
                <a:cs typeface="Adobe Gurmukhi" panose="01010101010101010101" pitchFamily="50" charset="0"/>
              </a:rPr>
              <a:t>的情况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status[++</a:t>
            </a:r>
            <a:r>
              <a:rPr lang="en-US" altLang="zh-CN" sz="1000" dirty="0" err="1">
                <a:latin typeface="Adobe Gurmukhi" panose="01010101010101010101" pitchFamily="50" charset="0"/>
                <a:cs typeface="Adobe Gurmukhi" panose="01010101010101010101" pitchFamily="50" charset="0"/>
              </a:rPr>
              <a:t>status_num</a:t>
            </a:r>
            <a:r>
              <a:rPr lang="en-US" altLang="zh-CN" sz="1000" dirty="0">
                <a:latin typeface="Adobe Gurmukhi" panose="01010101010101010101" pitchFamily="50" charset="0"/>
                <a:cs typeface="Adobe Gurmukhi" panose="01010101010101010101" pitchFamily="50" charset="0"/>
              </a:rPr>
              <a:t>] =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memset</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 0, </a:t>
            </a:r>
            <a:r>
              <a:rPr lang="en-US" altLang="zh-CN" sz="1000" dirty="0" err="1">
                <a:latin typeface="Adobe Gurmukhi" panose="01010101010101010101" pitchFamily="50" charset="0"/>
                <a:cs typeface="Adobe Gurmukhi" panose="01010101010101010101" pitchFamily="50" charset="0"/>
              </a:rPr>
              <a:t>sizeof</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for (int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 1;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&lt;= n;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a:t>
            </a:r>
            <a:r>
              <a:rPr lang="zh-CN" altLang="en-US" sz="1000" dirty="0">
                <a:latin typeface="Adobe Gurmukhi" panose="01010101010101010101" pitchFamily="50" charset="0"/>
                <a:cs typeface="Adobe Gurmukhi" panose="01010101010101010101" pitchFamily="50" charset="0"/>
              </a:rPr>
              <a:t>遍历每一行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for (int j = 1; j &lt;= </a:t>
            </a:r>
            <a:r>
              <a:rPr lang="en-US" altLang="zh-CN" sz="1000" dirty="0" err="1">
                <a:latin typeface="Adobe Gurmukhi" panose="01010101010101010101" pitchFamily="50" charset="0"/>
                <a:cs typeface="Adobe Gurmukhi" panose="01010101010101010101" pitchFamily="50" charset="0"/>
              </a:rPr>
              <a:t>status_num</a:t>
            </a:r>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j++</a:t>
            </a:r>
            <a:r>
              <a:rPr lang="en-US" altLang="zh-CN" sz="1000" dirty="0">
                <a:latin typeface="Adobe Gurmukhi" panose="01010101010101010101" pitchFamily="50" charset="0"/>
                <a:cs typeface="Adobe Gurmukhi" panose="01010101010101010101" pitchFamily="50" charset="0"/>
              </a:rPr>
              <a:t>)//</a:t>
            </a:r>
            <a:r>
              <a:rPr lang="zh-CN" altLang="en-US" sz="1000" dirty="0">
                <a:latin typeface="Adobe Gurmukhi" panose="01010101010101010101" pitchFamily="50" charset="0"/>
                <a:cs typeface="Adobe Gurmukhi" panose="01010101010101010101" pitchFamily="50" charset="0"/>
              </a:rPr>
              <a:t>遍历每一行的每一个合法状态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int sum = 0; </a:t>
            </a:r>
          </a:p>
          <a:p>
            <a:r>
              <a:rPr lang="en-US" altLang="zh-CN" sz="1000" dirty="0">
                <a:latin typeface="Adobe Gurmukhi" panose="01010101010101010101" pitchFamily="50" charset="0"/>
                <a:cs typeface="Adobe Gurmukhi" panose="01010101010101010101" pitchFamily="50" charset="0"/>
              </a:rPr>
              <a:t>      for (int k = 1; k &lt;= n; k++) </a:t>
            </a:r>
          </a:p>
          <a:p>
            <a:r>
              <a:rPr lang="en-US" altLang="zh-CN" sz="1000" dirty="0">
                <a:latin typeface="Adobe Gurmukhi" panose="01010101010101010101" pitchFamily="50" charset="0"/>
                <a:cs typeface="Adobe Gurmukhi" panose="01010101010101010101" pitchFamily="50" charset="0"/>
              </a:rPr>
              <a:t>      { if (status[j] &amp; (1 &lt;&lt; (k - 1)))//</a:t>
            </a:r>
            <a:r>
              <a:rPr lang="zh-CN" altLang="en-US" sz="1000" dirty="0">
                <a:latin typeface="Adobe Gurmukhi" panose="01010101010101010101" pitchFamily="50" charset="0"/>
                <a:cs typeface="Adobe Gurmukhi" panose="01010101010101010101" pitchFamily="50" charset="0"/>
              </a:rPr>
              <a:t>取出该行该合法状态下的</a:t>
            </a:r>
            <a:r>
              <a:rPr lang="en-US" altLang="zh-CN" sz="1000" dirty="0">
                <a:latin typeface="Adobe Gurmukhi" panose="01010101010101010101" pitchFamily="50" charset="0"/>
                <a:cs typeface="Adobe Gurmukhi" panose="01010101010101010101" pitchFamily="50" charset="0"/>
              </a:rPr>
              <a:t>1</a:t>
            </a:r>
            <a:r>
              <a:rPr lang="zh-CN" altLang="en-US" sz="1000" dirty="0">
                <a:latin typeface="Adobe Gurmukhi" panose="01010101010101010101" pitchFamily="50" charset="0"/>
                <a:cs typeface="Adobe Gurmukhi" panose="01010101010101010101" pitchFamily="50" charset="0"/>
              </a:rPr>
              <a:t>对应的数字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sum += map[</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][k]; } </a:t>
            </a: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][j] = sum; </a:t>
            </a:r>
          </a:p>
          <a:p>
            <a:r>
              <a:rPr lang="en-US" altLang="zh-CN" sz="1000" dirty="0">
                <a:latin typeface="Adobe Gurmukhi" panose="01010101010101010101" pitchFamily="50" charset="0"/>
                <a:cs typeface="Adobe Gurmukhi" panose="01010101010101010101" pitchFamily="50" charset="0"/>
              </a:rPr>
              <a:t>     for (int k = 1; k &lt;= </a:t>
            </a:r>
            <a:r>
              <a:rPr lang="en-US" altLang="zh-CN" sz="1000" dirty="0" err="1">
                <a:latin typeface="Adobe Gurmukhi" panose="01010101010101010101" pitchFamily="50" charset="0"/>
                <a:cs typeface="Adobe Gurmukhi" panose="01010101010101010101" pitchFamily="50" charset="0"/>
              </a:rPr>
              <a:t>status_num</a:t>
            </a:r>
            <a:r>
              <a:rPr lang="en-US" altLang="zh-CN" sz="1000" dirty="0">
                <a:latin typeface="Adobe Gurmukhi" panose="01010101010101010101" pitchFamily="50" charset="0"/>
                <a:cs typeface="Adobe Gurmukhi" panose="01010101010101010101" pitchFamily="50" charset="0"/>
              </a:rPr>
              <a:t>; k++)//</a:t>
            </a:r>
            <a:r>
              <a:rPr lang="zh-CN" altLang="en-US" sz="1000" dirty="0">
                <a:latin typeface="Adobe Gurmukhi" panose="01010101010101010101" pitchFamily="50" charset="0"/>
                <a:cs typeface="Adobe Gurmukhi" panose="01010101010101010101" pitchFamily="50" charset="0"/>
              </a:rPr>
              <a:t>遍历上一行的合法状态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if (status[j] &amp; status[k]) continue;//</a:t>
            </a:r>
            <a:r>
              <a:rPr lang="zh-CN" altLang="en-US" sz="1000" dirty="0">
                <a:latin typeface="Adobe Gurmukhi" panose="01010101010101010101" pitchFamily="50" charset="0"/>
                <a:cs typeface="Adobe Gurmukhi" panose="01010101010101010101" pitchFamily="50" charset="0"/>
              </a:rPr>
              <a:t>被正面上</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a:t>
            </a:r>
            <a:r>
              <a:rPr lang="zh-CN" altLang="en-US" sz="1000" dirty="0">
                <a:latin typeface="Adobe Gurmukhi" panose="01010101010101010101" pitchFamily="50" charset="0"/>
                <a:cs typeface="Adobe Gurmukhi" panose="01010101010101010101" pitchFamily="50" charset="0"/>
              </a:rPr>
              <a:t> </a:t>
            </a:r>
            <a:r>
              <a:rPr lang="en-US" altLang="zh-CN" sz="1000" dirty="0">
                <a:latin typeface="Adobe Gurmukhi" panose="01010101010101010101" pitchFamily="50" charset="0"/>
                <a:cs typeface="Adobe Gurmukhi" panose="01010101010101010101" pitchFamily="50" charset="0"/>
              </a:rPr>
              <a:t>if (status[j] &amp; status[k] &lt;&lt; 1) continue;//</a:t>
            </a:r>
            <a:r>
              <a:rPr lang="zh-CN" altLang="en-US" sz="1000" dirty="0">
                <a:latin typeface="Adobe Gurmukhi" panose="01010101010101010101" pitchFamily="50" charset="0"/>
                <a:cs typeface="Adobe Gurmukhi" panose="01010101010101010101" pitchFamily="50" charset="0"/>
              </a:rPr>
              <a:t>被左边上</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a:t>
            </a:r>
            <a:r>
              <a:rPr lang="zh-CN" altLang="en-US" sz="1000" dirty="0">
                <a:latin typeface="Adobe Gurmukhi" panose="01010101010101010101" pitchFamily="50" charset="0"/>
                <a:cs typeface="Adobe Gurmukhi" panose="01010101010101010101" pitchFamily="50" charset="0"/>
              </a:rPr>
              <a:t> </a:t>
            </a:r>
            <a:r>
              <a:rPr lang="en-US" altLang="zh-CN" sz="1000" dirty="0">
                <a:latin typeface="Adobe Gurmukhi" panose="01010101010101010101" pitchFamily="50" charset="0"/>
                <a:cs typeface="Adobe Gurmukhi" panose="01010101010101010101" pitchFamily="50" charset="0"/>
              </a:rPr>
              <a:t>if (status[j] &amp; status[k] &gt;&gt; 1) continue;//</a:t>
            </a:r>
            <a:r>
              <a:rPr lang="zh-CN" altLang="en-US" sz="1000" dirty="0">
                <a:latin typeface="Adobe Gurmukhi" panose="01010101010101010101" pitchFamily="50" charset="0"/>
                <a:cs typeface="Adobe Gurmukhi" panose="01010101010101010101" pitchFamily="50" charset="0"/>
              </a:rPr>
              <a:t>被右边上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][j] = max(</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][j], </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- 1][k] + sum);//</a:t>
            </a:r>
            <a:r>
              <a:rPr lang="zh-CN" altLang="en-US" sz="1000" dirty="0">
                <a:latin typeface="Adobe Gurmukhi" panose="01010101010101010101" pitchFamily="50" charset="0"/>
                <a:cs typeface="Adobe Gurmukhi" panose="01010101010101010101" pitchFamily="50" charset="0"/>
              </a:rPr>
              <a:t>该行本身的合法和加上之前行的最大和的最大值即为遍历到该行该状态的最大取值和 </a:t>
            </a:r>
            <a:endParaRPr lang="en-US" altLang="zh-CN" sz="1000" dirty="0">
              <a:latin typeface="Adobe Gurmukhi" panose="01010101010101010101" pitchFamily="50" charset="0"/>
              <a:cs typeface="Adobe Gurmukhi" panose="01010101010101010101" pitchFamily="50" charset="0"/>
            </a:endParaRP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 </a:t>
            </a:r>
          </a:p>
          <a:p>
            <a:r>
              <a:rPr lang="en-US" altLang="zh-CN" sz="1000" dirty="0">
                <a:latin typeface="Adobe Gurmukhi" panose="01010101010101010101" pitchFamily="50" charset="0"/>
                <a:cs typeface="Adobe Gurmukhi" panose="01010101010101010101" pitchFamily="50" charset="0"/>
              </a:rPr>
              <a:t>   int </a:t>
            </a:r>
            <a:r>
              <a:rPr lang="en-US" altLang="zh-CN" sz="1000" dirty="0" err="1">
                <a:latin typeface="Adobe Gurmukhi" panose="01010101010101010101" pitchFamily="50" charset="0"/>
                <a:cs typeface="Adobe Gurmukhi" panose="01010101010101010101" pitchFamily="50" charset="0"/>
              </a:rPr>
              <a:t>ans</a:t>
            </a:r>
            <a:r>
              <a:rPr lang="en-US" altLang="zh-CN" sz="1000" dirty="0">
                <a:latin typeface="Adobe Gurmukhi" panose="01010101010101010101" pitchFamily="50" charset="0"/>
                <a:cs typeface="Adobe Gurmukhi" panose="01010101010101010101" pitchFamily="50" charset="0"/>
              </a:rPr>
              <a:t> = 0; </a:t>
            </a:r>
          </a:p>
          <a:p>
            <a:r>
              <a:rPr lang="en-US" altLang="zh-CN" sz="1000" dirty="0">
                <a:latin typeface="Adobe Gurmukhi" panose="01010101010101010101" pitchFamily="50" charset="0"/>
                <a:cs typeface="Adobe Gurmukhi" panose="01010101010101010101" pitchFamily="50" charset="0"/>
              </a:rPr>
              <a:t>   for (int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 1;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&lt;= </a:t>
            </a:r>
            <a:r>
              <a:rPr lang="en-US" altLang="zh-CN" sz="1000" dirty="0" err="1">
                <a:latin typeface="Adobe Gurmukhi" panose="01010101010101010101" pitchFamily="50" charset="0"/>
                <a:cs typeface="Adobe Gurmukhi" panose="01010101010101010101" pitchFamily="50" charset="0"/>
              </a:rPr>
              <a:t>status_num</a:t>
            </a:r>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 </a:t>
            </a:r>
            <a:r>
              <a:rPr lang="en-US" altLang="zh-CN" sz="1000" dirty="0" err="1">
                <a:latin typeface="Adobe Gurmukhi" panose="01010101010101010101" pitchFamily="50" charset="0"/>
                <a:cs typeface="Adobe Gurmukhi" panose="01010101010101010101" pitchFamily="50" charset="0"/>
              </a:rPr>
              <a:t>ans</a:t>
            </a:r>
            <a:r>
              <a:rPr lang="en-US" altLang="zh-CN" sz="1000" dirty="0">
                <a:latin typeface="Adobe Gurmukhi" panose="01010101010101010101" pitchFamily="50" charset="0"/>
                <a:cs typeface="Adobe Gurmukhi" panose="01010101010101010101" pitchFamily="50" charset="0"/>
              </a:rPr>
              <a:t> = max(</a:t>
            </a:r>
            <a:r>
              <a:rPr lang="en-US" altLang="zh-CN" sz="1000" dirty="0" err="1">
                <a:latin typeface="Adobe Gurmukhi" panose="01010101010101010101" pitchFamily="50" charset="0"/>
                <a:cs typeface="Adobe Gurmukhi" panose="01010101010101010101" pitchFamily="50" charset="0"/>
              </a:rPr>
              <a:t>ans</a:t>
            </a:r>
            <a:r>
              <a:rPr lang="en-US" altLang="zh-CN" sz="1000" dirty="0">
                <a:latin typeface="Adobe Gurmukhi" panose="01010101010101010101" pitchFamily="50" charset="0"/>
                <a:cs typeface="Adobe Gurmukhi" panose="01010101010101010101" pitchFamily="50" charset="0"/>
              </a:rPr>
              <a:t>, </a:t>
            </a:r>
            <a:r>
              <a:rPr lang="en-US" altLang="zh-CN" sz="1000" dirty="0" err="1">
                <a:latin typeface="Adobe Gurmukhi" panose="01010101010101010101" pitchFamily="50" charset="0"/>
                <a:cs typeface="Adobe Gurmukhi" panose="01010101010101010101" pitchFamily="50" charset="0"/>
              </a:rPr>
              <a:t>dp</a:t>
            </a:r>
            <a:r>
              <a:rPr lang="en-US" altLang="zh-CN" sz="1000" dirty="0">
                <a:latin typeface="Adobe Gurmukhi" panose="01010101010101010101" pitchFamily="50" charset="0"/>
                <a:cs typeface="Adobe Gurmukhi" panose="01010101010101010101" pitchFamily="50" charset="0"/>
              </a:rPr>
              <a:t>[n][</a:t>
            </a:r>
            <a:r>
              <a:rPr lang="en-US" altLang="zh-CN" sz="1000" dirty="0" err="1">
                <a:latin typeface="Adobe Gurmukhi" panose="01010101010101010101" pitchFamily="50" charset="0"/>
                <a:cs typeface="Adobe Gurmukhi" panose="01010101010101010101" pitchFamily="50" charset="0"/>
              </a:rPr>
              <a:t>i</a:t>
            </a:r>
            <a:r>
              <a:rPr lang="en-US" altLang="zh-CN" sz="1000" dirty="0">
                <a:latin typeface="Adobe Gurmukhi" panose="01010101010101010101" pitchFamily="50" charset="0"/>
                <a:cs typeface="Adobe Gurmukhi" panose="01010101010101010101" pitchFamily="50" charset="0"/>
              </a:rPr>
              <a:t>]);//</a:t>
            </a:r>
            <a:r>
              <a:rPr lang="zh-CN" altLang="en-US" sz="1000" dirty="0">
                <a:latin typeface="Adobe Gurmukhi" panose="01010101010101010101" pitchFamily="50" charset="0"/>
                <a:cs typeface="Adobe Gurmukhi" panose="01010101010101010101" pitchFamily="50" charset="0"/>
              </a:rPr>
              <a:t>遍历最后一行的每个状态和，其最大值就是答案 </a:t>
            </a:r>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return </a:t>
            </a:r>
            <a:r>
              <a:rPr lang="en-US" altLang="zh-CN" sz="1000" dirty="0" err="1">
                <a:latin typeface="Adobe Gurmukhi" panose="01010101010101010101" pitchFamily="50" charset="0"/>
                <a:cs typeface="Adobe Gurmukhi" panose="01010101010101010101" pitchFamily="50" charset="0"/>
              </a:rPr>
              <a:t>ans</a:t>
            </a:r>
            <a:r>
              <a:rPr lang="en-US" altLang="zh-CN" sz="1000" dirty="0">
                <a:latin typeface="Adobe Gurmukhi" panose="01010101010101010101" pitchFamily="50" charset="0"/>
                <a:cs typeface="Adobe Gurmukhi" panose="01010101010101010101" pitchFamily="50" charset="0"/>
              </a:rPr>
              <a:t>; </a:t>
            </a:r>
          </a:p>
          <a:p>
            <a:r>
              <a:rPr lang="en-US" altLang="zh-CN" sz="1000" dirty="0">
                <a:latin typeface="Adobe Gurmukhi" panose="01010101010101010101" pitchFamily="50" charset="0"/>
                <a:cs typeface="Adobe Gurmukhi" panose="01010101010101010101" pitchFamily="50" charset="0"/>
              </a:rPr>
              <a:t>} </a:t>
            </a:r>
          </a:p>
          <a:p>
            <a:endParaRPr lang="en-US" altLang="zh-CN" sz="1000" dirty="0">
              <a:latin typeface="Adobe Gurmukhi" panose="01010101010101010101" pitchFamily="50" charset="0"/>
              <a:cs typeface="Adobe Gurmukhi" panose="01010101010101010101" pitchFamily="50" charset="0"/>
            </a:endParaRPr>
          </a:p>
          <a:p>
            <a:endParaRPr lang="zh-CN" altLang="en-US" sz="1000" dirty="0">
              <a:latin typeface="Adobe Gurmukhi" panose="01010101010101010101" pitchFamily="50" charset="0"/>
              <a:cs typeface="Adobe Gurmukhi" panose="01010101010101010101" pitchFamily="50" charset="0"/>
            </a:endParaRPr>
          </a:p>
        </p:txBody>
      </p:sp>
      <p:sp>
        <p:nvSpPr>
          <p:cNvPr id="7" name="文本框 6">
            <a:extLst>
              <a:ext uri="{FF2B5EF4-FFF2-40B4-BE49-F238E27FC236}">
                <a16:creationId xmlns:a16="http://schemas.microsoft.com/office/drawing/2014/main" id="{A0E10E52-A633-46A8-995F-7E367F3CDF4C}"/>
              </a:ext>
            </a:extLst>
          </p:cNvPr>
          <p:cNvSpPr txBox="1"/>
          <p:nvPr/>
        </p:nvSpPr>
        <p:spPr>
          <a:xfrm>
            <a:off x="6403942" y="1340358"/>
            <a:ext cx="5571241" cy="4031873"/>
          </a:xfrm>
          <a:prstGeom prst="rect">
            <a:avLst/>
          </a:prstGeom>
          <a:noFill/>
        </p:spPr>
        <p:txBody>
          <a:bodyPr wrap="square" rtlCol="0">
            <a:spAutoFit/>
          </a:bodyPr>
          <a:lstStyle/>
          <a:p>
            <a:r>
              <a:rPr lang="en-US" altLang="zh-CN" sz="1600" dirty="0">
                <a:latin typeface="Adobe Gurmukhi" panose="01010101010101010101" pitchFamily="50" charset="0"/>
                <a:cs typeface="Adobe Gurmukhi" panose="01010101010101010101" pitchFamily="50" charset="0"/>
              </a:rPr>
              <a:t>int main() </a:t>
            </a:r>
          </a:p>
          <a:p>
            <a:r>
              <a:rPr lang="en-US" altLang="zh-CN" sz="1600" dirty="0">
                <a:latin typeface="Adobe Gurmukhi" panose="01010101010101010101" pitchFamily="50" charset="0"/>
                <a:cs typeface="Adobe Gurmukhi" panose="01010101010101010101" pitchFamily="50" charset="0"/>
              </a:rPr>
              <a:t>{ int n, </a:t>
            </a:r>
            <a:r>
              <a:rPr lang="en-US" altLang="zh-CN" sz="1600" dirty="0" err="1">
                <a:latin typeface="Adobe Gurmukhi" panose="01010101010101010101" pitchFamily="50" charset="0"/>
                <a:cs typeface="Adobe Gurmukhi" panose="01010101010101010101" pitchFamily="50" charset="0"/>
              </a:rPr>
              <a:t>i</a:t>
            </a:r>
            <a:r>
              <a:rPr lang="en-US" altLang="zh-CN" sz="1600" dirty="0">
                <a:latin typeface="Adobe Gurmukhi" panose="01010101010101010101" pitchFamily="50" charset="0"/>
                <a:cs typeface="Adobe Gurmukhi" panose="01010101010101010101" pitchFamily="50" charset="0"/>
              </a:rPr>
              <a:t>, j;</a:t>
            </a:r>
          </a:p>
          <a:p>
            <a:r>
              <a:rPr lang="en-US" altLang="zh-CN" sz="1600" dirty="0">
                <a:latin typeface="Adobe Gurmukhi" panose="01010101010101010101" pitchFamily="50" charset="0"/>
                <a:cs typeface="Adobe Gurmukhi" panose="01010101010101010101" pitchFamily="50" charset="0"/>
              </a:rPr>
              <a:t> while (~</a:t>
            </a:r>
            <a:r>
              <a:rPr lang="en-US" altLang="zh-CN" sz="1600" dirty="0" err="1">
                <a:latin typeface="Adobe Gurmukhi" panose="01010101010101010101" pitchFamily="50" charset="0"/>
                <a:cs typeface="Adobe Gurmukhi" panose="01010101010101010101" pitchFamily="50" charset="0"/>
              </a:rPr>
              <a:t>scanf</a:t>
            </a:r>
            <a:r>
              <a:rPr lang="en-US" altLang="zh-CN" sz="1600" dirty="0">
                <a:latin typeface="Adobe Gurmukhi" panose="01010101010101010101" pitchFamily="50" charset="0"/>
                <a:cs typeface="Adobe Gurmukhi" panose="01010101010101010101" pitchFamily="50" charset="0"/>
              </a:rPr>
              <a:t>("%d", &amp;map[1][1])) </a:t>
            </a:r>
          </a:p>
          <a:p>
            <a:r>
              <a:rPr lang="en-US" altLang="zh-CN" sz="1600" dirty="0">
                <a:latin typeface="Adobe Gurmukhi" panose="01010101010101010101" pitchFamily="50" charset="0"/>
                <a:cs typeface="Adobe Gurmukhi" panose="01010101010101010101" pitchFamily="50" charset="0"/>
              </a:rPr>
              <a:t>  { n = 1; </a:t>
            </a:r>
          </a:p>
          <a:p>
            <a:r>
              <a:rPr lang="en-US" altLang="zh-CN" sz="1600" dirty="0">
                <a:latin typeface="Adobe Gurmukhi" panose="01010101010101010101" pitchFamily="50" charset="0"/>
                <a:cs typeface="Adobe Gurmukhi" panose="01010101010101010101" pitchFamily="50" charset="0"/>
              </a:rPr>
              <a:t>    while (1)</a:t>
            </a:r>
          </a:p>
          <a:p>
            <a:r>
              <a:rPr lang="en-US" altLang="zh-CN" sz="1600" dirty="0">
                <a:latin typeface="Adobe Gurmukhi" panose="01010101010101010101" pitchFamily="50" charset="0"/>
                <a:cs typeface="Adobe Gurmukhi" panose="01010101010101010101" pitchFamily="50" charset="0"/>
              </a:rPr>
              <a:t>    { </a:t>
            </a:r>
            <a:r>
              <a:rPr lang="en-US" altLang="zh-CN" sz="1600" dirty="0" err="1">
                <a:latin typeface="Adobe Gurmukhi" panose="01010101010101010101" pitchFamily="50" charset="0"/>
                <a:cs typeface="Adobe Gurmukhi" panose="01010101010101010101" pitchFamily="50" charset="0"/>
              </a:rPr>
              <a:t>scanf</a:t>
            </a:r>
            <a:r>
              <a:rPr lang="en-US" altLang="zh-CN" sz="1600" dirty="0">
                <a:latin typeface="Adobe Gurmukhi" panose="01010101010101010101" pitchFamily="50" charset="0"/>
                <a:cs typeface="Adobe Gurmukhi" panose="01010101010101010101" pitchFamily="50" charset="0"/>
              </a:rPr>
              <a:t>("%d", &amp;map[1][++n]); </a:t>
            </a:r>
          </a:p>
          <a:p>
            <a:r>
              <a:rPr lang="en-US" altLang="zh-CN" sz="1600" dirty="0">
                <a:latin typeface="Adobe Gurmukhi" panose="01010101010101010101" pitchFamily="50" charset="0"/>
                <a:cs typeface="Adobe Gurmukhi" panose="01010101010101010101" pitchFamily="50" charset="0"/>
              </a:rPr>
              <a:t>      if (</a:t>
            </a:r>
            <a:r>
              <a:rPr lang="en-US" altLang="zh-CN" sz="1600" dirty="0" err="1">
                <a:latin typeface="Adobe Gurmukhi" panose="01010101010101010101" pitchFamily="50" charset="0"/>
                <a:cs typeface="Adobe Gurmukhi" panose="01010101010101010101" pitchFamily="50" charset="0"/>
              </a:rPr>
              <a:t>getchar</a:t>
            </a:r>
            <a:r>
              <a:rPr lang="en-US" altLang="zh-CN" sz="1600" dirty="0">
                <a:latin typeface="Adobe Gurmukhi" panose="01010101010101010101" pitchFamily="50" charset="0"/>
                <a:cs typeface="Adobe Gurmukhi" panose="01010101010101010101" pitchFamily="50" charset="0"/>
              </a:rPr>
              <a:t>() == '\n’) </a:t>
            </a:r>
          </a:p>
          <a:p>
            <a:r>
              <a:rPr lang="en-US" altLang="zh-CN" sz="1600" dirty="0">
                <a:latin typeface="Adobe Gurmukhi" panose="01010101010101010101" pitchFamily="50" charset="0"/>
                <a:cs typeface="Adobe Gurmukhi" panose="01010101010101010101" pitchFamily="50" charset="0"/>
              </a:rPr>
              <a:t>         { break; } } </a:t>
            </a:r>
          </a:p>
          <a:p>
            <a:r>
              <a:rPr lang="en-US" altLang="zh-CN" sz="1600" dirty="0">
                <a:latin typeface="Adobe Gurmukhi" panose="01010101010101010101" pitchFamily="50" charset="0"/>
                <a:cs typeface="Adobe Gurmukhi" panose="01010101010101010101" pitchFamily="50" charset="0"/>
              </a:rPr>
              <a:t>      for (</a:t>
            </a:r>
            <a:r>
              <a:rPr lang="en-US" altLang="zh-CN" sz="1600" dirty="0" err="1">
                <a:latin typeface="Adobe Gurmukhi" panose="01010101010101010101" pitchFamily="50" charset="0"/>
                <a:cs typeface="Adobe Gurmukhi" panose="01010101010101010101" pitchFamily="50" charset="0"/>
              </a:rPr>
              <a:t>i</a:t>
            </a:r>
            <a:r>
              <a:rPr lang="en-US" altLang="zh-CN" sz="1600" dirty="0">
                <a:latin typeface="Adobe Gurmukhi" panose="01010101010101010101" pitchFamily="50" charset="0"/>
                <a:cs typeface="Adobe Gurmukhi" panose="01010101010101010101" pitchFamily="50" charset="0"/>
              </a:rPr>
              <a:t> = 2; </a:t>
            </a:r>
            <a:r>
              <a:rPr lang="en-US" altLang="zh-CN" sz="1600" dirty="0" err="1">
                <a:latin typeface="Adobe Gurmukhi" panose="01010101010101010101" pitchFamily="50" charset="0"/>
                <a:cs typeface="Adobe Gurmukhi" panose="01010101010101010101" pitchFamily="50" charset="0"/>
              </a:rPr>
              <a:t>i</a:t>
            </a:r>
            <a:r>
              <a:rPr lang="en-US" altLang="zh-CN" sz="1600" dirty="0">
                <a:latin typeface="Adobe Gurmukhi" panose="01010101010101010101" pitchFamily="50" charset="0"/>
                <a:cs typeface="Adobe Gurmukhi" panose="01010101010101010101" pitchFamily="50" charset="0"/>
              </a:rPr>
              <a:t> &lt;= n; </a:t>
            </a:r>
            <a:r>
              <a:rPr lang="en-US" altLang="zh-CN" sz="1600" dirty="0" err="1">
                <a:latin typeface="Adobe Gurmukhi" panose="01010101010101010101" pitchFamily="50" charset="0"/>
                <a:cs typeface="Adobe Gurmukhi" panose="01010101010101010101" pitchFamily="50" charset="0"/>
              </a:rPr>
              <a:t>i</a:t>
            </a:r>
            <a:r>
              <a:rPr lang="en-US" altLang="zh-CN" sz="1600" dirty="0">
                <a:latin typeface="Adobe Gurmukhi" panose="01010101010101010101" pitchFamily="50" charset="0"/>
                <a:cs typeface="Adobe Gurmukhi" panose="01010101010101010101" pitchFamily="50" charset="0"/>
              </a:rPr>
              <a:t>++)</a:t>
            </a:r>
          </a:p>
          <a:p>
            <a:r>
              <a:rPr lang="en-US" altLang="zh-CN" sz="1600" dirty="0">
                <a:latin typeface="Adobe Gurmukhi" panose="01010101010101010101" pitchFamily="50" charset="0"/>
                <a:cs typeface="Adobe Gurmukhi" panose="01010101010101010101" pitchFamily="50" charset="0"/>
              </a:rPr>
              <a:t>     { for (j = 1; j &lt;= n; </a:t>
            </a:r>
            <a:r>
              <a:rPr lang="en-US" altLang="zh-CN" sz="1600" dirty="0" err="1">
                <a:latin typeface="Adobe Gurmukhi" panose="01010101010101010101" pitchFamily="50" charset="0"/>
                <a:cs typeface="Adobe Gurmukhi" panose="01010101010101010101" pitchFamily="50" charset="0"/>
              </a:rPr>
              <a:t>j++</a:t>
            </a:r>
            <a:r>
              <a:rPr lang="en-US" altLang="zh-CN" sz="1600" dirty="0">
                <a:latin typeface="Adobe Gurmukhi" panose="01010101010101010101" pitchFamily="50" charset="0"/>
                <a:cs typeface="Adobe Gurmukhi" panose="01010101010101010101" pitchFamily="50" charset="0"/>
              </a:rPr>
              <a:t>) </a:t>
            </a:r>
          </a:p>
          <a:p>
            <a:r>
              <a:rPr lang="en-US" altLang="zh-CN" sz="1600" dirty="0">
                <a:latin typeface="Adobe Gurmukhi" panose="01010101010101010101" pitchFamily="50" charset="0"/>
                <a:cs typeface="Adobe Gurmukhi" panose="01010101010101010101" pitchFamily="50" charset="0"/>
              </a:rPr>
              <a:t>     { </a:t>
            </a:r>
            <a:r>
              <a:rPr lang="en-US" altLang="zh-CN" sz="1600" dirty="0" err="1">
                <a:latin typeface="Adobe Gurmukhi" panose="01010101010101010101" pitchFamily="50" charset="0"/>
                <a:cs typeface="Adobe Gurmukhi" panose="01010101010101010101" pitchFamily="50" charset="0"/>
              </a:rPr>
              <a:t>scanf</a:t>
            </a:r>
            <a:r>
              <a:rPr lang="en-US" altLang="zh-CN" sz="1600" dirty="0">
                <a:latin typeface="Adobe Gurmukhi" panose="01010101010101010101" pitchFamily="50" charset="0"/>
                <a:cs typeface="Adobe Gurmukhi" panose="01010101010101010101" pitchFamily="50" charset="0"/>
              </a:rPr>
              <a:t>("%d", &amp;map[</a:t>
            </a:r>
            <a:r>
              <a:rPr lang="en-US" altLang="zh-CN" sz="1600" dirty="0" err="1">
                <a:latin typeface="Adobe Gurmukhi" panose="01010101010101010101" pitchFamily="50" charset="0"/>
                <a:cs typeface="Adobe Gurmukhi" panose="01010101010101010101" pitchFamily="50" charset="0"/>
              </a:rPr>
              <a:t>i</a:t>
            </a:r>
            <a:r>
              <a:rPr lang="en-US" altLang="zh-CN" sz="1600" dirty="0">
                <a:latin typeface="Adobe Gurmukhi" panose="01010101010101010101" pitchFamily="50" charset="0"/>
                <a:cs typeface="Adobe Gurmukhi" panose="01010101010101010101" pitchFamily="50" charset="0"/>
              </a:rPr>
              <a:t>][j]); </a:t>
            </a:r>
          </a:p>
          <a:p>
            <a:r>
              <a:rPr lang="en-US" altLang="zh-CN" sz="1600" dirty="0">
                <a:latin typeface="Adobe Gurmukhi" panose="01010101010101010101" pitchFamily="50" charset="0"/>
                <a:cs typeface="Adobe Gurmukhi" panose="01010101010101010101" pitchFamily="50" charset="0"/>
              </a:rPr>
              <a:t>     } </a:t>
            </a:r>
          </a:p>
          <a:p>
            <a:r>
              <a:rPr lang="en-US" altLang="zh-CN" sz="1600" dirty="0">
                <a:latin typeface="Adobe Gurmukhi" panose="01010101010101010101" pitchFamily="50" charset="0"/>
                <a:cs typeface="Adobe Gurmukhi" panose="01010101010101010101" pitchFamily="50" charset="0"/>
              </a:rPr>
              <a:t>     </a:t>
            </a:r>
            <a:r>
              <a:rPr lang="en-US" altLang="zh-CN" sz="1600" dirty="0" err="1">
                <a:latin typeface="Adobe Gurmukhi" panose="01010101010101010101" pitchFamily="50" charset="0"/>
                <a:cs typeface="Adobe Gurmukhi" panose="01010101010101010101" pitchFamily="50" charset="0"/>
              </a:rPr>
              <a:t>printf</a:t>
            </a:r>
            <a:r>
              <a:rPr lang="en-US" altLang="zh-CN" sz="1600" dirty="0">
                <a:latin typeface="Adobe Gurmukhi" panose="01010101010101010101" pitchFamily="50" charset="0"/>
                <a:cs typeface="Adobe Gurmukhi" panose="01010101010101010101" pitchFamily="50" charset="0"/>
              </a:rPr>
              <a:t>("%d\n", DP(n)); </a:t>
            </a:r>
          </a:p>
          <a:p>
            <a:r>
              <a:rPr lang="en-US" altLang="zh-CN" sz="1600" dirty="0">
                <a:latin typeface="Adobe Gurmukhi" panose="01010101010101010101" pitchFamily="50" charset="0"/>
                <a:cs typeface="Adobe Gurmukhi" panose="01010101010101010101" pitchFamily="50" charset="0"/>
              </a:rPr>
              <a:t>    } </a:t>
            </a:r>
          </a:p>
          <a:p>
            <a:r>
              <a:rPr lang="en-US" altLang="zh-CN" sz="1600" dirty="0">
                <a:latin typeface="Adobe Gurmukhi" panose="01010101010101010101" pitchFamily="50" charset="0"/>
                <a:cs typeface="Adobe Gurmukhi" panose="01010101010101010101" pitchFamily="50" charset="0"/>
              </a:rPr>
              <a:t>    return 0; </a:t>
            </a:r>
          </a:p>
          <a:p>
            <a:r>
              <a:rPr lang="en-US" altLang="zh-CN" sz="1600" dirty="0">
                <a:latin typeface="Adobe Gurmukhi" panose="01010101010101010101" pitchFamily="50" charset="0"/>
                <a:cs typeface="Adobe Gurmukhi" panose="01010101010101010101" pitchFamily="50" charset="0"/>
              </a:rPr>
              <a:t>}</a:t>
            </a:r>
            <a:endParaRPr lang="zh-CN" altLang="en-US" sz="1600" dirty="0"/>
          </a:p>
        </p:txBody>
      </p:sp>
    </p:spTree>
    <p:extLst>
      <p:ext uri="{BB962C8B-B14F-4D97-AF65-F5344CB8AC3E}">
        <p14:creationId xmlns:p14="http://schemas.microsoft.com/office/powerpoint/2010/main" val="127652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BC5F7E-E531-4114-88C8-37FEA00760D4}"/>
              </a:ext>
            </a:extLst>
          </p:cNvPr>
          <p:cNvSpPr/>
          <p:nvPr/>
        </p:nvSpPr>
        <p:spPr>
          <a:xfrm>
            <a:off x="3871275" y="2505670"/>
            <a:ext cx="3667992" cy="923330"/>
          </a:xfrm>
          <a:prstGeom prst="rect">
            <a:avLst/>
          </a:prstGeom>
          <a:noFill/>
        </p:spPr>
        <p:txBody>
          <a:bodyPr wrap="none" lIns="91440" tIns="45720" rIns="91440" bIns="45720">
            <a:spAutoFit/>
          </a:bodyPr>
          <a:lstStyle/>
          <a:p>
            <a:pPr algn="ctr"/>
            <a:r>
              <a:rPr lang="en-US" altLang="zh-CN" sz="5400" b="1" i="1" cap="none" spc="0" dirty="0">
                <a:ln w="13462">
                  <a:solidFill>
                    <a:schemeClr val="bg1"/>
                  </a:solidFill>
                  <a:prstDash val="solid"/>
                </a:ln>
                <a:solidFill>
                  <a:schemeClr val="accent1">
                    <a:lumMod val="75000"/>
                  </a:schemeClr>
                </a:solidFill>
                <a:effectLst>
                  <a:outerShdw blurRad="60007" dist="310007" dir="7680000" sy="30000" kx="1300200" algn="ctr" rotWithShape="0">
                    <a:prstClr val="black">
                      <a:alpha val="32000"/>
                    </a:prstClr>
                  </a:outerShdw>
                </a:effectLst>
              </a:rPr>
              <a:t>Thank you!</a:t>
            </a:r>
            <a:endParaRPr lang="zh-CN" altLang="en-US" sz="5400" b="1" i="1" cap="none" spc="0" dirty="0">
              <a:ln w="13462">
                <a:solidFill>
                  <a:schemeClr val="bg1"/>
                </a:solidFill>
                <a:prstDash val="solid"/>
              </a:ln>
              <a:solidFill>
                <a:schemeClr val="accent1">
                  <a:lumMod val="75000"/>
                </a:schemeClr>
              </a:solidFill>
              <a:effectLst>
                <a:outerShdw blurRad="60007" dist="310007" dir="7680000" sy="30000" kx="1300200" algn="ctr" rotWithShape="0">
                  <a:prstClr val="black">
                    <a:alpha val="32000"/>
                  </a:prstClr>
                </a:outerShdw>
              </a:effectLst>
            </a:endParaRPr>
          </a:p>
        </p:txBody>
      </p:sp>
      <p:sp>
        <p:nvSpPr>
          <p:cNvPr id="5" name="文本框 4">
            <a:extLst>
              <a:ext uri="{FF2B5EF4-FFF2-40B4-BE49-F238E27FC236}">
                <a16:creationId xmlns:a16="http://schemas.microsoft.com/office/drawing/2014/main" id="{31FE6814-0F52-4E84-B14F-EDCF63712B9A}"/>
              </a:ext>
            </a:extLst>
          </p:cNvPr>
          <p:cNvSpPr txBox="1"/>
          <p:nvPr/>
        </p:nvSpPr>
        <p:spPr>
          <a:xfrm>
            <a:off x="1970202" y="3940404"/>
            <a:ext cx="7956223" cy="1200329"/>
          </a:xfrm>
          <a:prstGeom prst="rect">
            <a:avLst/>
          </a:prstGeom>
          <a:noFill/>
        </p:spPr>
        <p:txBody>
          <a:bodyPr wrap="square" rtlCol="0">
            <a:spAutoFit/>
          </a:bodyPr>
          <a:lstStyle/>
          <a:p>
            <a:pPr algn="ctr"/>
            <a:r>
              <a:rPr lang="zh-CN" altLang="en-US" sz="7200" b="1" i="1" dirty="0">
                <a:solidFill>
                  <a:srgbClr val="FF0000"/>
                </a:solidFill>
                <a:latin typeface="楷体" panose="02010609060101010101" pitchFamily="49" charset="-122"/>
                <a:ea typeface="楷体" panose="02010609060101010101" pitchFamily="49" charset="-122"/>
              </a:rPr>
              <a:t>祝大家愉快</a:t>
            </a:r>
            <a:r>
              <a:rPr lang="en-US" altLang="zh-CN" sz="7200" b="1" i="1" dirty="0" err="1">
                <a:solidFill>
                  <a:srgbClr val="FF0000"/>
                </a:solidFill>
                <a:latin typeface="楷体" panose="02010609060101010101" pitchFamily="49" charset="-122"/>
                <a:ea typeface="楷体" panose="02010609060101010101" pitchFamily="49" charset="-122"/>
              </a:rPr>
              <a:t>ak</a:t>
            </a:r>
            <a:r>
              <a:rPr lang="en-US" altLang="zh-CN" sz="7200" b="1" i="1" dirty="0">
                <a:solidFill>
                  <a:srgbClr val="FF0000"/>
                </a:solidFill>
                <a:latin typeface="楷体" panose="02010609060101010101" pitchFamily="49" charset="-122"/>
                <a:ea typeface="楷体" panose="02010609060101010101" pitchFamily="49" charset="-122"/>
              </a:rPr>
              <a:t>!</a:t>
            </a:r>
            <a:endParaRPr lang="zh-CN" altLang="en-US" sz="7200" b="1" i="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0400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FC371A-C6D7-4A63-98F4-AA00E47724E1}"/>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0.0  </a:t>
            </a:r>
            <a:r>
              <a:rPr lang="zh-CN" altLang="en-US" sz="2800" b="1" dirty="0">
                <a:latin typeface="楷体" panose="02010609060101010101" pitchFamily="49" charset="-122"/>
                <a:ea typeface="楷体" panose="02010609060101010101" pitchFamily="49" charset="-122"/>
              </a:rPr>
              <a:t>递推与递归</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遍历状态空间的最基本方式</a:t>
            </a:r>
          </a:p>
        </p:txBody>
      </p:sp>
      <p:sp>
        <p:nvSpPr>
          <p:cNvPr id="5" name="文本框 4">
            <a:extLst>
              <a:ext uri="{FF2B5EF4-FFF2-40B4-BE49-F238E27FC236}">
                <a16:creationId xmlns:a16="http://schemas.microsoft.com/office/drawing/2014/main" id="{55DB3BBA-C403-4CC4-AC03-74502F86BFFE}"/>
              </a:ext>
            </a:extLst>
          </p:cNvPr>
          <p:cNvSpPr txBox="1"/>
          <p:nvPr/>
        </p:nvSpPr>
        <p:spPr>
          <a:xfrm>
            <a:off x="575035" y="1451728"/>
            <a:ext cx="10850252" cy="2308324"/>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一个实际问题的各种可能情况构成的集合通常称为“状态空间”，而程序的运行则是对状态空间的遍历。</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算法和数据结构则是通过划分、归纳、提取、抽象来帮助提高状态空间的效率。</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递推和递归就是遍历状态空间的两种基本方式，枚举和模拟就是将面前的状态空间按照一定的顺序“直接地”交给程序进行遍历的算法。</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摘自</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算法竞赛（李煜东）</a:t>
            </a: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58D098DE-FAC2-4839-8583-EB98898A50C9}"/>
              </a:ext>
            </a:extLst>
          </p:cNvPr>
          <p:cNvSpPr txBox="1"/>
          <p:nvPr/>
        </p:nvSpPr>
        <p:spPr>
          <a:xfrm>
            <a:off x="584462" y="4298623"/>
            <a:ext cx="10878532" cy="1754326"/>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递推：递推算法是一种用若干步可重复运算来描述复杂问题的方法。递推是序列计算中的一种常用算法。</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递归：从已知问题的结果出发，用迭代表达式逐步推算出问题的开始的条件，即顺推法的逆过程称为递归。</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递归与递推区别：相对于递归算法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递推算法免除了数据进出栈的过程，也就是说</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不需要函数不断的向边                                                                                                                           界值靠拢</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而直接从边界出发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直到求出函数值。</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7368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F7A5EC-AF04-48DC-9029-24B3BA0856F8}"/>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A02200F4-0A98-47A5-91FD-C407F314446D}"/>
              </a:ext>
            </a:extLst>
          </p:cNvPr>
          <p:cNvSpPr txBox="1"/>
          <p:nvPr/>
        </p:nvSpPr>
        <p:spPr>
          <a:xfrm>
            <a:off x="904974" y="2507531"/>
            <a:ext cx="9605913" cy="3539430"/>
          </a:xfrm>
          <a:prstGeom prst="rect">
            <a:avLst/>
          </a:prstGeom>
          <a:noFill/>
        </p:spPr>
        <p:txBody>
          <a:bodyPr wrap="square" rtlCol="0">
            <a:spAutoFit/>
          </a:bodyPr>
          <a:lstStyle/>
          <a:p>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 递推关系：</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一阶递推</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多阶递推</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a:solidFill>
                  <a:srgbClr val="FF0000"/>
                </a:solidFill>
                <a:latin typeface="楷体" panose="02010609060101010101" pitchFamily="49" charset="-122"/>
                <a:ea typeface="楷体" panose="02010609060101010101" pitchFamily="49" charset="-122"/>
              </a:rPr>
              <a:t>间接递</a:t>
            </a:r>
            <a:r>
              <a:rPr lang="zh-CN" altLang="en-US" sz="3200" b="1" dirty="0">
                <a:solidFill>
                  <a:srgbClr val="FF0000"/>
                </a:solidFill>
                <a:latin typeface="楷体" panose="02010609060101010101" pitchFamily="49" charset="-122"/>
                <a:ea typeface="楷体" panose="02010609060101010101" pitchFamily="49" charset="-122"/>
              </a:rPr>
              <a:t>推</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逆向递推</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多维递推</a:t>
            </a:r>
            <a:endParaRPr lang="en-US" altLang="zh-CN" sz="3200" b="1" dirty="0">
              <a:solidFill>
                <a:srgbClr val="FF0000"/>
              </a:solidFill>
              <a:latin typeface="楷体" panose="02010609060101010101" pitchFamily="49" charset="-122"/>
              <a:ea typeface="楷体" panose="02010609060101010101" pitchFamily="49" charset="-122"/>
            </a:endParaRPr>
          </a:p>
          <a:p>
            <a:r>
              <a:rPr lang="en-US" altLang="zh-CN" sz="3200" b="1" dirty="0">
                <a:solidFill>
                  <a:srgbClr val="FF0000"/>
                </a:solidFill>
                <a:latin typeface="楷体" panose="02010609060101010101" pitchFamily="49" charset="-122"/>
                <a:ea typeface="楷体" panose="02010609060101010101" pitchFamily="49" charset="-122"/>
              </a:rPr>
              <a:t>……</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71EC3A48-CAB2-48F1-B800-E0E890BE0BAA}"/>
              </a:ext>
            </a:extLst>
          </p:cNvPr>
          <p:cNvSpPr txBox="1"/>
          <p:nvPr/>
        </p:nvSpPr>
        <p:spPr>
          <a:xfrm>
            <a:off x="904974" y="1310326"/>
            <a:ext cx="9615340" cy="584775"/>
          </a:xfrm>
          <a:prstGeom prst="rect">
            <a:avLst/>
          </a:prstGeom>
          <a:noFill/>
        </p:spPr>
        <p:txBody>
          <a:bodyPr wrap="square" rtlCol="0">
            <a:spAutoFit/>
          </a:bodyPr>
          <a:lstStyle/>
          <a:p>
            <a:r>
              <a:rPr lang="en-US" altLang="zh-CN" sz="3200" b="1" dirty="0">
                <a:solidFill>
                  <a:srgbClr val="FF0000"/>
                </a:solidFill>
                <a:latin typeface="楷体" panose="02010609060101010101" pitchFamily="49" charset="-122"/>
                <a:ea typeface="楷体" panose="02010609060101010101" pitchFamily="49" charset="-122"/>
              </a:rPr>
              <a:t>* </a:t>
            </a:r>
            <a:r>
              <a:rPr lang="zh-CN" altLang="en-US" sz="3200" b="1" dirty="0">
                <a:solidFill>
                  <a:srgbClr val="FF0000"/>
                </a:solidFill>
                <a:latin typeface="楷体" panose="02010609060101010101" pitchFamily="49" charset="-122"/>
                <a:ea typeface="楷体" panose="02010609060101010101" pitchFamily="49" charset="-122"/>
              </a:rPr>
              <a:t>递推起点</a:t>
            </a:r>
          </a:p>
        </p:txBody>
      </p:sp>
    </p:spTree>
    <p:extLst>
      <p:ext uri="{BB962C8B-B14F-4D97-AF65-F5344CB8AC3E}">
        <p14:creationId xmlns:p14="http://schemas.microsoft.com/office/powerpoint/2010/main" val="245948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13CFF2-683D-4024-85AD-B8D35776E6E3}"/>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9E8A9F55-AE7B-4E84-9ED3-5F3EA21C7499}"/>
              </a:ext>
            </a:extLst>
          </p:cNvPr>
          <p:cNvSpPr txBox="1"/>
          <p:nvPr/>
        </p:nvSpPr>
        <p:spPr>
          <a:xfrm>
            <a:off x="254524" y="1630837"/>
            <a:ext cx="101903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一阶递推：构造等差或等比数列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递推解决和通项解决</a:t>
            </a:r>
          </a:p>
        </p:txBody>
      </p:sp>
      <p:sp>
        <p:nvSpPr>
          <p:cNvPr id="6" name="文本框 5">
            <a:extLst>
              <a:ext uri="{FF2B5EF4-FFF2-40B4-BE49-F238E27FC236}">
                <a16:creationId xmlns:a16="http://schemas.microsoft.com/office/drawing/2014/main" id="{5D91B434-A53B-42F7-92FC-B556841C1271}"/>
              </a:ext>
            </a:extLst>
          </p:cNvPr>
          <p:cNvSpPr txBox="1"/>
          <p:nvPr/>
        </p:nvSpPr>
        <p:spPr>
          <a:xfrm>
            <a:off x="254524" y="2441542"/>
            <a:ext cx="4119513" cy="3477875"/>
          </a:xfrm>
          <a:prstGeom prst="rect">
            <a:avLst/>
          </a:prstGeom>
          <a:noFill/>
        </p:spPr>
        <p:txBody>
          <a:bodyPr wrap="square" rtlCol="0">
            <a:spAutoFit/>
          </a:bodyPr>
          <a:lstStyle/>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a</a:t>
            </a:r>
            <a:r>
              <a:rPr lang="en-US" altLang="zh-CN" sz="1200" dirty="0">
                <a:latin typeface="楷体" panose="02010609060101010101" pitchFamily="49" charset="-122"/>
                <a:ea typeface="楷体" panose="02010609060101010101" pitchFamily="49" charset="-122"/>
              </a:rPr>
              <a:t>n</a:t>
            </a:r>
            <a:r>
              <a:rPr lang="en-US" altLang="zh-CN" sz="3200" dirty="0">
                <a:latin typeface="楷体" panose="02010609060101010101" pitchFamily="49" charset="-122"/>
                <a:ea typeface="楷体" panose="02010609060101010101" pitchFamily="49" charset="-122"/>
              </a:rPr>
              <a:t> + f(n)</a:t>
            </a:r>
          </a:p>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f(n) * a</a:t>
            </a:r>
            <a:r>
              <a:rPr lang="en-US" altLang="zh-CN" sz="1200" dirty="0">
                <a:latin typeface="楷体" panose="02010609060101010101" pitchFamily="49" charset="-122"/>
                <a:ea typeface="楷体" panose="02010609060101010101" pitchFamily="49" charset="-122"/>
              </a:rPr>
              <a:t>n</a:t>
            </a:r>
            <a:endParaRPr lang="en-US" altLang="zh-CN" dirty="0">
              <a:latin typeface="楷体" panose="02010609060101010101" pitchFamily="49" charset="-122"/>
              <a:ea typeface="楷体" panose="02010609060101010101" pitchFamily="49" charset="-122"/>
            </a:endParaRPr>
          </a:p>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p*a</a:t>
            </a:r>
            <a:r>
              <a:rPr lang="en-US" altLang="zh-CN" sz="1200" dirty="0">
                <a:latin typeface="楷体" panose="02010609060101010101" pitchFamily="49" charset="-122"/>
                <a:ea typeface="楷体" panose="02010609060101010101" pitchFamily="49" charset="-122"/>
              </a:rPr>
              <a:t>n</a:t>
            </a:r>
            <a:r>
              <a:rPr lang="en-US" altLang="zh-CN" sz="3200" dirty="0">
                <a:latin typeface="楷体" panose="02010609060101010101" pitchFamily="49" charset="-122"/>
                <a:ea typeface="楷体" panose="02010609060101010101" pitchFamily="49" charset="-122"/>
              </a:rPr>
              <a:t> + q</a:t>
            </a:r>
          </a:p>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p*a</a:t>
            </a:r>
            <a:r>
              <a:rPr lang="en-US" altLang="zh-CN" sz="1200" dirty="0">
                <a:latin typeface="楷体" panose="02010609060101010101" pitchFamily="49" charset="-122"/>
                <a:ea typeface="楷体" panose="02010609060101010101" pitchFamily="49" charset="-122"/>
              </a:rPr>
              <a:t>n</a:t>
            </a:r>
            <a:r>
              <a:rPr lang="en-US" altLang="zh-CN" sz="3200" dirty="0">
                <a:latin typeface="楷体" panose="02010609060101010101" pitchFamily="49" charset="-122"/>
                <a:ea typeface="楷体" panose="02010609060101010101" pitchFamily="49" charset="-122"/>
              </a:rPr>
              <a:t> + f(n)</a:t>
            </a:r>
            <a:endParaRPr lang="en-US" altLang="zh-CN" sz="2800" dirty="0">
              <a:latin typeface="楷体" panose="02010609060101010101" pitchFamily="49" charset="-122"/>
              <a:ea typeface="楷体" panose="02010609060101010101" pitchFamily="49" charset="-122"/>
            </a:endParaRPr>
          </a:p>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p*a</a:t>
            </a:r>
            <a:r>
              <a:rPr lang="en-US" altLang="zh-CN" sz="1200" dirty="0">
                <a:latin typeface="楷体" panose="02010609060101010101" pitchFamily="49" charset="-122"/>
                <a:ea typeface="楷体" panose="02010609060101010101" pitchFamily="49" charset="-122"/>
              </a:rPr>
              <a:t>n</a:t>
            </a:r>
            <a:r>
              <a:rPr lang="en-US" altLang="zh-CN" sz="3200" dirty="0">
                <a:latin typeface="楷体" panose="02010609060101010101" pitchFamily="49" charset="-122"/>
                <a:ea typeface="楷体" panose="02010609060101010101" pitchFamily="49" charset="-122"/>
              </a:rPr>
              <a:t> + </a:t>
            </a:r>
            <a:r>
              <a:rPr lang="en-US" altLang="zh-CN" sz="3200" dirty="0" err="1">
                <a:latin typeface="楷体" panose="02010609060101010101" pitchFamily="49" charset="-122"/>
                <a:ea typeface="楷体" panose="02010609060101010101" pitchFamily="49" charset="-122"/>
              </a:rPr>
              <a:t>q^n</a:t>
            </a:r>
            <a:endParaRPr lang="en-US" altLang="zh-CN" sz="3200" dirty="0">
              <a:latin typeface="楷体" panose="02010609060101010101" pitchFamily="49" charset="-122"/>
              <a:ea typeface="楷体" panose="02010609060101010101" pitchFamily="49" charset="-122"/>
            </a:endParaRPr>
          </a:p>
          <a:p>
            <a:pPr marL="342900" indent="-342900">
              <a:buAutoNum type="arabicPeriod"/>
            </a:pPr>
            <a:r>
              <a:rPr lang="en-US" altLang="zh-CN" sz="3200" dirty="0">
                <a:latin typeface="楷体" panose="02010609060101010101" pitchFamily="49" charset="-122"/>
                <a:ea typeface="楷体" panose="02010609060101010101" pitchFamily="49" charset="-122"/>
              </a:rPr>
              <a:t>a</a:t>
            </a:r>
            <a:r>
              <a:rPr lang="en-US" altLang="zh-CN" sz="1200" dirty="0">
                <a:latin typeface="楷体" panose="02010609060101010101" pitchFamily="49" charset="-122"/>
                <a:ea typeface="楷体" panose="02010609060101010101" pitchFamily="49" charset="-122"/>
              </a:rPr>
              <a:t>n+2</a:t>
            </a:r>
            <a:r>
              <a:rPr lang="en-US" altLang="zh-CN" sz="3200" dirty="0">
                <a:latin typeface="楷体" panose="02010609060101010101" pitchFamily="49" charset="-122"/>
                <a:ea typeface="楷体" panose="02010609060101010101" pitchFamily="49" charset="-122"/>
              </a:rPr>
              <a:t> = p*a</a:t>
            </a:r>
            <a:r>
              <a:rPr lang="en-US" altLang="zh-CN" sz="1200" dirty="0">
                <a:latin typeface="楷体" panose="02010609060101010101" pitchFamily="49" charset="-122"/>
                <a:ea typeface="楷体" panose="02010609060101010101" pitchFamily="49" charset="-122"/>
              </a:rPr>
              <a:t>n+1</a:t>
            </a:r>
            <a:r>
              <a:rPr lang="en-US" altLang="zh-CN" sz="3200" dirty="0">
                <a:latin typeface="楷体" panose="02010609060101010101" pitchFamily="49" charset="-122"/>
                <a:ea typeface="楷体" panose="02010609060101010101" pitchFamily="49" charset="-122"/>
              </a:rPr>
              <a:t> + q*a</a:t>
            </a:r>
            <a:r>
              <a:rPr lang="en-US" altLang="zh-CN" sz="1200" dirty="0">
                <a:latin typeface="楷体" panose="02010609060101010101" pitchFamily="49" charset="-122"/>
                <a:ea typeface="楷体" panose="02010609060101010101" pitchFamily="49" charset="-122"/>
              </a:rPr>
              <a:t>n</a:t>
            </a:r>
            <a:endParaRPr lang="en-US" altLang="zh-CN" sz="3200" dirty="0">
              <a:latin typeface="楷体" panose="02010609060101010101" pitchFamily="49" charset="-122"/>
              <a:ea typeface="楷体" panose="02010609060101010101" pitchFamily="49" charset="-122"/>
            </a:endParaRPr>
          </a:p>
          <a:p>
            <a:pPr marL="342900" indent="-342900">
              <a:buAutoNum type="arabicPeriod"/>
            </a:pPr>
            <a:r>
              <a:rPr lang="en-US" altLang="zh-CN" sz="2800"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32C2237B-1AD3-4928-BD07-49B2E635A524}"/>
              </a:ext>
            </a:extLst>
          </p:cNvPr>
          <p:cNvSpPr txBox="1"/>
          <p:nvPr/>
        </p:nvSpPr>
        <p:spPr>
          <a:xfrm>
            <a:off x="5269584" y="2488676"/>
            <a:ext cx="5599521" cy="1815882"/>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注意数据范围：</a:t>
            </a:r>
            <a:endParaRPr lang="en-US" altLang="zh-CN" sz="2800" dirty="0">
              <a:solidFill>
                <a:srgbClr val="FF0000"/>
              </a:solidFill>
              <a:latin typeface="楷体" panose="02010609060101010101" pitchFamily="49" charset="-122"/>
              <a:ea typeface="楷体" panose="02010609060101010101" pitchFamily="49" charset="-122"/>
            </a:endParaRPr>
          </a:p>
          <a:p>
            <a:endParaRPr lang="en-US" altLang="zh-CN" sz="2800" dirty="0">
              <a:solidFill>
                <a:srgbClr val="FF0000"/>
              </a:solidFill>
              <a:latin typeface="楷体" panose="02010609060101010101" pitchFamily="49" charset="-122"/>
              <a:ea typeface="楷体" panose="02010609060101010101" pitchFamily="49" charset="-122"/>
            </a:endParaRPr>
          </a:p>
          <a:p>
            <a:r>
              <a:rPr lang="zh-CN" altLang="en-US" sz="2800" dirty="0">
                <a:solidFill>
                  <a:srgbClr val="FF0000"/>
                </a:solidFill>
                <a:latin typeface="楷体" panose="02010609060101010101" pitchFamily="49" charset="-122"/>
                <a:ea typeface="楷体" panose="02010609060101010101" pitchFamily="49" charset="-122"/>
              </a:rPr>
              <a:t>数据范围小的可以用递推</a:t>
            </a:r>
            <a:endParaRPr lang="en-US" altLang="zh-CN" sz="2800" dirty="0">
              <a:solidFill>
                <a:srgbClr val="FF0000"/>
              </a:solidFill>
              <a:latin typeface="楷体" panose="02010609060101010101" pitchFamily="49" charset="-122"/>
              <a:ea typeface="楷体" panose="02010609060101010101" pitchFamily="49" charset="-122"/>
            </a:endParaRPr>
          </a:p>
          <a:p>
            <a:r>
              <a:rPr lang="zh-CN" altLang="en-US" sz="2800" dirty="0">
                <a:solidFill>
                  <a:srgbClr val="FF0000"/>
                </a:solidFill>
                <a:latin typeface="楷体" panose="02010609060101010101" pitchFamily="49" charset="-122"/>
                <a:ea typeface="楷体" panose="02010609060101010101" pitchFamily="49" charset="-122"/>
              </a:rPr>
              <a:t>数据范围大的则考虑求通项</a:t>
            </a:r>
          </a:p>
        </p:txBody>
      </p:sp>
    </p:spTree>
    <p:extLst>
      <p:ext uri="{BB962C8B-B14F-4D97-AF65-F5344CB8AC3E}">
        <p14:creationId xmlns:p14="http://schemas.microsoft.com/office/powerpoint/2010/main" val="13631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9FC144-33F6-46C2-AA20-A644C057CA6D}"/>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5BA940D0-3320-4C4B-8BFF-865E18C9605D}"/>
              </a:ext>
            </a:extLst>
          </p:cNvPr>
          <p:cNvSpPr txBox="1"/>
          <p:nvPr/>
        </p:nvSpPr>
        <p:spPr>
          <a:xfrm>
            <a:off x="207390" y="1055802"/>
            <a:ext cx="101903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一阶递推：构造等差或等比数列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递推解决和通项解决</a:t>
            </a:r>
          </a:p>
        </p:txBody>
      </p:sp>
      <p:sp>
        <p:nvSpPr>
          <p:cNvPr id="6" name="文本框 5">
            <a:extLst>
              <a:ext uri="{FF2B5EF4-FFF2-40B4-BE49-F238E27FC236}">
                <a16:creationId xmlns:a16="http://schemas.microsoft.com/office/drawing/2014/main" id="{D7A327E8-82CB-4128-8393-1DF54B3899F5}"/>
              </a:ext>
            </a:extLst>
          </p:cNvPr>
          <p:cNvSpPr txBox="1"/>
          <p:nvPr/>
        </p:nvSpPr>
        <p:spPr>
          <a:xfrm>
            <a:off x="207390" y="1952991"/>
            <a:ext cx="11948475" cy="4801314"/>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以直线数目为递推变量，假定</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条直线把平面最多分成</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部分，则</a:t>
            </a:r>
            <a:r>
              <a:rPr lang="en-US" altLang="zh-CN" dirty="0">
                <a:latin typeface="楷体" panose="02010609060101010101" pitchFamily="49" charset="-122"/>
                <a:ea typeface="楷体" panose="02010609060101010101" pitchFamily="49" charset="-122"/>
              </a:rPr>
              <a:t>f(i-1)</a:t>
            </a:r>
            <a:r>
              <a:rPr lang="zh-CN" altLang="en-US" dirty="0">
                <a:latin typeface="楷体" panose="02010609060101010101" pitchFamily="49" charset="-122"/>
                <a:ea typeface="楷体" panose="02010609060101010101" pitchFamily="49" charset="-122"/>
              </a:rPr>
              <a:t>表示</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条直线把平面分成的最多部分。在</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条直线的平面上增加直线</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，易得</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与平面上已经存在了的</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条直线最多各有一个交点，即直线</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最多被分成</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段，而这</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段将会依次将平面一分为二，即直线</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将最多使平面多增加</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部分。所以，递推关系可表示为：</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)=f(i-1)+</a:t>
            </a:r>
            <a:r>
              <a:rPr lang="en-US" altLang="zh-CN" dirty="0" err="1">
                <a:latin typeface="楷体" panose="02010609060101010101" pitchFamily="49" charset="-122"/>
                <a:ea typeface="楷体" panose="02010609060101010101" pitchFamily="49" charset="-122"/>
              </a:rPr>
              <a:t>i</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易得当</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条直线时，平面为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部分。</a:t>
            </a:r>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递推起点：</a:t>
            </a:r>
            <a:r>
              <a:rPr lang="en-US" altLang="zh-CN" dirty="0">
                <a:solidFill>
                  <a:srgbClr val="FF0000"/>
                </a:solidFill>
                <a:latin typeface="楷体" panose="02010609060101010101" pitchFamily="49" charset="-122"/>
                <a:ea typeface="楷体" panose="02010609060101010101" pitchFamily="49" charset="-122"/>
              </a:rPr>
              <a:t>f(0)=1</a:t>
            </a:r>
          </a:p>
          <a:p>
            <a:r>
              <a:rPr lang="zh-CN" altLang="en-US" dirty="0">
                <a:solidFill>
                  <a:srgbClr val="FF0000"/>
                </a:solidFill>
                <a:latin typeface="楷体" panose="02010609060101010101" pitchFamily="49" charset="-122"/>
                <a:ea typeface="楷体" panose="02010609060101010101" pitchFamily="49" charset="-122"/>
              </a:rPr>
              <a:t>递推关系：</a:t>
            </a:r>
            <a:r>
              <a:rPr lang="en-US" altLang="zh-CN" dirty="0">
                <a:solidFill>
                  <a:srgbClr val="FF0000"/>
                </a:solidFill>
                <a:latin typeface="楷体" panose="02010609060101010101" pitchFamily="49" charset="-122"/>
                <a:ea typeface="楷体" panose="02010609060101010101" pitchFamily="49" charset="-122"/>
              </a:rPr>
              <a:t>f(</a:t>
            </a:r>
            <a:r>
              <a:rPr lang="en-US" altLang="zh-CN" dirty="0" err="1">
                <a:solidFill>
                  <a:srgbClr val="FF0000"/>
                </a:solidFill>
                <a:latin typeface="楷体" panose="02010609060101010101" pitchFamily="49" charset="-122"/>
                <a:ea typeface="楷体" panose="02010609060101010101" pitchFamily="49" charset="-122"/>
              </a:rPr>
              <a:t>i</a:t>
            </a:r>
            <a:r>
              <a:rPr lang="en-US" altLang="zh-CN" dirty="0">
                <a:solidFill>
                  <a:srgbClr val="FF0000"/>
                </a:solidFill>
                <a:latin typeface="楷体" panose="02010609060101010101" pitchFamily="49" charset="-122"/>
                <a:ea typeface="楷体" panose="02010609060101010101" pitchFamily="49" charset="-122"/>
              </a:rPr>
              <a:t>)=f(i-1)+</a:t>
            </a:r>
            <a:r>
              <a:rPr lang="en-US" altLang="zh-CN" dirty="0" err="1">
                <a:solidFill>
                  <a:srgbClr val="FF0000"/>
                </a:solidFill>
                <a:latin typeface="楷体" panose="02010609060101010101" pitchFamily="49" charset="-122"/>
                <a:ea typeface="楷体" panose="02010609060101010101" pitchFamily="49" charset="-122"/>
              </a:rPr>
              <a:t>i</a:t>
            </a:r>
            <a:endParaRPr lang="en-US" altLang="zh-CN" dirty="0">
              <a:solidFill>
                <a:srgbClr val="FF0000"/>
              </a:solidFill>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int f[MAX] //</a:t>
            </a:r>
            <a:r>
              <a:rPr lang="zh-CN" altLang="en-US" dirty="0">
                <a:latin typeface="楷体" panose="02010609060101010101" pitchFamily="49" charset="-122"/>
                <a:ea typeface="楷体" panose="02010609060101010101" pitchFamily="49" charset="-122"/>
              </a:rPr>
              <a:t>存放</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int lines(int n) //</a:t>
            </a:r>
            <a:r>
              <a:rPr lang="zh-CN" altLang="en-US" dirty="0">
                <a:latin typeface="楷体" panose="02010609060101010101" pitchFamily="49" charset="-122"/>
                <a:ea typeface="楷体" panose="02010609060101010101" pitchFamily="49" charset="-122"/>
              </a:rPr>
              <a:t>输入</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为直线数目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输出最多部分数 </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int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f(0)=1;</a:t>
            </a:r>
          </a:p>
          <a:p>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=1;i&lt;=</a:t>
            </a:r>
            <a:r>
              <a:rPr lang="en-US" altLang="zh-CN" dirty="0" err="1">
                <a:latin typeface="楷体" panose="02010609060101010101" pitchFamily="49" charset="-122"/>
                <a:ea typeface="楷体" panose="02010609060101010101" pitchFamily="49" charset="-122"/>
              </a:rPr>
              <a:t>n;i</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]=f[i-1]+</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return 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4E5AA291-B6EF-42A9-9CE7-56817BE35BC9}"/>
              </a:ext>
            </a:extLst>
          </p:cNvPr>
          <p:cNvSpPr txBox="1"/>
          <p:nvPr/>
        </p:nvSpPr>
        <p:spPr>
          <a:xfrm>
            <a:off x="207390" y="1505229"/>
            <a:ext cx="7899661"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求平面上</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条直线最多能把平面分成几部分？</a:t>
            </a:r>
            <a:endParaRPr lang="en-US" altLang="zh-CN"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222883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83BC53-E7DC-4E69-8E56-3082040D86CE}"/>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DD5E8B22-2A31-445C-B315-75573775E61A}"/>
              </a:ext>
            </a:extLst>
          </p:cNvPr>
          <p:cNvSpPr txBox="1"/>
          <p:nvPr/>
        </p:nvSpPr>
        <p:spPr>
          <a:xfrm>
            <a:off x="207390" y="1055802"/>
            <a:ext cx="101903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多阶递推：在计算</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时，要用到前面计算过的多项</a:t>
            </a:r>
          </a:p>
        </p:txBody>
      </p:sp>
      <p:sp>
        <p:nvSpPr>
          <p:cNvPr id="6" name="文本框 5">
            <a:extLst>
              <a:ext uri="{FF2B5EF4-FFF2-40B4-BE49-F238E27FC236}">
                <a16:creationId xmlns:a16="http://schemas.microsoft.com/office/drawing/2014/main" id="{11F6BAC0-EC57-4C4A-AF54-7DC90D206754}"/>
              </a:ext>
            </a:extLst>
          </p:cNvPr>
          <p:cNvSpPr txBox="1"/>
          <p:nvPr/>
        </p:nvSpPr>
        <p:spPr>
          <a:xfrm>
            <a:off x="207390" y="1687398"/>
            <a:ext cx="10473180" cy="4801314"/>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求斐波那契数列第</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项</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递推起点：</a:t>
            </a:r>
            <a:r>
              <a:rPr lang="nn-NO" altLang="zh-CN" dirty="0">
                <a:solidFill>
                  <a:srgbClr val="FF0000"/>
                </a:solidFill>
                <a:latin typeface="楷体" panose="02010609060101010101" pitchFamily="49" charset="-122"/>
                <a:ea typeface="楷体" panose="02010609060101010101" pitchFamily="49" charset="-122"/>
              </a:rPr>
              <a:t>f[0]=f[1]=1</a:t>
            </a:r>
            <a:r>
              <a:rPr lang="zh-CN" altLang="nn-NO" dirty="0">
                <a:solidFill>
                  <a:srgbClr val="FF0000"/>
                </a:solidFill>
                <a:latin typeface="楷体" panose="02010609060101010101" pitchFamily="49" charset="-122"/>
                <a:ea typeface="楷体" panose="02010609060101010101" pitchFamily="49" charset="-122"/>
              </a:rPr>
              <a:t>。</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递推关系：</a:t>
            </a:r>
            <a:r>
              <a:rPr lang="nn-NO" altLang="zh-CN" dirty="0">
                <a:solidFill>
                  <a:srgbClr val="FF0000"/>
                </a:solidFill>
                <a:latin typeface="楷体" panose="02010609060101010101" pitchFamily="49" charset="-122"/>
                <a:ea typeface="楷体" panose="02010609060101010101" pitchFamily="49" charset="-122"/>
              </a:rPr>
              <a:t>f(i)=f(i-1)+f(i-2);</a:t>
            </a:r>
          </a:p>
          <a:p>
            <a:endParaRPr lang="nn-NO"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int f[MAX]; </a:t>
            </a:r>
          </a:p>
          <a:p>
            <a:r>
              <a:rPr lang="en-US" altLang="zh-CN" dirty="0">
                <a:latin typeface="楷体" panose="02010609060101010101" pitchFamily="49" charset="-122"/>
                <a:ea typeface="楷体" panose="02010609060101010101" pitchFamily="49" charset="-122"/>
              </a:rPr>
              <a:t>int fib(int n) //</a:t>
            </a:r>
            <a:r>
              <a:rPr lang="zh-CN" altLang="en-US" dirty="0">
                <a:latin typeface="楷体" panose="02010609060101010101" pitchFamily="49" charset="-122"/>
                <a:ea typeface="楷体" panose="02010609060101010101" pitchFamily="49" charset="-122"/>
              </a:rPr>
              <a:t>输入</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为项数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输出第</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fib</a:t>
            </a:r>
            <a:r>
              <a:rPr lang="zh-CN" altLang="en-US" dirty="0">
                <a:latin typeface="楷体" panose="02010609060101010101" pitchFamily="49" charset="-122"/>
                <a:ea typeface="楷体" panose="02010609060101010101" pitchFamily="49" charset="-122"/>
              </a:rPr>
              <a:t>数</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int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f[0]=0; </a:t>
            </a:r>
          </a:p>
          <a:p>
            <a:r>
              <a:rPr lang="en-US" altLang="zh-CN" dirty="0">
                <a:latin typeface="楷体" panose="02010609060101010101" pitchFamily="49" charset="-122"/>
                <a:ea typeface="楷体" panose="02010609060101010101" pitchFamily="49" charset="-122"/>
              </a:rPr>
              <a:t>	f[1]=1; </a:t>
            </a:r>
          </a:p>
          <a:p>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=2;i&lt;=</a:t>
            </a:r>
            <a:r>
              <a:rPr lang="en-US" altLang="zh-CN" dirty="0" err="1">
                <a:latin typeface="楷体" panose="02010609060101010101" pitchFamily="49" charset="-122"/>
                <a:ea typeface="楷体" panose="02010609060101010101" pitchFamily="49" charset="-122"/>
              </a:rPr>
              <a:t>n;i</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]=f[i-1]+f[i-2]; </a:t>
            </a:r>
          </a:p>
          <a:p>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return f[n] </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5351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BC010D-81DA-4DC2-82B6-2F5528651A0C}"/>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49C654FD-F572-4A58-B5D2-A8EC2E76A109}"/>
              </a:ext>
            </a:extLst>
          </p:cNvPr>
          <p:cNvSpPr txBox="1"/>
          <p:nvPr/>
        </p:nvSpPr>
        <p:spPr>
          <a:xfrm>
            <a:off x="207390" y="1055802"/>
            <a:ext cx="101903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间接递推：在计算</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时需要中间量，而计算中间量要用到之前计算过的项。</a:t>
            </a:r>
          </a:p>
        </p:txBody>
      </p:sp>
      <p:sp>
        <p:nvSpPr>
          <p:cNvPr id="6" name="文本框 5">
            <a:extLst>
              <a:ext uri="{FF2B5EF4-FFF2-40B4-BE49-F238E27FC236}">
                <a16:creationId xmlns:a16="http://schemas.microsoft.com/office/drawing/2014/main" id="{19E95255-BC4A-496D-8082-F509D03AC3E3}"/>
              </a:ext>
            </a:extLst>
          </p:cNvPr>
          <p:cNvSpPr txBox="1"/>
          <p:nvPr/>
        </p:nvSpPr>
        <p:spPr>
          <a:xfrm>
            <a:off x="207390" y="1505229"/>
            <a:ext cx="11331019"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现有四个人做传球游戏，要求接球后马上传给别人。由甲先传，并作为第一次传球。求经过</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次传球，球仍回到发球人甲手中的传球方式的种数。</a:t>
            </a:r>
          </a:p>
        </p:txBody>
      </p:sp>
      <p:sp>
        <p:nvSpPr>
          <p:cNvPr id="7" name="文本框 6">
            <a:extLst>
              <a:ext uri="{FF2B5EF4-FFF2-40B4-BE49-F238E27FC236}">
                <a16:creationId xmlns:a16="http://schemas.microsoft.com/office/drawing/2014/main" id="{E88400B9-8CD8-437C-BF9D-60A7D222AE46}"/>
              </a:ext>
            </a:extLst>
          </p:cNvPr>
          <p:cNvSpPr txBox="1"/>
          <p:nvPr/>
        </p:nvSpPr>
        <p:spPr>
          <a:xfrm>
            <a:off x="207390" y="2151560"/>
            <a:ext cx="11858919" cy="4185761"/>
          </a:xfrm>
          <a:prstGeom prst="rect">
            <a:avLst/>
          </a:prstGeom>
          <a:noFill/>
        </p:spPr>
        <p:txBody>
          <a:bodyPr wrap="square" rtlCol="0">
            <a:spAutoFit/>
          </a:bodyPr>
          <a:lstStyle/>
          <a:p>
            <a:r>
              <a:rPr lang="zh-CN" altLang="en-US" sz="1400" dirty="0">
                <a:latin typeface="楷体" panose="02010609060101010101" pitchFamily="49" charset="-122"/>
                <a:ea typeface="楷体" panose="02010609060101010101" pitchFamily="49" charset="-122"/>
              </a:rPr>
              <a:t>定义两个状态，</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当前球在甲上，经过</a:t>
            </a:r>
            <a:r>
              <a:rPr lang="en-US" altLang="zh-CN" sz="1400" dirty="0" err="1">
                <a:latin typeface="楷体" panose="02010609060101010101" pitchFamily="49" charset="-122"/>
                <a:ea typeface="楷体" panose="02010609060101010101" pitchFamily="49" charset="-122"/>
              </a:rPr>
              <a:t>i</a:t>
            </a:r>
            <a:r>
              <a:rPr lang="zh-CN" altLang="en-US" sz="1400" dirty="0">
                <a:latin typeface="楷体" panose="02010609060101010101" pitchFamily="49" charset="-122"/>
                <a:ea typeface="楷体" panose="02010609060101010101" pitchFamily="49" charset="-122"/>
              </a:rPr>
              <a:t>次传球之后球仍在甲上，此状况记为</a:t>
            </a:r>
            <a:r>
              <a:rPr lang="en-US" altLang="zh-CN" sz="1400" dirty="0">
                <a:latin typeface="楷体" panose="02010609060101010101" pitchFamily="49" charset="-122"/>
                <a:ea typeface="楷体" panose="02010609060101010101" pitchFamily="49" charset="-122"/>
              </a:rPr>
              <a:t>F</a:t>
            </a:r>
            <a:r>
              <a:rPr lang="zh-CN" altLang="en-US" sz="1400" dirty="0">
                <a:latin typeface="楷体" panose="02010609060101010101" pitchFamily="49" charset="-122"/>
                <a:ea typeface="楷体" panose="02010609060101010101" pitchFamily="49" charset="-122"/>
              </a:rPr>
              <a:t>，其传球方式的种数为</a:t>
            </a:r>
            <a:r>
              <a:rPr lang="en-US" altLang="zh-CN" sz="1400" dirty="0">
                <a:latin typeface="楷体" panose="02010609060101010101" pitchFamily="49" charset="-122"/>
                <a:ea typeface="楷体" panose="02010609060101010101" pitchFamily="49" charset="-122"/>
              </a:rPr>
              <a:t>f(</a:t>
            </a:r>
            <a:r>
              <a:rPr lang="en-US" altLang="zh-CN" sz="1400" dirty="0" err="1">
                <a:latin typeface="楷体" panose="02010609060101010101" pitchFamily="49" charset="-122"/>
                <a:ea typeface="楷体" panose="02010609060101010101" pitchFamily="49" charset="-122"/>
              </a:rPr>
              <a:t>i</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2</a:t>
            </a:r>
            <a:r>
              <a:rPr lang="zh-CN" altLang="en-US" sz="1400" dirty="0">
                <a:latin typeface="楷体" panose="02010609060101010101" pitchFamily="49" charset="-122"/>
                <a:ea typeface="楷体" panose="02010609060101010101" pitchFamily="49" charset="-122"/>
              </a:rPr>
              <a:t>）当前球不在甲手上，经过</a:t>
            </a:r>
            <a:r>
              <a:rPr lang="en-US" altLang="zh-CN" sz="1400" dirty="0" err="1">
                <a:latin typeface="楷体" panose="02010609060101010101" pitchFamily="49" charset="-122"/>
                <a:ea typeface="楷体" panose="02010609060101010101" pitchFamily="49" charset="-122"/>
              </a:rPr>
              <a:t>i</a:t>
            </a:r>
            <a:r>
              <a:rPr lang="zh-CN" altLang="en-US" sz="1400" dirty="0">
                <a:latin typeface="楷体" panose="02010609060101010101" pitchFamily="49" charset="-122"/>
                <a:ea typeface="楷体" panose="02010609060101010101" pitchFamily="49" charset="-122"/>
              </a:rPr>
              <a:t>次传球之后球在甲手上，此状态记为</a:t>
            </a:r>
            <a:r>
              <a:rPr lang="en-US" altLang="zh-CN" sz="1400" dirty="0">
                <a:latin typeface="楷体" panose="02010609060101010101" pitchFamily="49" charset="-122"/>
                <a:ea typeface="楷体" panose="02010609060101010101" pitchFamily="49" charset="-122"/>
              </a:rPr>
              <a:t>G</a:t>
            </a:r>
            <a:r>
              <a:rPr lang="zh-CN" altLang="en-US" sz="1400" dirty="0">
                <a:latin typeface="楷体" panose="02010609060101010101" pitchFamily="49" charset="-122"/>
                <a:ea typeface="楷体" panose="02010609060101010101" pitchFamily="49" charset="-122"/>
              </a:rPr>
              <a:t>，其传球方式的种数为</a:t>
            </a:r>
            <a:r>
              <a:rPr lang="en-US" altLang="zh-CN" sz="1400" dirty="0">
                <a:latin typeface="楷体" panose="02010609060101010101" pitchFamily="49" charset="-122"/>
                <a:ea typeface="楷体" panose="02010609060101010101" pitchFamily="49" charset="-122"/>
              </a:rPr>
              <a:t>g</a:t>
            </a:r>
            <a:r>
              <a:rPr lang="zh-CN" altLang="en-US" sz="1400" dirty="0">
                <a:latin typeface="楷体" panose="02010609060101010101" pitchFamily="49" charset="-122"/>
                <a:ea typeface="楷体" panose="02010609060101010101" pitchFamily="49" charset="-122"/>
              </a:rPr>
              <a:t>（</a:t>
            </a:r>
            <a:r>
              <a:rPr lang="en-US" altLang="zh-CN" sz="1400" dirty="0" err="1">
                <a:latin typeface="楷体" panose="02010609060101010101" pitchFamily="49" charset="-122"/>
                <a:ea typeface="楷体" panose="02010609060101010101" pitchFamily="49" charset="-122"/>
              </a:rPr>
              <a:t>i</a:t>
            </a:r>
            <a:r>
              <a:rPr lang="zh-CN" altLang="en-US" sz="1400" dirty="0">
                <a:latin typeface="楷体" panose="02010609060101010101" pitchFamily="49" charset="-122"/>
                <a:ea typeface="楷体" panose="02010609060101010101" pitchFamily="49" charset="-122"/>
              </a:rPr>
              <a:t>）。</a:t>
            </a:r>
            <a:br>
              <a:rPr lang="zh-CN" altLang="en-US" sz="1400" dirty="0">
                <a:latin typeface="楷体" panose="02010609060101010101" pitchFamily="49" charset="-122"/>
                <a:ea typeface="楷体" panose="02010609060101010101" pitchFamily="49" charset="-122"/>
              </a:rPr>
            </a:br>
            <a:r>
              <a:rPr lang="zh-CN" altLang="en-US" sz="1400" dirty="0">
                <a:latin typeface="楷体" panose="02010609060101010101" pitchFamily="49" charset="-122"/>
                <a:ea typeface="楷体" panose="02010609060101010101" pitchFamily="49" charset="-122"/>
              </a:rPr>
              <a:t>对于状态</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）：甲传出一个球之后，接球的人的状态便变成</a:t>
            </a:r>
            <a:r>
              <a:rPr lang="en-US" altLang="zh-CN" sz="1400" dirty="0">
                <a:latin typeface="楷体" panose="02010609060101010101" pitchFamily="49" charset="-122"/>
                <a:ea typeface="楷体" panose="02010609060101010101" pitchFamily="49" charset="-122"/>
              </a:rPr>
              <a:t>G(i-1</a:t>
            </a:r>
            <a:r>
              <a:rPr lang="zh-CN" altLang="en-US" sz="1400" dirty="0">
                <a:latin typeface="楷体" panose="02010609060101010101" pitchFamily="49" charset="-122"/>
                <a:ea typeface="楷体" panose="02010609060101010101" pitchFamily="49" charset="-122"/>
              </a:rPr>
              <a:t>）了，由于甲可以传给</a:t>
            </a:r>
            <a:r>
              <a:rPr lang="en-US" altLang="zh-CN" sz="1400" dirty="0">
                <a:latin typeface="楷体" panose="02010609060101010101" pitchFamily="49" charset="-122"/>
                <a:ea typeface="楷体" panose="02010609060101010101" pitchFamily="49" charset="-122"/>
              </a:rPr>
              <a:t>3</a:t>
            </a:r>
            <a:r>
              <a:rPr lang="zh-CN" altLang="en-US" sz="1400" dirty="0">
                <a:latin typeface="楷体" panose="02010609060101010101" pitchFamily="49" charset="-122"/>
                <a:ea typeface="楷体" panose="02010609060101010101" pitchFamily="49" charset="-122"/>
              </a:rPr>
              <a:t>个不同的人，所以</a:t>
            </a:r>
            <a:r>
              <a:rPr lang="en-US" altLang="zh-CN" sz="1400" dirty="0">
                <a:solidFill>
                  <a:srgbClr val="FF0000"/>
                </a:solidFill>
                <a:latin typeface="楷体" panose="02010609060101010101" pitchFamily="49" charset="-122"/>
                <a:ea typeface="楷体" panose="02010609060101010101" pitchFamily="49" charset="-122"/>
              </a:rPr>
              <a:t>f(</a:t>
            </a:r>
            <a:r>
              <a:rPr lang="en-US" altLang="zh-CN" sz="1400" dirty="0" err="1">
                <a:solidFill>
                  <a:srgbClr val="FF0000"/>
                </a:solidFill>
                <a:latin typeface="楷体" panose="02010609060101010101" pitchFamily="49" charset="-122"/>
                <a:ea typeface="楷体" panose="02010609060101010101" pitchFamily="49" charset="-122"/>
              </a:rPr>
              <a:t>i</a:t>
            </a:r>
            <a:r>
              <a:rPr lang="en-US" altLang="zh-CN" sz="1400" dirty="0">
                <a:solidFill>
                  <a:srgbClr val="FF0000"/>
                </a:solidFill>
                <a:latin typeface="楷体" panose="02010609060101010101" pitchFamily="49" charset="-122"/>
                <a:ea typeface="楷体" panose="02010609060101010101" pitchFamily="49" charset="-122"/>
              </a:rPr>
              <a:t>)=3g(i-1)</a:t>
            </a:r>
            <a:r>
              <a:rPr lang="zh-CN" altLang="en-US" sz="1400" i="1" dirty="0">
                <a:latin typeface="楷体" panose="02010609060101010101" pitchFamily="49" charset="-122"/>
                <a:ea typeface="楷体" panose="02010609060101010101" pitchFamily="49" charset="-122"/>
              </a:rPr>
              <a:t>；</a:t>
            </a:r>
            <a:br>
              <a:rPr lang="en-US" altLang="zh-CN" sz="1400" i="1" dirty="0">
                <a:latin typeface="楷体" panose="02010609060101010101" pitchFamily="49" charset="-122"/>
                <a:ea typeface="楷体" panose="02010609060101010101" pitchFamily="49" charset="-122"/>
              </a:rPr>
            </a:br>
            <a:r>
              <a:rPr lang="zh-CN" altLang="en-US" sz="1400" dirty="0">
                <a:latin typeface="楷体" panose="02010609060101010101" pitchFamily="49" charset="-122"/>
                <a:ea typeface="楷体" panose="02010609060101010101" pitchFamily="49" charset="-122"/>
              </a:rPr>
              <a:t>对于状态</a:t>
            </a:r>
            <a:r>
              <a:rPr lang="en-US" altLang="zh-CN" sz="1400" dirty="0">
                <a:latin typeface="楷体" panose="02010609060101010101" pitchFamily="49" charset="-122"/>
                <a:ea typeface="楷体" panose="02010609060101010101" pitchFamily="49" charset="-122"/>
              </a:rPr>
              <a:t>2</a:t>
            </a:r>
            <a:r>
              <a:rPr lang="zh-CN" altLang="en-US" sz="1400" dirty="0">
                <a:latin typeface="楷体" panose="02010609060101010101" pitchFamily="49" charset="-122"/>
                <a:ea typeface="楷体" panose="02010609060101010101" pitchFamily="49" charset="-122"/>
              </a:rPr>
              <a:t>）：持球者可以选择把球传给甲，此时是</a:t>
            </a:r>
            <a:r>
              <a:rPr lang="en-US" altLang="zh-CN" sz="1400" dirty="0">
                <a:latin typeface="楷体" panose="02010609060101010101" pitchFamily="49" charset="-122"/>
                <a:ea typeface="楷体" panose="02010609060101010101" pitchFamily="49" charset="-122"/>
              </a:rPr>
              <a:t>F(i-1</a:t>
            </a:r>
            <a:r>
              <a:rPr lang="zh-CN" altLang="en-US" sz="1400" dirty="0">
                <a:latin typeface="楷体" panose="02010609060101010101" pitchFamily="49" charset="-122"/>
                <a:ea typeface="楷体" panose="02010609060101010101" pitchFamily="49" charset="-122"/>
              </a:rPr>
              <a:t>）状态；也可以把球传给另外两个人，即</a:t>
            </a:r>
            <a:r>
              <a:rPr lang="en-US" altLang="zh-CN" sz="1400" dirty="0">
                <a:latin typeface="楷体" panose="02010609060101010101" pitchFamily="49" charset="-122"/>
                <a:ea typeface="楷体" panose="02010609060101010101" pitchFamily="49" charset="-122"/>
              </a:rPr>
              <a:t>2G</a:t>
            </a: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i-1</a:t>
            </a:r>
            <a:r>
              <a:rPr lang="zh-CN" altLang="en-US" sz="1400" dirty="0">
                <a:latin typeface="楷体" panose="02010609060101010101" pitchFamily="49" charset="-122"/>
                <a:ea typeface="楷体" panose="02010609060101010101" pitchFamily="49" charset="-122"/>
              </a:rPr>
              <a:t>）状态。所以</a:t>
            </a:r>
            <a:r>
              <a:rPr lang="en-US" altLang="zh-CN" sz="1400" dirty="0">
                <a:solidFill>
                  <a:srgbClr val="FF0000"/>
                </a:solidFill>
                <a:latin typeface="楷体" panose="02010609060101010101" pitchFamily="49" charset="-122"/>
                <a:ea typeface="楷体" panose="02010609060101010101" pitchFamily="49" charset="-122"/>
              </a:rPr>
              <a:t>g(</a:t>
            </a:r>
            <a:r>
              <a:rPr lang="en-US" altLang="zh-CN" sz="1400" dirty="0" err="1">
                <a:solidFill>
                  <a:srgbClr val="FF0000"/>
                </a:solidFill>
                <a:latin typeface="楷体" panose="02010609060101010101" pitchFamily="49" charset="-122"/>
                <a:ea typeface="楷体" panose="02010609060101010101" pitchFamily="49" charset="-122"/>
              </a:rPr>
              <a:t>i</a:t>
            </a:r>
            <a:r>
              <a:rPr lang="en-US" altLang="zh-CN" sz="1400" dirty="0">
                <a:solidFill>
                  <a:srgbClr val="FF0000"/>
                </a:solidFill>
                <a:latin typeface="楷体" panose="02010609060101010101" pitchFamily="49" charset="-122"/>
                <a:ea typeface="楷体" panose="02010609060101010101" pitchFamily="49" charset="-122"/>
              </a:rPr>
              <a:t>)=f(i-1)+2*g(i-1)</a:t>
            </a:r>
            <a:r>
              <a:rPr lang="en-US" altLang="zh-CN" sz="1400" dirty="0">
                <a:latin typeface="楷体" panose="02010609060101010101" pitchFamily="49" charset="-122"/>
                <a:ea typeface="楷体" panose="02010609060101010101" pitchFamily="49" charset="-122"/>
              </a:rPr>
              <a:t>.</a:t>
            </a:r>
            <a:br>
              <a:rPr lang="zh-CN" altLang="en-US" sz="1400" dirty="0">
                <a:latin typeface="楷体" panose="02010609060101010101" pitchFamily="49" charset="-122"/>
                <a:ea typeface="楷体" panose="02010609060101010101" pitchFamily="49" charset="-122"/>
              </a:rPr>
            </a:br>
            <a:r>
              <a:rPr lang="zh-CN" altLang="en-US" sz="1400" dirty="0">
                <a:latin typeface="楷体" panose="02010609060101010101" pitchFamily="49" charset="-122"/>
                <a:ea typeface="楷体" panose="02010609060101010101" pitchFamily="49" charset="-122"/>
              </a:rPr>
              <a:t>计算递推起点，由于甲第一次不可能把球传给自己，所以</a:t>
            </a:r>
            <a:r>
              <a:rPr lang="en-US" altLang="zh-CN" sz="1400" dirty="0">
                <a:solidFill>
                  <a:srgbClr val="FF0000"/>
                </a:solidFill>
                <a:latin typeface="楷体" panose="02010609060101010101" pitchFamily="49" charset="-122"/>
                <a:ea typeface="楷体" panose="02010609060101010101" pitchFamily="49" charset="-122"/>
              </a:rPr>
              <a:t>f(1)=0</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其他人要传一次球就把球传给甲，那只有一种方式（直接把球传给甲），即</a:t>
            </a:r>
            <a:r>
              <a:rPr lang="en-US" altLang="zh-CN" sz="1400" dirty="0">
                <a:solidFill>
                  <a:srgbClr val="FF0000"/>
                </a:solidFill>
                <a:latin typeface="楷体" panose="02010609060101010101" pitchFamily="49" charset="-122"/>
                <a:ea typeface="楷体" panose="02010609060101010101" pitchFamily="49" charset="-122"/>
              </a:rPr>
              <a:t>g(1)=1</a:t>
            </a:r>
            <a:r>
              <a:rPr lang="en-US" altLang="zh-CN" sz="1400" dirty="0">
                <a:latin typeface="楷体" panose="02010609060101010101" pitchFamily="49" charset="-122"/>
                <a:ea typeface="楷体" panose="02010609060101010101" pitchFamily="49" charset="-122"/>
              </a:rPr>
              <a:t>.</a:t>
            </a:r>
          </a:p>
          <a:p>
            <a:endParaRPr lang="en-US"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int f[MAX]; int g[MAX]; </a:t>
            </a:r>
          </a:p>
          <a:p>
            <a:r>
              <a:rPr lang="en-US" altLang="zh-CN" sz="1400" dirty="0">
                <a:latin typeface="楷体" panose="02010609060101010101" pitchFamily="49" charset="-122"/>
                <a:ea typeface="楷体" panose="02010609060101010101" pitchFamily="49" charset="-122"/>
              </a:rPr>
              <a:t>int ball(int n) //</a:t>
            </a:r>
            <a:r>
              <a:rPr lang="zh-CN" altLang="en-US" sz="1400" dirty="0">
                <a:latin typeface="楷体" panose="02010609060101010101" pitchFamily="49" charset="-122"/>
                <a:ea typeface="楷体" panose="02010609060101010101" pitchFamily="49" charset="-122"/>
              </a:rPr>
              <a:t>输入</a:t>
            </a:r>
            <a:r>
              <a:rPr lang="en-US" altLang="zh-CN" sz="1400" dirty="0">
                <a:latin typeface="楷体" panose="02010609060101010101" pitchFamily="49" charset="-122"/>
                <a:ea typeface="楷体" panose="02010609060101010101" pitchFamily="49" charset="-122"/>
              </a:rPr>
              <a:t>n</a:t>
            </a:r>
            <a:r>
              <a:rPr lang="zh-CN" altLang="en-US" sz="1400" dirty="0">
                <a:latin typeface="楷体" panose="02010609060101010101" pitchFamily="49" charset="-122"/>
                <a:ea typeface="楷体" panose="02010609060101010101" pitchFamily="49" charset="-122"/>
              </a:rPr>
              <a:t>为传球次数 </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输出为传球方式的种数</a:t>
            </a:r>
            <a:endParaRPr lang="en-US" altLang="zh-CN" sz="1400" dirty="0">
              <a:latin typeface="楷体" panose="02010609060101010101" pitchFamily="49" charset="-122"/>
              <a:ea typeface="楷体" panose="02010609060101010101" pitchFamily="49" charset="-122"/>
            </a:endParaRPr>
          </a:p>
          <a:p>
            <a:r>
              <a:rPr lang="en-US" altLang="zh-CN" sz="1400" dirty="0">
                <a:latin typeface="楷体" panose="02010609060101010101" pitchFamily="49" charset="-122"/>
                <a:ea typeface="楷体" panose="02010609060101010101" pitchFamily="49" charset="-122"/>
              </a:rPr>
              <a:t>{</a:t>
            </a:r>
          </a:p>
          <a:p>
            <a:r>
              <a:rPr lang="en-US" altLang="zh-CN" sz="1400" dirty="0">
                <a:latin typeface="楷体" panose="02010609060101010101" pitchFamily="49" charset="-122"/>
                <a:ea typeface="楷体" panose="02010609060101010101" pitchFamily="49" charset="-122"/>
              </a:rPr>
              <a:t>	int </a:t>
            </a:r>
            <a:r>
              <a:rPr lang="en-US" altLang="zh-CN" sz="1400" dirty="0" err="1">
                <a:latin typeface="楷体" panose="02010609060101010101" pitchFamily="49" charset="-122"/>
                <a:ea typeface="楷体" panose="02010609060101010101" pitchFamily="49" charset="-122"/>
              </a:rPr>
              <a:t>i</a:t>
            </a:r>
            <a:r>
              <a:rPr lang="en-US" altLang="zh-CN" sz="1400" dirty="0">
                <a:latin typeface="楷体" panose="02010609060101010101" pitchFamily="49" charset="-122"/>
                <a:ea typeface="楷体" panose="02010609060101010101" pitchFamily="49" charset="-122"/>
              </a:rPr>
              <a:t>;</a:t>
            </a:r>
          </a:p>
          <a:p>
            <a:r>
              <a:rPr lang="en-US" altLang="zh-CN" sz="1400" dirty="0">
                <a:latin typeface="楷体" panose="02010609060101010101" pitchFamily="49" charset="-122"/>
                <a:ea typeface="楷体" panose="02010609060101010101" pitchFamily="49" charset="-122"/>
              </a:rPr>
              <a:t>	 f[1]=0; </a:t>
            </a:r>
          </a:p>
          <a:p>
            <a:r>
              <a:rPr lang="en-US" altLang="zh-CN" sz="1400" dirty="0">
                <a:latin typeface="楷体" panose="02010609060101010101" pitchFamily="49" charset="-122"/>
                <a:ea typeface="楷体" panose="02010609060101010101" pitchFamily="49" charset="-122"/>
              </a:rPr>
              <a:t>	g[1]=0; </a:t>
            </a:r>
          </a:p>
          <a:p>
            <a:r>
              <a:rPr lang="en-US" altLang="zh-CN" sz="1400" dirty="0">
                <a:latin typeface="楷体" panose="02010609060101010101" pitchFamily="49" charset="-122"/>
                <a:ea typeface="楷体" panose="02010609060101010101" pitchFamily="49" charset="-122"/>
              </a:rPr>
              <a:t>	for(</a:t>
            </a:r>
            <a:r>
              <a:rPr lang="en-US" altLang="zh-CN" sz="1400" dirty="0" err="1">
                <a:latin typeface="楷体" panose="02010609060101010101" pitchFamily="49" charset="-122"/>
                <a:ea typeface="楷体" panose="02010609060101010101" pitchFamily="49" charset="-122"/>
              </a:rPr>
              <a:t>i</a:t>
            </a:r>
            <a:r>
              <a:rPr lang="en-US" altLang="zh-CN" sz="1400" dirty="0">
                <a:latin typeface="楷体" panose="02010609060101010101" pitchFamily="49" charset="-122"/>
                <a:ea typeface="楷体" panose="02010609060101010101" pitchFamily="49" charset="-122"/>
              </a:rPr>
              <a:t>=2;i&lt;=</a:t>
            </a:r>
            <a:r>
              <a:rPr lang="en-US" altLang="zh-CN" sz="1400" dirty="0" err="1">
                <a:latin typeface="楷体" panose="02010609060101010101" pitchFamily="49" charset="-122"/>
                <a:ea typeface="楷体" panose="02010609060101010101" pitchFamily="49" charset="-122"/>
              </a:rPr>
              <a:t>n;i</a:t>
            </a:r>
            <a:r>
              <a:rPr lang="en-US" altLang="zh-CN" sz="1400" dirty="0">
                <a:latin typeface="楷体" panose="02010609060101010101" pitchFamily="49" charset="-122"/>
                <a:ea typeface="楷体" panose="02010609060101010101" pitchFamily="49" charset="-122"/>
              </a:rPr>
              <a:t>++)</a:t>
            </a:r>
          </a:p>
          <a:p>
            <a:r>
              <a:rPr lang="en-US" altLang="zh-CN" sz="1400" dirty="0">
                <a:latin typeface="楷体" panose="02010609060101010101" pitchFamily="49" charset="-122"/>
                <a:ea typeface="楷体" panose="02010609060101010101" pitchFamily="49" charset="-122"/>
              </a:rPr>
              <a:t>	{ </a:t>
            </a:r>
          </a:p>
          <a:p>
            <a:r>
              <a:rPr lang="en-US" altLang="zh-CN" sz="1400" dirty="0">
                <a:latin typeface="楷体" panose="02010609060101010101" pitchFamily="49" charset="-122"/>
                <a:ea typeface="楷体" panose="02010609060101010101" pitchFamily="49" charset="-122"/>
              </a:rPr>
              <a:t>		f[</a:t>
            </a:r>
            <a:r>
              <a:rPr lang="en-US" altLang="zh-CN" sz="1400" dirty="0" err="1">
                <a:latin typeface="楷体" panose="02010609060101010101" pitchFamily="49" charset="-122"/>
                <a:ea typeface="楷体" panose="02010609060101010101" pitchFamily="49" charset="-122"/>
              </a:rPr>
              <a:t>i</a:t>
            </a:r>
            <a:r>
              <a:rPr lang="en-US" altLang="zh-CN" sz="1400" dirty="0">
                <a:latin typeface="楷体" panose="02010609060101010101" pitchFamily="49" charset="-122"/>
                <a:ea typeface="楷体" panose="02010609060101010101" pitchFamily="49" charset="-122"/>
              </a:rPr>
              <a:t>]=3*g[i-1]; </a:t>
            </a:r>
          </a:p>
          <a:p>
            <a:r>
              <a:rPr lang="en-US" altLang="zh-CN" sz="1400" dirty="0">
                <a:latin typeface="楷体" panose="02010609060101010101" pitchFamily="49" charset="-122"/>
                <a:ea typeface="楷体" panose="02010609060101010101" pitchFamily="49" charset="-122"/>
              </a:rPr>
              <a:t>		g[</a:t>
            </a:r>
            <a:r>
              <a:rPr lang="en-US" altLang="zh-CN" sz="1400" dirty="0" err="1">
                <a:latin typeface="楷体" panose="02010609060101010101" pitchFamily="49" charset="-122"/>
                <a:ea typeface="楷体" panose="02010609060101010101" pitchFamily="49" charset="-122"/>
              </a:rPr>
              <a:t>i</a:t>
            </a:r>
            <a:r>
              <a:rPr lang="en-US" altLang="zh-CN" sz="1400" dirty="0">
                <a:latin typeface="楷体" panose="02010609060101010101" pitchFamily="49" charset="-122"/>
                <a:ea typeface="楷体" panose="02010609060101010101" pitchFamily="49" charset="-122"/>
              </a:rPr>
              <a:t>]=f[i-1]+2*g[i-1]; </a:t>
            </a:r>
          </a:p>
          <a:p>
            <a:r>
              <a:rPr lang="en-US" altLang="zh-CN" sz="1400" dirty="0">
                <a:latin typeface="楷体" panose="02010609060101010101" pitchFamily="49" charset="-122"/>
                <a:ea typeface="楷体" panose="02010609060101010101" pitchFamily="49" charset="-122"/>
              </a:rPr>
              <a:t>	}</a:t>
            </a:r>
          </a:p>
          <a:p>
            <a:r>
              <a:rPr lang="en-US" altLang="zh-CN" sz="1400" dirty="0">
                <a:latin typeface="楷体" panose="02010609060101010101" pitchFamily="49" charset="-122"/>
                <a:ea typeface="楷体" panose="02010609060101010101" pitchFamily="49" charset="-122"/>
              </a:rPr>
              <a:t>	 return f[n]; </a:t>
            </a:r>
          </a:p>
          <a:p>
            <a:r>
              <a:rPr lang="en-US" altLang="zh-CN" sz="1400" dirty="0">
                <a:latin typeface="楷体" panose="02010609060101010101" pitchFamily="49" charset="-122"/>
                <a:ea typeface="楷体" panose="02010609060101010101" pitchFamily="49" charset="-122"/>
              </a:rPr>
              <a:t>}</a:t>
            </a:r>
            <a:endParaRPr lang="zh-CN" altLang="en-US"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7139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871F9FA-9DED-48CD-8B79-8B1FB21F59F7}"/>
              </a:ext>
            </a:extLst>
          </p:cNvPr>
          <p:cNvSpPr txBox="1"/>
          <p:nvPr/>
        </p:nvSpPr>
        <p:spPr>
          <a:xfrm>
            <a:off x="207390" y="452487"/>
            <a:ext cx="8418136"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0.1  </a:t>
            </a:r>
            <a:r>
              <a:rPr lang="zh-CN" altLang="en-US" sz="2800" b="1" dirty="0">
                <a:latin typeface="楷体" panose="02010609060101010101" pitchFamily="49" charset="-122"/>
                <a:ea typeface="楷体" panose="02010609060101010101" pitchFamily="49" charset="-122"/>
              </a:rPr>
              <a:t>递推浅谈</a:t>
            </a:r>
          </a:p>
        </p:txBody>
      </p:sp>
      <p:sp>
        <p:nvSpPr>
          <p:cNvPr id="5" name="文本框 4">
            <a:extLst>
              <a:ext uri="{FF2B5EF4-FFF2-40B4-BE49-F238E27FC236}">
                <a16:creationId xmlns:a16="http://schemas.microsoft.com/office/drawing/2014/main" id="{A781A717-C244-471A-96EF-F4A40245563C}"/>
              </a:ext>
            </a:extLst>
          </p:cNvPr>
          <p:cNvSpPr txBox="1"/>
          <p:nvPr/>
        </p:nvSpPr>
        <p:spPr>
          <a:xfrm>
            <a:off x="207390" y="1055802"/>
            <a:ext cx="101903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逆向递推：顾名思义，就是从后面开始往前推。</a:t>
            </a:r>
          </a:p>
        </p:txBody>
      </p:sp>
      <p:sp>
        <p:nvSpPr>
          <p:cNvPr id="6" name="文本框 5">
            <a:extLst>
              <a:ext uri="{FF2B5EF4-FFF2-40B4-BE49-F238E27FC236}">
                <a16:creationId xmlns:a16="http://schemas.microsoft.com/office/drawing/2014/main" id="{2AFC6541-E8BA-45F6-9E26-CF694FE175C8}"/>
              </a:ext>
            </a:extLst>
          </p:cNvPr>
          <p:cNvSpPr txBox="1"/>
          <p:nvPr/>
        </p:nvSpPr>
        <p:spPr>
          <a:xfrm>
            <a:off x="207390" y="1505229"/>
            <a:ext cx="10312923"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硬币下棋游戏。棋盘上标有第</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站，第</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站</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第</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站，一开始棋子在第</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站，棋手每次投一次硬币，若硬币正面向上，则往前跳两站；否则，往前跳一站</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直到棋子跳到第</a:t>
            </a:r>
            <a:r>
              <a:rPr lang="en-US" altLang="zh-CN" dirty="0">
                <a:latin typeface="楷体" panose="02010609060101010101" pitchFamily="49" charset="-122"/>
                <a:ea typeface="楷体" panose="02010609060101010101" pitchFamily="49" charset="-122"/>
              </a:rPr>
              <a:t>99</a:t>
            </a:r>
            <a:r>
              <a:rPr lang="zh-CN" altLang="en-US" dirty="0">
                <a:latin typeface="楷体" panose="02010609060101010101" pitchFamily="49" charset="-122"/>
                <a:ea typeface="楷体" panose="02010609060101010101" pitchFamily="49" charset="-122"/>
              </a:rPr>
              <a:t>站（胜利大本营），第</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站（失败大本营）时，游戏结束。如果硬币出现正反面的概率均为</a:t>
            </a:r>
            <a:r>
              <a:rPr lang="en-US" altLang="zh-CN" dirty="0">
                <a:latin typeface="楷体" panose="02010609060101010101" pitchFamily="49" charset="-122"/>
                <a:ea typeface="楷体" panose="02010609060101010101" pitchFamily="49" charset="-122"/>
              </a:rPr>
              <a:t>0.5</a:t>
            </a:r>
            <a:r>
              <a:rPr lang="zh-CN" altLang="en-US" dirty="0">
                <a:latin typeface="楷体" panose="02010609060101010101" pitchFamily="49" charset="-122"/>
                <a:ea typeface="楷体" panose="02010609060101010101" pitchFamily="49" charset="-122"/>
              </a:rPr>
              <a:t>，分别求出棋子到达胜利大本营和失败大本营的概率。</a:t>
            </a:r>
          </a:p>
        </p:txBody>
      </p:sp>
      <p:sp>
        <p:nvSpPr>
          <p:cNvPr id="7" name="文本框 6">
            <a:extLst>
              <a:ext uri="{FF2B5EF4-FFF2-40B4-BE49-F238E27FC236}">
                <a16:creationId xmlns:a16="http://schemas.microsoft.com/office/drawing/2014/main" id="{12F4D521-F65B-4138-AF7D-50AA2AB8E039}"/>
              </a:ext>
            </a:extLst>
          </p:cNvPr>
          <p:cNvSpPr txBox="1"/>
          <p:nvPr/>
        </p:nvSpPr>
        <p:spPr>
          <a:xfrm>
            <a:off x="207390" y="2705558"/>
            <a:ext cx="10360057" cy="4247317"/>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假设记从第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站开始，最后到达</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站的概率为</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。而从第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站，投掷一次硬币，有</a:t>
            </a:r>
            <a:r>
              <a:rPr lang="en-US" altLang="zh-CN" dirty="0">
                <a:latin typeface="楷体" panose="02010609060101010101" pitchFamily="49" charset="-122"/>
                <a:ea typeface="楷体" panose="02010609060101010101" pitchFamily="49" charset="-122"/>
              </a:rPr>
              <a:t>0.5</a:t>
            </a:r>
            <a:r>
              <a:rPr lang="zh-CN" altLang="en-US" dirty="0">
                <a:latin typeface="楷体" panose="02010609060101010101" pitchFamily="49" charset="-122"/>
                <a:ea typeface="楷体" panose="02010609060101010101" pitchFamily="49" charset="-122"/>
              </a:rPr>
              <a:t>的概率到达第</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站，有</a:t>
            </a:r>
            <a:r>
              <a:rPr lang="en-US" altLang="zh-CN" dirty="0">
                <a:latin typeface="楷体" panose="02010609060101010101" pitchFamily="49" charset="-122"/>
                <a:ea typeface="楷体" panose="02010609060101010101" pitchFamily="49" charset="-122"/>
              </a:rPr>
              <a:t>0.5</a:t>
            </a:r>
            <a:r>
              <a:rPr lang="zh-CN" altLang="en-US" dirty="0">
                <a:latin typeface="楷体" panose="02010609060101010101" pitchFamily="49" charset="-122"/>
                <a:ea typeface="楷体" panose="02010609060101010101" pitchFamily="49" charset="-122"/>
              </a:rPr>
              <a:t>的概率到达</a:t>
            </a:r>
            <a:r>
              <a:rPr lang="en-US" altLang="zh-CN" dirty="0">
                <a:latin typeface="楷体" panose="02010609060101010101" pitchFamily="49" charset="-122"/>
                <a:ea typeface="楷体" panose="02010609060101010101" pitchFamily="49" charset="-122"/>
              </a:rPr>
              <a:t>i+2</a:t>
            </a:r>
            <a:r>
              <a:rPr lang="zh-CN" altLang="en-US" dirty="0">
                <a:latin typeface="楷体" panose="02010609060101010101" pitchFamily="49" charset="-122"/>
                <a:ea typeface="楷体" panose="02010609060101010101" pitchFamily="49" charset="-122"/>
              </a:rPr>
              <a:t>站。所以递推关系为：</a:t>
            </a:r>
            <a:r>
              <a:rPr lang="en-US" altLang="zh-CN" dirty="0">
                <a:solidFill>
                  <a:srgbClr val="FF0000"/>
                </a:solidFill>
                <a:latin typeface="楷体" panose="02010609060101010101" pitchFamily="49" charset="-122"/>
                <a:ea typeface="楷体" panose="02010609060101010101" pitchFamily="49" charset="-122"/>
              </a:rPr>
              <a:t>f(</a:t>
            </a:r>
            <a:r>
              <a:rPr lang="en-US" altLang="zh-CN" dirty="0" err="1">
                <a:solidFill>
                  <a:srgbClr val="FF0000"/>
                </a:solidFill>
                <a:latin typeface="楷体" panose="02010609060101010101" pitchFamily="49" charset="-122"/>
                <a:ea typeface="楷体" panose="02010609060101010101" pitchFamily="49" charset="-122"/>
              </a:rPr>
              <a:t>i</a:t>
            </a:r>
            <a:r>
              <a:rPr lang="en-US" altLang="zh-CN" dirty="0">
                <a:solidFill>
                  <a:srgbClr val="FF0000"/>
                </a:solidFill>
                <a:latin typeface="楷体" panose="02010609060101010101" pitchFamily="49" charset="-122"/>
                <a:ea typeface="楷体" panose="02010609060101010101" pitchFamily="49" charset="-122"/>
              </a:rPr>
              <a:t>)=0.5</a:t>
            </a:r>
            <a:r>
              <a:rPr lang="en-US" altLang="zh-CN" i="1" dirty="0">
                <a:solidFill>
                  <a:srgbClr val="FF0000"/>
                </a:solidFill>
                <a:latin typeface="楷体" panose="02010609060101010101" pitchFamily="49" charset="-122"/>
                <a:ea typeface="楷体" panose="02010609060101010101" pitchFamily="49" charset="-122"/>
              </a:rPr>
              <a:t>f(i+1)+0.5</a:t>
            </a:r>
            <a:r>
              <a:rPr lang="en-US" altLang="zh-CN" dirty="0">
                <a:solidFill>
                  <a:srgbClr val="FF0000"/>
                </a:solidFill>
                <a:latin typeface="楷体" panose="02010609060101010101" pitchFamily="49" charset="-122"/>
                <a:ea typeface="楷体" panose="02010609060101010101" pitchFamily="49" charset="-122"/>
              </a:rPr>
              <a:t>f(i+2)</a:t>
            </a:r>
            <a:r>
              <a:rPr lang="en-US" altLang="zh-CN" dirty="0">
                <a:latin typeface="楷体" panose="02010609060101010101" pitchFamily="49" charset="-122"/>
                <a:ea typeface="楷体" panose="02010609060101010101" pitchFamily="49" charset="-122"/>
              </a:rPr>
              <a:t>.</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易得递推起点</a:t>
            </a:r>
            <a:r>
              <a:rPr lang="en-US" altLang="zh-CN" dirty="0">
                <a:solidFill>
                  <a:srgbClr val="FF0000"/>
                </a:solidFill>
                <a:latin typeface="楷体" panose="02010609060101010101" pitchFamily="49" charset="-122"/>
                <a:ea typeface="楷体" panose="02010609060101010101" pitchFamily="49" charset="-122"/>
              </a:rPr>
              <a:t>f(100)=1,f(99)=0</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因为到达</a:t>
            </a:r>
            <a:r>
              <a:rPr lang="en-US" altLang="zh-CN" dirty="0">
                <a:latin typeface="楷体" panose="02010609060101010101" pitchFamily="49" charset="-122"/>
                <a:ea typeface="楷体" panose="02010609060101010101" pitchFamily="49" charset="-122"/>
              </a:rPr>
              <a:t>99</a:t>
            </a:r>
            <a:r>
              <a:rPr lang="zh-CN" altLang="en-US" dirty="0">
                <a:latin typeface="楷体" panose="02010609060101010101" pitchFamily="49" charset="-122"/>
                <a:ea typeface="楷体" panose="02010609060101010101" pitchFamily="49" charset="-122"/>
              </a:rPr>
              <a:t>站，游戏结束。</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double f[MAX]; </a:t>
            </a:r>
          </a:p>
          <a:p>
            <a:r>
              <a:rPr lang="en-US" altLang="zh-CN" dirty="0">
                <a:latin typeface="楷体" panose="02010609060101010101" pitchFamily="49" charset="-122"/>
                <a:ea typeface="楷体" panose="02010609060101010101" pitchFamily="49" charset="-122"/>
              </a:rPr>
              <a:t>double prob() //</a:t>
            </a:r>
            <a:r>
              <a:rPr lang="zh-CN" altLang="en-US" dirty="0">
                <a:latin typeface="楷体" panose="02010609060101010101" pitchFamily="49" charset="-122"/>
                <a:ea typeface="楷体" panose="02010609060101010101" pitchFamily="49" charset="-122"/>
              </a:rPr>
              <a:t>无输入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输出为到达</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站的概率 </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int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f[100]=1.0; </a:t>
            </a:r>
          </a:p>
          <a:p>
            <a:r>
              <a:rPr lang="en-US" altLang="zh-CN" dirty="0">
                <a:latin typeface="楷体" panose="02010609060101010101" pitchFamily="49" charset="-122"/>
                <a:ea typeface="楷体" panose="02010609060101010101" pitchFamily="49" charset="-122"/>
              </a:rPr>
              <a:t>	f[99]=0; </a:t>
            </a:r>
          </a:p>
          <a:p>
            <a:r>
              <a:rPr lang="en-US" altLang="zh-CN" dirty="0">
                <a:latin typeface="楷体" panose="02010609060101010101" pitchFamily="49" charset="-122"/>
                <a:ea typeface="楷体" panose="02010609060101010101" pitchFamily="49" charset="-122"/>
              </a:rPr>
              <a:t>	for(</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=98;i.=0;i--)</a:t>
            </a:r>
          </a:p>
          <a:p>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]=0.5*f[i+1]+0.5*f[i+2]; </a:t>
            </a:r>
          </a:p>
          <a:p>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return f[0]; </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2229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3091</Words>
  <Application>Microsoft Office PowerPoint</Application>
  <PresentationFormat>宽屏</PresentationFormat>
  <Paragraphs>387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楷体</vt:lpstr>
      <vt:lpstr>Adobe Gurmukhi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 </cp:lastModifiedBy>
  <cp:revision>34</cp:revision>
  <dcterms:created xsi:type="dcterms:W3CDTF">2019-11-03T05:16:11Z</dcterms:created>
  <dcterms:modified xsi:type="dcterms:W3CDTF">2019-11-09T05:07:40Z</dcterms:modified>
</cp:coreProperties>
</file>