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9" r:id="rId4"/>
    <p:sldId id="266" r:id="rId5"/>
    <p:sldId id="260" r:id="rId6"/>
    <p:sldId id="261" r:id="rId7"/>
    <p:sldId id="267" r:id="rId8"/>
    <p:sldId id="262" r:id="rId9"/>
    <p:sldId id="268" r:id="rId10"/>
    <p:sldId id="263" r:id="rId11"/>
    <p:sldId id="264" r:id="rId12"/>
    <p:sldId id="265" r:id="rId13"/>
    <p:sldId id="25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94660"/>
  </p:normalViewPr>
  <p:slideViewPr>
    <p:cSldViewPr snapToGrid="0">
      <p:cViewPr varScale="1">
        <p:scale>
          <a:sx n="61" d="100"/>
          <a:sy n="61" d="100"/>
        </p:scale>
        <p:origin x="8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9163A-7351-4F10-ACD8-1DFC294D0868}" type="datetimeFigureOut">
              <a:rPr lang="zh-CN" altLang="en-US" smtClean="0"/>
              <a:t>2018/8/30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B5CF2-2CA1-453A-B7B3-4ABB56CC5870}" type="slidenum">
              <a:rPr lang="zh-CN" altLang="en-US" smtClean="0"/>
              <a:t>‹#›</a:t>
            </a:fld>
            <a:endParaRPr lang="zh-CN" altLang="en-US"/>
          </a:p>
        </p:txBody>
      </p:sp>
    </p:spTree>
    <p:extLst>
      <p:ext uri="{BB962C8B-B14F-4D97-AF65-F5344CB8AC3E}">
        <p14:creationId xmlns:p14="http://schemas.microsoft.com/office/powerpoint/2010/main" val="309952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1</a:t>
            </a:fld>
            <a:endParaRPr lang="zh-CN" altLang="en-US"/>
          </a:p>
        </p:txBody>
      </p:sp>
    </p:spTree>
    <p:extLst>
      <p:ext uri="{BB962C8B-B14F-4D97-AF65-F5344CB8AC3E}">
        <p14:creationId xmlns:p14="http://schemas.microsoft.com/office/powerpoint/2010/main" val="3155187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10</a:t>
            </a:fld>
            <a:endParaRPr lang="zh-CN" altLang="en-US"/>
          </a:p>
        </p:txBody>
      </p:sp>
    </p:spTree>
    <p:extLst>
      <p:ext uri="{BB962C8B-B14F-4D97-AF65-F5344CB8AC3E}">
        <p14:creationId xmlns:p14="http://schemas.microsoft.com/office/powerpoint/2010/main" val="2100984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11</a:t>
            </a:fld>
            <a:endParaRPr lang="zh-CN" altLang="en-US"/>
          </a:p>
        </p:txBody>
      </p:sp>
    </p:spTree>
    <p:extLst>
      <p:ext uri="{BB962C8B-B14F-4D97-AF65-F5344CB8AC3E}">
        <p14:creationId xmlns:p14="http://schemas.microsoft.com/office/powerpoint/2010/main" val="371825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12</a:t>
            </a:fld>
            <a:endParaRPr lang="zh-CN" altLang="en-US"/>
          </a:p>
        </p:txBody>
      </p:sp>
    </p:spTree>
    <p:extLst>
      <p:ext uri="{BB962C8B-B14F-4D97-AF65-F5344CB8AC3E}">
        <p14:creationId xmlns:p14="http://schemas.microsoft.com/office/powerpoint/2010/main" val="254484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13</a:t>
            </a:fld>
            <a:endParaRPr lang="zh-CN" altLang="en-US"/>
          </a:p>
        </p:txBody>
      </p:sp>
    </p:spTree>
    <p:extLst>
      <p:ext uri="{BB962C8B-B14F-4D97-AF65-F5344CB8AC3E}">
        <p14:creationId xmlns:p14="http://schemas.microsoft.com/office/powerpoint/2010/main" val="358281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2</a:t>
            </a:fld>
            <a:endParaRPr lang="zh-CN" altLang="en-US"/>
          </a:p>
        </p:txBody>
      </p:sp>
    </p:spTree>
    <p:extLst>
      <p:ext uri="{BB962C8B-B14F-4D97-AF65-F5344CB8AC3E}">
        <p14:creationId xmlns:p14="http://schemas.microsoft.com/office/powerpoint/2010/main" val="359857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3</a:t>
            </a:fld>
            <a:endParaRPr lang="zh-CN" altLang="en-US"/>
          </a:p>
        </p:txBody>
      </p:sp>
    </p:spTree>
    <p:extLst>
      <p:ext uri="{BB962C8B-B14F-4D97-AF65-F5344CB8AC3E}">
        <p14:creationId xmlns:p14="http://schemas.microsoft.com/office/powerpoint/2010/main" val="34725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4</a:t>
            </a:fld>
            <a:endParaRPr lang="zh-CN" altLang="en-US"/>
          </a:p>
        </p:txBody>
      </p:sp>
    </p:spTree>
    <p:extLst>
      <p:ext uri="{BB962C8B-B14F-4D97-AF65-F5344CB8AC3E}">
        <p14:creationId xmlns:p14="http://schemas.microsoft.com/office/powerpoint/2010/main" val="1842909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5</a:t>
            </a:fld>
            <a:endParaRPr lang="zh-CN" altLang="en-US"/>
          </a:p>
        </p:txBody>
      </p:sp>
    </p:spTree>
    <p:extLst>
      <p:ext uri="{BB962C8B-B14F-4D97-AF65-F5344CB8AC3E}">
        <p14:creationId xmlns:p14="http://schemas.microsoft.com/office/powerpoint/2010/main" val="289316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6</a:t>
            </a:fld>
            <a:endParaRPr lang="zh-CN" altLang="en-US"/>
          </a:p>
        </p:txBody>
      </p:sp>
    </p:spTree>
    <p:extLst>
      <p:ext uri="{BB962C8B-B14F-4D97-AF65-F5344CB8AC3E}">
        <p14:creationId xmlns:p14="http://schemas.microsoft.com/office/powerpoint/2010/main" val="204349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7</a:t>
            </a:fld>
            <a:endParaRPr lang="zh-CN" altLang="en-US"/>
          </a:p>
        </p:txBody>
      </p:sp>
    </p:spTree>
    <p:extLst>
      <p:ext uri="{BB962C8B-B14F-4D97-AF65-F5344CB8AC3E}">
        <p14:creationId xmlns:p14="http://schemas.microsoft.com/office/powerpoint/2010/main" val="2567310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8</a:t>
            </a:fld>
            <a:endParaRPr lang="zh-CN" altLang="en-US"/>
          </a:p>
        </p:txBody>
      </p:sp>
    </p:spTree>
    <p:extLst>
      <p:ext uri="{BB962C8B-B14F-4D97-AF65-F5344CB8AC3E}">
        <p14:creationId xmlns:p14="http://schemas.microsoft.com/office/powerpoint/2010/main" val="4216769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DB5CF2-2CA1-453A-B7B3-4ABB56CC5870}" type="slidenum">
              <a:rPr lang="zh-CN" altLang="en-US" smtClean="0"/>
              <a:t>9</a:t>
            </a:fld>
            <a:endParaRPr lang="zh-CN" altLang="en-US"/>
          </a:p>
        </p:txBody>
      </p:sp>
    </p:spTree>
    <p:extLst>
      <p:ext uri="{BB962C8B-B14F-4D97-AF65-F5344CB8AC3E}">
        <p14:creationId xmlns:p14="http://schemas.microsoft.com/office/powerpoint/2010/main" val="2333839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8C67152-7C9A-4EB7-A0B8-F2C9448A2A5A}" type="datetime1">
              <a:rPr lang="zh-CN" altLang="en-US" smtClean="0"/>
              <a:t>2018/8/30</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BF3EF04-4258-4CF7-A6E0-4E6E6198C296}"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123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BAB3928-D569-4049-B356-7458D6FCB653}" type="datetime1">
              <a:rPr lang="zh-CN" altLang="en-US" smtClean="0"/>
              <a:t>2018/8/30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99784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0429C0A-DD5C-4356-B97C-1FF1A1AB4CD6}" type="datetime1">
              <a:rPr lang="zh-CN" altLang="en-US" smtClean="0"/>
              <a:t>2018/8/30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3385966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AE8C87B-183D-40C0-9665-144B79D60BC5}" type="datetime1">
              <a:rPr lang="zh-CN" altLang="en-US" smtClean="0"/>
              <a:t>2018/8/30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F3EF04-4258-4CF7-A6E0-4E6E6198C296}"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3249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C2D2EEA-102C-46C3-8009-C01426CB5D22}" type="datetime1">
              <a:rPr lang="zh-CN" altLang="en-US" smtClean="0"/>
              <a:t>2018/8/30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1426154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813FC697-1547-41E9-BF62-DDDE8EBE592C}" type="datetime1">
              <a:rPr lang="zh-CN" altLang="en-US" smtClean="0"/>
              <a:t>2018/8/30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2364173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DB83A181-D816-43D2-B5CE-7E689779B28D}" type="datetime1">
              <a:rPr lang="zh-CN" altLang="en-US" smtClean="0"/>
              <a:t>2018/8/30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279337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F38A1AA-0835-42E2-BEC4-8CBE10590091}" type="datetime1">
              <a:rPr lang="zh-CN" altLang="en-US" smtClean="0"/>
              <a:t>2018/8/30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2867126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F6868B5-20B7-4E88-A301-95079C202955}" type="datetime1">
              <a:rPr lang="zh-CN" altLang="en-US" smtClean="0"/>
              <a:t>2018/8/30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109464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6345824-EA53-4E14-B1CC-809849B2133B}" type="datetime1">
              <a:rPr lang="zh-CN" altLang="en-US" smtClean="0"/>
              <a:t>2018/8/30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210884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12F8E12-F00F-4262-A686-17D97EB30555}" type="datetime1">
              <a:rPr lang="zh-CN" altLang="en-US" smtClean="0"/>
              <a:t>2018/8/30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61160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60420B4-06A2-4397-82F2-72BE89817D3E}" type="datetime1">
              <a:rPr lang="zh-CN" altLang="en-US" smtClean="0"/>
              <a:t>2018/8/30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2813757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645DC70-167F-46CE-9D2C-D6B8977ABA17}" type="datetime1">
              <a:rPr lang="zh-CN" altLang="en-US" smtClean="0"/>
              <a:t>2018/8/30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387296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E80C7F0-DD8B-4EA1-A108-9881B5D165A2}" type="datetime1">
              <a:rPr lang="zh-CN" altLang="en-US" smtClean="0"/>
              <a:t>2018/8/30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168494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7E376-1AFD-4D7A-A131-CD3B457D6D16}" type="datetime1">
              <a:rPr lang="zh-CN" altLang="en-US" smtClean="0"/>
              <a:t>2018/8/30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188154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9F81DF2-27ED-4081-BE41-C982375DCC8C}" type="datetime1">
              <a:rPr lang="zh-CN" altLang="en-US" smtClean="0"/>
              <a:t>2018/8/30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813404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CEA3A1-6AC1-42E7-A62F-0672BD6E0221}" type="datetime1">
              <a:rPr lang="zh-CN" altLang="en-US" smtClean="0"/>
              <a:t>2018/8/30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201217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A28EFE8-F2F3-4189-AD31-4F241579CBED}" type="datetime1">
              <a:rPr lang="zh-CN" altLang="en-US" smtClean="0"/>
              <a:t>2018/8/30</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BF3EF04-4258-4CF7-A6E0-4E6E6198C296}" type="slidenum">
              <a:rPr lang="zh-CN" altLang="en-US" smtClean="0"/>
              <a:t>‹#›</a:t>
            </a:fld>
            <a:endParaRPr lang="zh-CN" altLang="en-US"/>
          </a:p>
        </p:txBody>
      </p:sp>
    </p:spTree>
    <p:extLst>
      <p:ext uri="{BB962C8B-B14F-4D97-AF65-F5344CB8AC3E}">
        <p14:creationId xmlns:p14="http://schemas.microsoft.com/office/powerpoint/2010/main" val="567080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csdn.net/bone_ace/article/details/4623918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blog.csdn.net/wang_heng199/article/details/74477738"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csdn.net/a15129395718/article/details/5243561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blog.csdn.net/clasky/article/details/999023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csdn.net/yiya_eryi/article/details/7500492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计算几何</a:t>
            </a:r>
            <a:endParaRPr lang="zh-CN" altLang="en-US" dirty="0"/>
          </a:p>
        </p:txBody>
      </p:sp>
      <p:sp>
        <p:nvSpPr>
          <p:cNvPr id="3" name="副标题 2"/>
          <p:cNvSpPr>
            <a:spLocks noGrp="1"/>
          </p:cNvSpPr>
          <p:nvPr>
            <p:ph type="subTitle" idx="1"/>
          </p:nvPr>
        </p:nvSpPr>
        <p:spPr/>
        <p:txBody>
          <a:bodyPr/>
          <a:lstStyle/>
          <a:p>
            <a:r>
              <a:rPr lang="en-US" altLang="zh-CN" dirty="0" smtClean="0"/>
              <a:t>2018-08-31 </a:t>
            </a:r>
            <a:r>
              <a:rPr lang="zh-CN" altLang="en-US" dirty="0" smtClean="0"/>
              <a:t>初国俊</a:t>
            </a:r>
            <a:endParaRPr lang="zh-CN" altLang="en-US" dirty="0"/>
          </a:p>
        </p:txBody>
      </p:sp>
    </p:spTree>
    <p:extLst>
      <p:ext uri="{BB962C8B-B14F-4D97-AF65-F5344CB8AC3E}">
        <p14:creationId xmlns:p14="http://schemas.microsoft.com/office/powerpoint/2010/main" val="3487327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5.</a:t>
            </a:r>
            <a:r>
              <a:rPr lang="zh-CN" altLang="en-US" sz="4400" dirty="0" smtClean="0"/>
              <a:t>求凸包</a:t>
            </a:r>
            <a:endParaRPr lang="zh-CN" altLang="en-US" sz="4400" dirty="0"/>
          </a:p>
        </p:txBody>
      </p:sp>
      <p:sp>
        <p:nvSpPr>
          <p:cNvPr id="3" name="内容占位符 2"/>
          <p:cNvSpPr>
            <a:spLocks noGrp="1"/>
          </p:cNvSpPr>
          <p:nvPr>
            <p:ph sz="quarter" idx="13"/>
          </p:nvPr>
        </p:nvSpPr>
        <p:spPr/>
        <p:txBody>
          <a:bodyPr anchor="t">
            <a:normAutofit/>
          </a:bodyPr>
          <a:lstStyle/>
          <a:p>
            <a:r>
              <a:rPr lang="zh-CN" altLang="en-US" dirty="0" smtClean="0"/>
              <a:t>凸包的几何意义：在点集中选出若干个顶点构成一个凸多边形，使得这个点集中任意两点间的连线上的所有的点都在这个凸多边形的边上或者内部。</a:t>
            </a:r>
            <a:endParaRPr lang="en-US" altLang="zh-CN" dirty="0" smtClean="0"/>
          </a:p>
          <a:p>
            <a:r>
              <a:rPr lang="zh-CN" altLang="en-US" dirty="0" smtClean="0"/>
              <a:t>应用：多边形面积交或者面积并。</a:t>
            </a:r>
            <a:endParaRPr lang="en-US" altLang="zh-CN" dirty="0" smtClean="0"/>
          </a:p>
          <a:p>
            <a:r>
              <a:rPr lang="zh-CN" altLang="en-US" dirty="0" smtClean="0"/>
              <a:t>算法：</a:t>
            </a:r>
            <a:r>
              <a:rPr lang="en-US" altLang="zh-CN" cap="none" dirty="0" smtClean="0"/>
              <a:t>Graham</a:t>
            </a:r>
            <a:r>
              <a:rPr lang="zh-CN" altLang="en-US" cap="none" dirty="0" smtClean="0"/>
              <a:t>扫描法，</a:t>
            </a:r>
            <a:r>
              <a:rPr lang="en-US" altLang="zh-CN" cap="none" dirty="0" smtClean="0"/>
              <a:t>O(</a:t>
            </a:r>
            <a:r>
              <a:rPr lang="en-US" altLang="zh-CN" cap="none" dirty="0" err="1" smtClean="0"/>
              <a:t>nlog</a:t>
            </a:r>
            <a:r>
              <a:rPr lang="en-US" altLang="zh-CN" cap="none" dirty="0" smtClean="0"/>
              <a:t>(n))</a:t>
            </a:r>
            <a:r>
              <a:rPr lang="zh-CN" altLang="en-US" dirty="0" smtClean="0"/>
              <a:t>。</a:t>
            </a:r>
            <a:endParaRPr lang="en-US" altLang="zh-CN" dirty="0" smtClean="0"/>
          </a:p>
          <a:p>
            <a:endParaRPr lang="en-US" altLang="zh-CN" dirty="0"/>
          </a:p>
          <a:p>
            <a:endParaRPr lang="en-US" altLang="zh-CN" cap="none" dirty="0" smtClean="0"/>
          </a:p>
          <a:p>
            <a:r>
              <a:rPr lang="en-US" altLang="zh-CN" cap="none" dirty="0" smtClean="0">
                <a:hlinkClick r:id="rId3"/>
              </a:rPr>
              <a:t>https://blog.csdn.net/bone_ace/article/details/46239187</a:t>
            </a:r>
            <a:endParaRPr lang="en-US" altLang="zh-CN" cap="none" dirty="0" smtClean="0"/>
          </a:p>
        </p:txBody>
      </p:sp>
      <p:sp>
        <p:nvSpPr>
          <p:cNvPr id="4" name="灯片编号占位符 3"/>
          <p:cNvSpPr>
            <a:spLocks noGrp="1"/>
          </p:cNvSpPr>
          <p:nvPr>
            <p:ph type="sldNum" sz="quarter" idx="12"/>
          </p:nvPr>
        </p:nvSpPr>
        <p:spPr/>
        <p:txBody>
          <a:bodyPr/>
          <a:lstStyle/>
          <a:p>
            <a:fld id="{3BF3EF04-4258-4CF7-A6E0-4E6E6198C296}" type="slidenum">
              <a:rPr lang="zh-CN" altLang="en-US" smtClean="0"/>
              <a:t>10</a:t>
            </a:fld>
            <a:endParaRPr lang="zh-CN" altLang="en-US"/>
          </a:p>
        </p:txBody>
      </p:sp>
      <p:pic>
        <p:nvPicPr>
          <p:cNvPr id="5" name="图片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71490" y="2723840"/>
            <a:ext cx="2329976" cy="1990299"/>
          </a:xfrm>
          <a:prstGeom prst="rect">
            <a:avLst/>
          </a:prstGeom>
        </p:spPr>
      </p:pic>
    </p:spTree>
    <p:extLst>
      <p:ext uri="{BB962C8B-B14F-4D97-AF65-F5344CB8AC3E}">
        <p14:creationId xmlns:p14="http://schemas.microsoft.com/office/powerpoint/2010/main" val="1031978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6.</a:t>
            </a:r>
            <a:r>
              <a:rPr lang="zh-CN" altLang="en-US" sz="4400" dirty="0" smtClean="0"/>
              <a:t>旋转卡壳</a:t>
            </a:r>
            <a:endParaRPr lang="zh-CN" altLang="en-US" sz="4400" dirty="0"/>
          </a:p>
        </p:txBody>
      </p:sp>
      <p:sp>
        <p:nvSpPr>
          <p:cNvPr id="3" name="内容占位符 2"/>
          <p:cNvSpPr>
            <a:spLocks noGrp="1"/>
          </p:cNvSpPr>
          <p:nvPr>
            <p:ph sz="quarter" idx="13"/>
          </p:nvPr>
        </p:nvSpPr>
        <p:spPr/>
        <p:txBody>
          <a:bodyPr anchor="t">
            <a:normAutofit/>
          </a:bodyPr>
          <a:lstStyle/>
          <a:p>
            <a:r>
              <a:rPr lang="zh-CN" altLang="en-US" cap="none" dirty="0" smtClean="0"/>
              <a:t>旋转卡</a:t>
            </a:r>
            <a:r>
              <a:rPr lang="en-US" altLang="zh-CN" cap="none" dirty="0" smtClean="0"/>
              <a:t>(</a:t>
            </a:r>
            <a:r>
              <a:rPr lang="en-US" altLang="zh-CN" cap="none" dirty="0" err="1" smtClean="0">
                <a:latin typeface="+mj-ea"/>
                <a:ea typeface="+mj-ea"/>
              </a:rPr>
              <a:t>qiǎ</a:t>
            </a:r>
            <a:r>
              <a:rPr lang="en-US" altLang="zh-CN" cap="none" dirty="0"/>
              <a:t>)</a:t>
            </a:r>
            <a:r>
              <a:rPr lang="zh-CN" altLang="en-US" cap="none" dirty="0" smtClean="0"/>
              <a:t>壳</a:t>
            </a:r>
            <a:r>
              <a:rPr lang="en-US" altLang="zh-CN" cap="none" dirty="0"/>
              <a:t>(</a:t>
            </a:r>
            <a:r>
              <a:rPr lang="en-US" altLang="zh-CN" cap="none" dirty="0" err="1">
                <a:latin typeface="+mj-ea"/>
                <a:ea typeface="+mj-ea"/>
              </a:rPr>
              <a:t>ké</a:t>
            </a:r>
            <a:r>
              <a:rPr lang="en-US" altLang="zh-CN" cap="none" dirty="0" smtClean="0"/>
              <a:t>)</a:t>
            </a:r>
            <a:r>
              <a:rPr lang="zh-CN" altLang="en-US" cap="none" dirty="0"/>
              <a:t>：是解决一些与凸包有关问题的有效</a:t>
            </a:r>
            <a:r>
              <a:rPr lang="zh-CN" altLang="en-US" cap="none" dirty="0" smtClean="0"/>
              <a:t>算法，就</a:t>
            </a:r>
            <a:r>
              <a:rPr lang="zh-CN" altLang="en-US" cap="none" dirty="0"/>
              <a:t>像一对卡壳卡住凸包旋转而</a:t>
            </a:r>
            <a:r>
              <a:rPr lang="zh-CN" altLang="en-US" cap="none" dirty="0" smtClean="0"/>
              <a:t>得名。</a:t>
            </a:r>
            <a:endParaRPr lang="en-US" altLang="zh-CN" cap="none" dirty="0" smtClean="0"/>
          </a:p>
          <a:p>
            <a:r>
              <a:rPr lang="zh-CN" altLang="en-US" cap="none" dirty="0" smtClean="0"/>
              <a:t>对踵点：被凸包的两条平行切线卡住的两个点。</a:t>
            </a:r>
            <a:endParaRPr lang="en-US" altLang="zh-CN" cap="none" dirty="0" smtClean="0"/>
          </a:p>
          <a:p>
            <a:r>
              <a:rPr lang="zh-CN" altLang="en-US" cap="none" dirty="0" smtClean="0"/>
              <a:t>应用：平面最远点对，</a:t>
            </a:r>
            <a:r>
              <a:rPr lang="en-US" altLang="zh-CN" cap="none" dirty="0" smtClean="0"/>
              <a:t>O(</a:t>
            </a:r>
            <a:r>
              <a:rPr lang="en-US" altLang="zh-CN" cap="none" dirty="0" err="1" smtClean="0"/>
              <a:t>nlogn</a:t>
            </a:r>
            <a:r>
              <a:rPr lang="en-US" altLang="zh-CN" cap="none" dirty="0" smtClean="0"/>
              <a:t>)</a:t>
            </a:r>
          </a:p>
          <a:p>
            <a:r>
              <a:rPr lang="zh-CN" altLang="en-US" dirty="0" smtClean="0"/>
              <a:t>凸多边形直径，凸多边形距离，</a:t>
            </a:r>
            <a:endParaRPr lang="en-US" altLang="zh-CN" dirty="0" smtClean="0"/>
          </a:p>
          <a:p>
            <a:r>
              <a:rPr lang="zh-CN" altLang="en-US" dirty="0" smtClean="0"/>
              <a:t>最小外接矩形，合并凸包，三角剖分。</a:t>
            </a:r>
            <a:endParaRPr lang="en-US" altLang="zh-CN" dirty="0" smtClean="0"/>
          </a:p>
          <a:p>
            <a:r>
              <a:rPr lang="en-US" altLang="zh-CN" cap="none" dirty="0" smtClean="0">
                <a:hlinkClick r:id="rId3"/>
              </a:rPr>
              <a:t>https://blog.csdn.net/wang_heng199/article/details/74477738</a:t>
            </a:r>
            <a:endParaRPr lang="en-US" altLang="zh-CN" cap="none" dirty="0" smtClean="0"/>
          </a:p>
        </p:txBody>
      </p:sp>
      <p:sp>
        <p:nvSpPr>
          <p:cNvPr id="4" name="灯片编号占位符 3"/>
          <p:cNvSpPr>
            <a:spLocks noGrp="1"/>
          </p:cNvSpPr>
          <p:nvPr>
            <p:ph type="sldNum" sz="quarter" idx="12"/>
          </p:nvPr>
        </p:nvSpPr>
        <p:spPr/>
        <p:txBody>
          <a:bodyPr/>
          <a:lstStyle/>
          <a:p>
            <a:fld id="{3BF3EF04-4258-4CF7-A6E0-4E6E6198C296}" type="slidenum">
              <a:rPr lang="zh-CN" altLang="en-US" smtClean="0"/>
              <a:t>11</a:t>
            </a:fld>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4307" y="2729977"/>
            <a:ext cx="3714750" cy="2028825"/>
          </a:xfrm>
          <a:prstGeom prst="rect">
            <a:avLst/>
          </a:prstGeom>
        </p:spPr>
      </p:pic>
    </p:spTree>
    <p:extLst>
      <p:ext uri="{BB962C8B-B14F-4D97-AF65-F5344CB8AC3E}">
        <p14:creationId xmlns:p14="http://schemas.microsoft.com/office/powerpoint/2010/main" val="4132915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t>7</a:t>
            </a:r>
            <a:r>
              <a:rPr lang="en-US" altLang="zh-CN" sz="4400" dirty="0" smtClean="0"/>
              <a:t>.</a:t>
            </a:r>
            <a:r>
              <a:rPr lang="zh-CN" altLang="en-US" sz="4400" dirty="0" smtClean="0"/>
              <a:t>三角剖分</a:t>
            </a:r>
            <a:endParaRPr lang="zh-CN" altLang="en-US" sz="4400" dirty="0"/>
          </a:p>
        </p:txBody>
      </p:sp>
      <p:sp>
        <p:nvSpPr>
          <p:cNvPr id="3" name="内容占位符 2"/>
          <p:cNvSpPr>
            <a:spLocks noGrp="1"/>
          </p:cNvSpPr>
          <p:nvPr>
            <p:ph sz="quarter" idx="13"/>
          </p:nvPr>
        </p:nvSpPr>
        <p:spPr/>
        <p:txBody>
          <a:bodyPr anchor="t">
            <a:normAutofit/>
          </a:bodyPr>
          <a:lstStyle/>
          <a:p>
            <a:r>
              <a:rPr lang="zh-CN" altLang="en-US" dirty="0" smtClean="0"/>
              <a:t>似乎没啥题目，就是觉得好看才放上来的。</a:t>
            </a:r>
            <a:endParaRPr lang="en-US" altLang="zh-CN" dirty="0" smtClean="0"/>
          </a:p>
          <a:p>
            <a:r>
              <a:rPr lang="en-US" altLang="zh-CN" cap="none" dirty="0" smtClean="0"/>
              <a:t>Delaunay</a:t>
            </a:r>
            <a:r>
              <a:rPr lang="zh-CN" altLang="en-US" cap="none" dirty="0" smtClean="0"/>
              <a:t>算法。</a:t>
            </a:r>
            <a:endParaRPr lang="en-US" altLang="zh-CN" cap="none" dirty="0" smtClean="0"/>
          </a:p>
          <a:p>
            <a:endParaRPr lang="en-US" altLang="zh-CN" cap="none" dirty="0" smtClean="0"/>
          </a:p>
        </p:txBody>
      </p:sp>
      <p:sp>
        <p:nvSpPr>
          <p:cNvPr id="4" name="灯片编号占位符 3"/>
          <p:cNvSpPr>
            <a:spLocks noGrp="1"/>
          </p:cNvSpPr>
          <p:nvPr>
            <p:ph type="sldNum" sz="quarter" idx="12"/>
          </p:nvPr>
        </p:nvSpPr>
        <p:spPr/>
        <p:txBody>
          <a:bodyPr/>
          <a:lstStyle/>
          <a:p>
            <a:fld id="{3BF3EF04-4258-4CF7-A6E0-4E6E6198C296}" type="slidenum">
              <a:rPr lang="zh-CN" altLang="en-US" smtClean="0"/>
              <a:t>12</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104" y="2463800"/>
            <a:ext cx="7397206" cy="3136416"/>
          </a:xfrm>
          <a:prstGeom prst="rect">
            <a:avLst/>
          </a:prstGeom>
        </p:spPr>
      </p:pic>
    </p:spTree>
    <p:extLst>
      <p:ext uri="{BB962C8B-B14F-4D97-AF65-F5344CB8AC3E}">
        <p14:creationId xmlns:p14="http://schemas.microsoft.com/office/powerpoint/2010/main" val="143635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计算几何的模板</a:t>
            </a:r>
            <a:endParaRPr lang="zh-CN" altLang="en-US" sz="4400" dirty="0"/>
          </a:p>
        </p:txBody>
      </p:sp>
      <p:sp>
        <p:nvSpPr>
          <p:cNvPr id="3" name="内容占位符 2"/>
          <p:cNvSpPr>
            <a:spLocks noGrp="1"/>
          </p:cNvSpPr>
          <p:nvPr>
            <p:ph sz="quarter" idx="13"/>
          </p:nvPr>
        </p:nvSpPr>
        <p:spPr/>
        <p:txBody>
          <a:bodyPr anchor="t">
            <a:normAutofit/>
          </a:bodyPr>
          <a:lstStyle/>
          <a:p>
            <a:r>
              <a:rPr lang="en-US" altLang="zh-CN" cap="none" dirty="0" smtClean="0">
                <a:solidFill>
                  <a:srgbClr val="FF0000"/>
                </a:solidFill>
                <a:hlinkClick r:id="rId3"/>
              </a:rPr>
              <a:t>https://blog.csdn.net/a15129395718/article/details/52435618</a:t>
            </a:r>
            <a:endParaRPr lang="en-US" altLang="zh-CN" cap="none" dirty="0" smtClean="0">
              <a:solidFill>
                <a:srgbClr val="FF0000"/>
              </a:solidFill>
            </a:endParaRPr>
          </a:p>
          <a:p>
            <a:r>
              <a:rPr lang="en-US" altLang="zh-CN" cap="none" dirty="0" smtClean="0">
                <a:solidFill>
                  <a:srgbClr val="FF0000"/>
                </a:solidFill>
                <a:hlinkClick r:id="rId4"/>
              </a:rPr>
              <a:t>https://blog.csdn.net/clasky/article/details/9990235</a:t>
            </a:r>
            <a:endParaRPr lang="en-US" altLang="zh-CN" cap="none" dirty="0" smtClean="0">
              <a:solidFill>
                <a:srgbClr val="FF0000"/>
              </a:solidFill>
            </a:endParaRPr>
          </a:p>
          <a:p>
            <a:endParaRPr lang="en-US" altLang="zh-CN" dirty="0" smtClean="0"/>
          </a:p>
        </p:txBody>
      </p:sp>
      <p:sp>
        <p:nvSpPr>
          <p:cNvPr id="4" name="灯片编号占位符 3"/>
          <p:cNvSpPr>
            <a:spLocks noGrp="1"/>
          </p:cNvSpPr>
          <p:nvPr>
            <p:ph type="sldNum" sz="quarter" idx="12"/>
          </p:nvPr>
        </p:nvSpPr>
        <p:spPr/>
        <p:txBody>
          <a:bodyPr/>
          <a:lstStyle/>
          <a:p>
            <a:fld id="{3BF3EF04-4258-4CF7-A6E0-4E6E6198C296}" type="slidenum">
              <a:rPr lang="zh-CN" altLang="en-US" smtClean="0"/>
              <a:t>13</a:t>
            </a:fld>
            <a:endParaRPr lang="zh-CN" altLang="en-US"/>
          </a:p>
        </p:txBody>
      </p:sp>
    </p:spTree>
    <p:extLst>
      <p:ext uri="{BB962C8B-B14F-4D97-AF65-F5344CB8AC3E}">
        <p14:creationId xmlns:p14="http://schemas.microsoft.com/office/powerpoint/2010/main" val="2925737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计算几何的主要内容</a:t>
            </a:r>
            <a:endParaRPr lang="zh-CN" altLang="en-US" sz="4400" dirty="0"/>
          </a:p>
        </p:txBody>
      </p:sp>
      <p:sp>
        <p:nvSpPr>
          <p:cNvPr id="3" name="内容占位符 2"/>
          <p:cNvSpPr>
            <a:spLocks noGrp="1"/>
          </p:cNvSpPr>
          <p:nvPr>
            <p:ph sz="quarter" idx="13"/>
          </p:nvPr>
        </p:nvSpPr>
        <p:spPr/>
        <p:txBody>
          <a:bodyPr>
            <a:normAutofit lnSpcReduction="10000"/>
          </a:bodyPr>
          <a:lstStyle/>
          <a:p>
            <a:r>
              <a:rPr lang="zh-CN" altLang="en-US" dirty="0"/>
              <a:t>向量和</a:t>
            </a:r>
            <a:r>
              <a:rPr lang="zh-CN" altLang="en-US" dirty="0" smtClean="0"/>
              <a:t>射线 </a:t>
            </a:r>
            <a:r>
              <a:rPr lang="en-US" altLang="zh-CN" dirty="0" smtClean="0"/>
              <a:t>(vector)</a:t>
            </a:r>
          </a:p>
          <a:p>
            <a:r>
              <a:rPr lang="zh-CN" altLang="en-US" dirty="0" smtClean="0"/>
              <a:t>平面直角坐标系 </a:t>
            </a:r>
            <a:r>
              <a:rPr lang="en-US" altLang="zh-CN" dirty="0" smtClean="0"/>
              <a:t>(coordinate </a:t>
            </a:r>
            <a:r>
              <a:rPr lang="en-US" altLang="zh-CN" dirty="0"/>
              <a:t>system)</a:t>
            </a:r>
            <a:endParaRPr lang="en-US" altLang="zh-CN" dirty="0" smtClean="0"/>
          </a:p>
          <a:p>
            <a:r>
              <a:rPr lang="zh-CN" altLang="en-US" dirty="0" smtClean="0"/>
              <a:t>直线和圆 </a:t>
            </a:r>
            <a:r>
              <a:rPr lang="en-US" altLang="zh-CN" dirty="0" smtClean="0"/>
              <a:t>(line </a:t>
            </a:r>
            <a:r>
              <a:rPr lang="en-US" altLang="zh-CN" dirty="0"/>
              <a:t>and circle)</a:t>
            </a:r>
          </a:p>
          <a:p>
            <a:r>
              <a:rPr lang="zh-CN" altLang="en-US" dirty="0" smtClean="0"/>
              <a:t>多边形 </a:t>
            </a:r>
            <a:r>
              <a:rPr lang="en-US" altLang="zh-CN" dirty="0" smtClean="0"/>
              <a:t>(Polygon)</a:t>
            </a:r>
          </a:p>
          <a:p>
            <a:r>
              <a:rPr lang="zh-CN" altLang="en-US" dirty="0" smtClean="0"/>
              <a:t>求凸包 </a:t>
            </a:r>
            <a:r>
              <a:rPr lang="en-US" altLang="zh-CN" dirty="0"/>
              <a:t>(Convex hull)</a:t>
            </a:r>
            <a:endParaRPr lang="en-US" altLang="zh-CN" dirty="0" smtClean="0"/>
          </a:p>
          <a:p>
            <a:r>
              <a:rPr lang="zh-CN" altLang="en-US" dirty="0" smtClean="0"/>
              <a:t>旋转卡壳 </a:t>
            </a:r>
            <a:r>
              <a:rPr lang="en-US" altLang="zh-CN" dirty="0" smtClean="0"/>
              <a:t>(Rotating calipers)</a:t>
            </a:r>
          </a:p>
          <a:p>
            <a:r>
              <a:rPr lang="zh-CN" altLang="en-US" dirty="0" smtClean="0"/>
              <a:t>三角剖分 </a:t>
            </a:r>
            <a:r>
              <a:rPr lang="en-US" altLang="zh-CN" dirty="0"/>
              <a:t>(Triangulation)</a:t>
            </a:r>
            <a:endParaRPr lang="en-US" altLang="zh-CN" dirty="0" smtClean="0"/>
          </a:p>
        </p:txBody>
      </p:sp>
      <p:sp>
        <p:nvSpPr>
          <p:cNvPr id="4" name="灯片编号占位符 3"/>
          <p:cNvSpPr>
            <a:spLocks noGrp="1"/>
          </p:cNvSpPr>
          <p:nvPr>
            <p:ph type="sldNum" sz="quarter" idx="12"/>
          </p:nvPr>
        </p:nvSpPr>
        <p:spPr/>
        <p:txBody>
          <a:bodyPr/>
          <a:lstStyle/>
          <a:p>
            <a:fld id="{3BF3EF04-4258-4CF7-A6E0-4E6E6198C296}" type="slidenum">
              <a:rPr lang="zh-CN" altLang="en-US" smtClean="0"/>
              <a:t>2</a:t>
            </a:fld>
            <a:endParaRPr lang="zh-CN" altLang="en-US"/>
          </a:p>
        </p:txBody>
      </p:sp>
    </p:spTree>
    <p:extLst>
      <p:ext uri="{BB962C8B-B14F-4D97-AF65-F5344CB8AC3E}">
        <p14:creationId xmlns:p14="http://schemas.microsoft.com/office/powerpoint/2010/main" val="2516346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1.</a:t>
            </a:r>
            <a:r>
              <a:rPr lang="zh-CN" altLang="en-US" sz="4400" dirty="0" smtClean="0"/>
              <a:t>向量和射线</a:t>
            </a:r>
            <a:endParaRPr lang="zh-CN" altLang="en-US" sz="4400"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p:txBody>
              <a:bodyPr anchor="t">
                <a:normAutofit/>
              </a:bodyPr>
              <a:lstStyle/>
              <a:p>
                <a:r>
                  <a:rPr lang="zh-CN" altLang="en-US" dirty="0" smtClean="0"/>
                  <a:t>向量的表示：</a:t>
                </a:r>
                <a14:m>
                  <m:oMath xmlns:m="http://schemas.openxmlformats.org/officeDocument/2006/math">
                    <m:bar>
                      <m:barPr>
                        <m:pos m:val="top"/>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𝑎</m:t>
                        </m:r>
                      </m:e>
                    </m:bar>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smtClean="0"/>
                  <a:t>，表示以</a:t>
                </a:r>
                <a:r>
                  <a:rPr lang="en-US" altLang="zh-CN" dirty="0" smtClean="0"/>
                  <a:t>(0,0)</a:t>
                </a:r>
                <a:r>
                  <a:rPr lang="zh-CN" altLang="en-US" dirty="0" smtClean="0"/>
                  <a:t>为起点，</a:t>
                </a:r>
                <a:r>
                  <a:rPr lang="en-US" altLang="zh-CN" dirty="0" smtClean="0"/>
                  <a:t>(</a:t>
                </a:r>
                <a:r>
                  <a:rPr lang="en-US" altLang="zh-CN" cap="none" dirty="0" err="1" smtClean="0"/>
                  <a:t>x,y</a:t>
                </a:r>
                <a:r>
                  <a:rPr lang="en-US" altLang="zh-CN" dirty="0" smtClean="0"/>
                  <a:t>)</a:t>
                </a:r>
                <a:r>
                  <a:rPr lang="zh-CN" altLang="en-US" dirty="0" smtClean="0"/>
                  <a:t>为终点的有向线段。</a:t>
                </a:r>
                <a:endParaRPr lang="en-US" altLang="zh-CN" dirty="0"/>
              </a:p>
              <a:p>
                <a:r>
                  <a:rPr lang="zh-CN" altLang="en-US" dirty="0" smtClean="0"/>
                  <a:t>向量的内积</a:t>
                </a:r>
                <a:r>
                  <a:rPr lang="en-US" altLang="zh-CN" dirty="0" smtClean="0"/>
                  <a:t>(</a:t>
                </a:r>
                <a:r>
                  <a:rPr lang="zh-CN" altLang="en-US" dirty="0" smtClean="0"/>
                  <a:t>点积</a:t>
                </a:r>
                <a:r>
                  <a:rPr lang="en-US" altLang="zh-CN" dirty="0" smtClean="0"/>
                  <a:t>)</a:t>
                </a:r>
                <a:r>
                  <a:rPr lang="zh-CN" altLang="en-US" dirty="0" smtClean="0"/>
                  <a:t>：</a:t>
                </a:r>
                <a14:m>
                  <m:oMath xmlns:m="http://schemas.openxmlformats.org/officeDocument/2006/math">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𝑎</m:t>
                        </m:r>
                      </m:e>
                    </m:bar>
                    <m:r>
                      <a:rPr lang="en-US" altLang="zh-CN" i="1" smtClean="0">
                        <a:latin typeface="Cambria Math" panose="02040503050406030204" pitchFamily="18" charset="0"/>
                        <a:ea typeface="Cambria Math" panose="02040503050406030204" pitchFamily="18" charset="0"/>
                      </a:rPr>
                      <m:t>∙</m:t>
                    </m:r>
                    <m:bar>
                      <m:barPr>
                        <m:pos m:val="top"/>
                        <m:ctrlPr>
                          <a:rPr lang="en-US" altLang="zh-CN" i="1">
                            <a:latin typeface="Cambria Math" panose="02040503050406030204" pitchFamily="18" charset="0"/>
                          </a:rPr>
                        </m:ctrlPr>
                      </m:barPr>
                      <m:e>
                        <m:r>
                          <a:rPr lang="en-US" altLang="zh-CN" b="0" i="1" smtClean="0">
                            <a:latin typeface="Cambria Math" panose="02040503050406030204" pitchFamily="18" charset="0"/>
                          </a:rPr>
                          <m:t>𝑏</m:t>
                        </m:r>
                      </m:e>
                    </m:bar>
                    <m:r>
                      <a:rPr lang="en-US" altLang="zh-CN" i="1">
                        <a:latin typeface="Cambria Math" panose="02040503050406030204" pitchFamily="18" charset="0"/>
                      </a:rPr>
                      <m:t>=</m:t>
                    </m:r>
                    <m:d>
                      <m:dPr>
                        <m:begChr m:val="|"/>
                        <m:endChr m:val="|"/>
                        <m:ctrlPr>
                          <a:rPr lang="en-US" altLang="zh-CN" i="1" smtClean="0">
                            <a:latin typeface="Cambria Math" panose="02040503050406030204" pitchFamily="18" charset="0"/>
                          </a:rPr>
                        </m:ctrlPr>
                      </m:dPr>
                      <m:e>
                        <m:bar>
                          <m:barPr>
                            <m:pos m:val="top"/>
                            <m:ctrlPr>
                              <a:rPr lang="en-US" altLang="zh-CN" i="1">
                                <a:latin typeface="Cambria Math" panose="02040503050406030204" pitchFamily="18" charset="0"/>
                              </a:rPr>
                            </m:ctrlPr>
                          </m:barPr>
                          <m:e>
                            <m:r>
                              <a:rPr lang="en-US" altLang="zh-CN" b="0" i="1" smtClean="0">
                                <a:latin typeface="Cambria Math" panose="02040503050406030204" pitchFamily="18" charset="0"/>
                              </a:rPr>
                              <m:t>𝑎</m:t>
                            </m:r>
                          </m:e>
                        </m:bar>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𝑏</m:t>
                            </m:r>
                          </m:e>
                        </m:bar>
                      </m:e>
                    </m:d>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r>
                      <a:rPr lang="en-US" altLang="zh-CN" b="0" i="1" smtClean="0">
                        <a:latin typeface="Cambria Math" panose="02040503050406030204" pitchFamily="18" charset="0"/>
                      </a:rPr>
                      <m:t>&lt;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𝑎</m:t>
                        </m:r>
                      </m:e>
                    </m:bar>
                    <m:r>
                      <a:rPr lang="en-US" altLang="zh-CN" b="0" i="1" smtClean="0">
                        <a:latin typeface="Cambria Math" panose="02040503050406030204" pitchFamily="18" charset="0"/>
                      </a:rPr>
                      <m: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𝑏</m:t>
                        </m:r>
                      </m:e>
                    </m:bar>
                    <m:r>
                      <a:rPr lang="en-US" altLang="zh-CN" b="0" i="1" smtClean="0">
                        <a:latin typeface="Cambria Math" panose="02040503050406030204" pitchFamily="18" charset="0"/>
                      </a:rPr>
                      <m:t>&gt;</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oMath>
                </a14:m>
                <a:r>
                  <a:rPr lang="zh-CN" altLang="en-US" dirty="0" smtClean="0"/>
                  <a:t>，内积是一个标量，含义是两个向量的模长乘以夹角的余弦值。如果两向量垂直，内积为零。</a:t>
                </a:r>
                <a:endParaRPr lang="en-US" altLang="zh-CN" dirty="0" smtClean="0"/>
              </a:p>
              <a:p>
                <a:r>
                  <a:rPr lang="zh-CN" altLang="en-US" dirty="0" smtClean="0"/>
                  <a:t>向量的外积</a:t>
                </a:r>
                <a:r>
                  <a:rPr lang="en-US" altLang="zh-CN" dirty="0" smtClean="0"/>
                  <a:t>(</a:t>
                </a:r>
                <a:r>
                  <a:rPr lang="zh-CN" altLang="en-US" dirty="0" smtClean="0"/>
                  <a:t>叉积</a:t>
                </a:r>
                <a:r>
                  <a:rPr lang="en-US" altLang="zh-CN" dirty="0" smtClean="0"/>
                  <a:t>)</a:t>
                </a:r>
                <a:r>
                  <a:rPr lang="zh-CN" altLang="en-US" dirty="0" smtClean="0"/>
                  <a:t>：</a:t>
                </a:r>
                <a14:m>
                  <m:oMath xmlns:m="http://schemas.openxmlformats.org/officeDocument/2006/math">
                    <m:d>
                      <m:dPr>
                        <m:begChr m:val="|"/>
                        <m:endChr m:val="|"/>
                        <m:ctrlPr>
                          <a:rPr lang="en-US" altLang="zh-CN" b="0" i="1" smtClean="0">
                            <a:latin typeface="Cambria Math" panose="02040503050406030204" pitchFamily="18" charset="0"/>
                          </a:rPr>
                        </m:ctrlPr>
                      </m:dPr>
                      <m:e>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𝑎</m:t>
                            </m:r>
                          </m:e>
                        </m:bar>
                        <m:r>
                          <a:rPr lang="en-US" altLang="zh-CN" i="1" smtClean="0">
                            <a:latin typeface="Cambria Math" panose="02040503050406030204" pitchFamily="18" charset="0"/>
                            <a:ea typeface="Cambria Math" panose="02040503050406030204" pitchFamily="18" charset="0"/>
                          </a:rPr>
                          <m: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𝑏</m:t>
                            </m:r>
                          </m:e>
                        </m:ba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𝑎</m:t>
                            </m:r>
                          </m:e>
                        </m:ba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𝑏</m:t>
                            </m:r>
                          </m:e>
                        </m:bar>
                      </m:e>
                    </m:d>
                    <m:r>
                      <a:rPr lang="en-US" altLang="zh-CN" i="1">
                        <a:latin typeface="Cambria Math" panose="02040503050406030204" pitchFamily="18" charset="0"/>
                      </a:rPr>
                      <m:t>∗</m:t>
                    </m:r>
                    <m:r>
                      <a:rPr lang="en-US" altLang="zh-CN" b="0" i="1" smtClean="0">
                        <a:latin typeface="Cambria Math" panose="02040503050406030204" pitchFamily="18" charset="0"/>
                      </a:rPr>
                      <m:t>𝑠𝑖𝑛</m:t>
                    </m:r>
                    <m:r>
                      <a:rPr lang="en-US" altLang="zh-CN" i="1">
                        <a:latin typeface="Cambria Math" panose="02040503050406030204" pitchFamily="18" charset="0"/>
                      </a:rPr>
                      <m:t>&lt;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𝑎</m:t>
                        </m:r>
                      </m:e>
                    </m:bar>
                    <m:r>
                      <a:rPr lang="en-US" altLang="zh-CN" i="1">
                        <a:latin typeface="Cambria Math" panose="02040503050406030204" pitchFamily="18" charset="0"/>
                      </a:rPr>
                      <m:t>,</m:t>
                    </m:r>
                    <m:bar>
                      <m:barPr>
                        <m:pos m:val="top"/>
                        <m:ctrlPr>
                          <a:rPr lang="en-US" altLang="zh-CN" i="1">
                            <a:latin typeface="Cambria Math" panose="02040503050406030204" pitchFamily="18" charset="0"/>
                          </a:rPr>
                        </m:ctrlPr>
                      </m:barPr>
                      <m:e>
                        <m:r>
                          <a:rPr lang="en-US" altLang="zh-CN" i="1">
                            <a:latin typeface="Cambria Math" panose="02040503050406030204" pitchFamily="18" charset="0"/>
                          </a:rPr>
                          <m:t>𝑏</m:t>
                        </m:r>
                      </m:e>
                    </m:bar>
                    <m:r>
                      <a:rPr lang="en-US" altLang="zh-CN" i="1">
                        <a:latin typeface="Cambria Math" panose="02040503050406030204" pitchFamily="18" charset="0"/>
                      </a:rPr>
                      <m:t>&gt;=</m:t>
                    </m:r>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oMath>
                </a14:m>
                <a:r>
                  <a:rPr lang="zh-CN" altLang="en-US" dirty="0" smtClean="0"/>
                  <a:t>，外积取绝对值表示以两向量为边的平行四边形的面积，去掉绝对值可以表示两个向量夹角的正负号。如果两向量平行，外积为零。</a:t>
                </a:r>
                <a:endParaRPr lang="en-US" altLang="zh-CN" dirty="0" smtClean="0"/>
              </a:p>
              <a:p>
                <a:r>
                  <a:rPr lang="zh-CN" altLang="en-US" dirty="0" smtClean="0"/>
                  <a:t>射线的表示：</a:t>
                </a:r>
                <a14:m>
                  <m:oMath xmlns:m="http://schemas.openxmlformats.org/officeDocument/2006/math">
                    <m:bar>
                      <m:barPr>
                        <m:pos m:val="top"/>
                        <m:ctrlPr>
                          <a:rPr lang="en-US" altLang="zh-CN" i="1">
                            <a:latin typeface="Cambria Math" panose="02040503050406030204" pitchFamily="18" charset="0"/>
                          </a:rPr>
                        </m:ctrlPr>
                      </m:barPr>
                      <m:e>
                        <m:r>
                          <a:rPr lang="en-US" altLang="zh-CN" b="0" i="1" smtClean="0">
                            <a:latin typeface="Cambria Math" panose="02040503050406030204" pitchFamily="18" charset="0"/>
                          </a:rPr>
                          <m:t>𝑙</m:t>
                        </m:r>
                      </m:e>
                    </m:bar>
                    <m:r>
                      <a:rPr lang="en-US" altLang="zh-CN" i="1">
                        <a:latin typeface="Cambria Math" panose="02040503050406030204" pitchFamily="18" charset="0"/>
                      </a:rPr>
                      <m:t>=</m:t>
                    </m:r>
                    <m:d>
                      <m:dPr>
                        <m:ctrlPr>
                          <a:rPr lang="en-US" altLang="zh-CN" i="1" cap="none">
                            <a:latin typeface="Cambria Math" panose="02040503050406030204" pitchFamily="18" charset="0"/>
                          </a:rPr>
                        </m:ctrlPr>
                      </m:dPr>
                      <m:e>
                        <m:r>
                          <m:rPr>
                            <m:sty m:val="p"/>
                          </m:rPr>
                          <a:rPr lang="en-US" altLang="zh-CN" b="0" i="0" cap="none" smtClean="0">
                            <a:latin typeface="Cambria Math" panose="02040503050406030204" pitchFamily="18" charset="0"/>
                          </a:rPr>
                          <m:t>cos</m:t>
                        </m:r>
                        <m:r>
                          <m:rPr>
                            <m:sty m:val="p"/>
                          </m:rPr>
                          <a:rPr lang="en-US" altLang="zh-CN" i="1" cap="none">
                            <a:latin typeface="Cambria Math" panose="02040503050406030204" pitchFamily="18" charset="0"/>
                          </a:rPr>
                          <m:t>θ</m:t>
                        </m:r>
                        <m:r>
                          <a:rPr lang="en-US" altLang="zh-CN" cap="none">
                            <a:latin typeface="Cambria Math" panose="02040503050406030204" pitchFamily="18" charset="0"/>
                          </a:rPr>
                          <m:t>,</m:t>
                        </m:r>
                        <m:r>
                          <m:rPr>
                            <m:sty m:val="p"/>
                          </m:rPr>
                          <a:rPr lang="en-US" altLang="zh-CN" i="1" cap="none" smtClean="0">
                            <a:latin typeface="Cambria Math" panose="02040503050406030204" pitchFamily="18" charset="0"/>
                          </a:rPr>
                          <m:t>sin</m:t>
                        </m:r>
                        <m:r>
                          <m:rPr>
                            <m:sty m:val="p"/>
                          </m:rPr>
                          <a:rPr lang="en-US" altLang="zh-CN" i="1" cap="none">
                            <a:latin typeface="Cambria Math" panose="02040503050406030204" pitchFamily="18" charset="0"/>
                          </a:rPr>
                          <m:t>θ</m:t>
                        </m:r>
                      </m:e>
                    </m:d>
                    <m:r>
                      <a:rPr lang="en-US" altLang="zh-CN" b="0" i="0" smtClean="0">
                        <a:latin typeface="Cambria Math" panose="02040503050406030204" pitchFamily="18" charset="0"/>
                      </a:rPr>
                      <m:t>∗</m:t>
                    </m:r>
                    <m:r>
                      <m:rPr>
                        <m:sty m:val="p"/>
                      </m:rPr>
                      <a:rPr lang="en-US" altLang="zh-CN" b="0" i="0" cap="none" smtClean="0">
                        <a:latin typeface="Cambria Math" panose="02040503050406030204" pitchFamily="18" charset="0"/>
                      </a:rPr>
                      <m:t>t</m:t>
                    </m:r>
                  </m:oMath>
                </a14:m>
                <a:r>
                  <a:rPr lang="zh-CN" altLang="en-US" dirty="0" smtClean="0"/>
                  <a:t>，其中</a:t>
                </a:r>
                <a:r>
                  <a:rPr lang="en-US" altLang="zh-CN" cap="none" dirty="0" smtClean="0"/>
                  <a:t>t</a:t>
                </a:r>
                <a:r>
                  <a:rPr lang="en-US" altLang="zh-CN" dirty="0" smtClean="0"/>
                  <a:t>&gt;=0</a:t>
                </a:r>
                <a:r>
                  <a:rPr lang="zh-CN" altLang="en-US" dirty="0" smtClean="0"/>
                  <a:t>，表示以</a:t>
                </a:r>
                <a:r>
                  <a:rPr lang="en-US" altLang="zh-CN" dirty="0" smtClean="0"/>
                  <a:t>(0,0)</a:t>
                </a:r>
                <a:r>
                  <a:rPr lang="zh-CN" altLang="en-US" dirty="0" smtClean="0"/>
                  <a:t>为起点，倾斜角为</a:t>
                </a:r>
                <a:r>
                  <a:rPr lang="en-US" altLang="zh-CN" dirty="0" smtClean="0"/>
                  <a:t>θ</a:t>
                </a:r>
                <a:r>
                  <a:rPr lang="zh-CN" altLang="en-US" dirty="0" smtClean="0"/>
                  <a:t>的射线。</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blipFill rotWithShape="0">
                <a:blip r:embed="rId3"/>
                <a:stretch>
                  <a:fillRect l="-1349" t="-4963" r="-59" b="-294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BF3EF04-4258-4CF7-A6E0-4E6E6198C296}" type="slidenum">
              <a:rPr lang="zh-CN" altLang="en-US" smtClean="0"/>
              <a:t>3</a:t>
            </a:fld>
            <a:endParaRPr lang="zh-CN" altLang="en-US"/>
          </a:p>
        </p:txBody>
      </p:sp>
    </p:spTree>
    <p:extLst>
      <p:ext uri="{BB962C8B-B14F-4D97-AF65-F5344CB8AC3E}">
        <p14:creationId xmlns:p14="http://schemas.microsoft.com/office/powerpoint/2010/main" val="2637794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1.</a:t>
            </a:r>
            <a:r>
              <a:rPr lang="zh-CN" altLang="en-US" sz="4400" dirty="0" smtClean="0"/>
              <a:t>向量和射线</a:t>
            </a:r>
            <a:endParaRPr lang="zh-CN" altLang="en-US" sz="4400" dirty="0"/>
          </a:p>
        </p:txBody>
      </p:sp>
      <p:sp>
        <p:nvSpPr>
          <p:cNvPr id="3" name="内容占位符 2"/>
          <p:cNvSpPr>
            <a:spLocks noGrp="1"/>
          </p:cNvSpPr>
          <p:nvPr>
            <p:ph sz="quarter" idx="13"/>
          </p:nvPr>
        </p:nvSpPr>
        <p:spPr/>
        <p:txBody>
          <a:bodyPr anchor="t">
            <a:normAutofit/>
          </a:bodyPr>
          <a:lstStyle/>
          <a:p>
            <a:r>
              <a:rPr lang="zh-CN" altLang="en-US" dirty="0" smtClean="0"/>
              <a:t>下面几幅图表示了向量内积和外积的意义：</a:t>
            </a:r>
            <a:endParaRPr lang="zh-CN" altLang="en-US" dirty="0"/>
          </a:p>
        </p:txBody>
      </p:sp>
      <p:sp>
        <p:nvSpPr>
          <p:cNvPr id="4" name="灯片编号占位符 3"/>
          <p:cNvSpPr>
            <a:spLocks noGrp="1"/>
          </p:cNvSpPr>
          <p:nvPr>
            <p:ph type="sldNum" sz="quarter" idx="12"/>
          </p:nvPr>
        </p:nvSpPr>
        <p:spPr/>
        <p:txBody>
          <a:bodyPr/>
          <a:lstStyle/>
          <a:p>
            <a:fld id="{3BF3EF04-4258-4CF7-A6E0-4E6E6198C296}" type="slidenum">
              <a:rPr lang="zh-CN" altLang="en-US" smtClean="0"/>
              <a:t>4</a:t>
            </a:fld>
            <a:endParaRPr lang="zh-CN" altLang="en-US"/>
          </a:p>
        </p:txBody>
      </p:sp>
      <p:pic>
        <p:nvPicPr>
          <p:cNvPr id="5" name="图片 4"/>
          <p:cNvPicPr>
            <a:picLocks noChangeAspect="1"/>
          </p:cNvPicPr>
          <p:nvPr/>
        </p:nvPicPr>
        <p:blipFill>
          <a:blip r:embed="rId3"/>
          <a:stretch>
            <a:fillRect/>
          </a:stretch>
        </p:blipFill>
        <p:spPr>
          <a:xfrm>
            <a:off x="881882" y="2681914"/>
            <a:ext cx="8943793" cy="2489176"/>
          </a:xfrm>
          <a:prstGeom prst="rect">
            <a:avLst/>
          </a:prstGeom>
        </p:spPr>
      </p:pic>
    </p:spTree>
    <p:extLst>
      <p:ext uri="{BB962C8B-B14F-4D97-AF65-F5344CB8AC3E}">
        <p14:creationId xmlns:p14="http://schemas.microsoft.com/office/powerpoint/2010/main" val="748152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2.</a:t>
            </a:r>
            <a:r>
              <a:rPr lang="zh-CN" altLang="en-US" sz="4400" dirty="0" smtClean="0"/>
              <a:t>平面直角坐标系</a:t>
            </a:r>
            <a:endParaRPr lang="zh-CN" altLang="en-US" sz="4400" dirty="0"/>
          </a:p>
        </p:txBody>
      </p:sp>
      <p:sp>
        <p:nvSpPr>
          <p:cNvPr id="3" name="内容占位符 2"/>
          <p:cNvSpPr>
            <a:spLocks noGrp="1"/>
          </p:cNvSpPr>
          <p:nvPr>
            <p:ph sz="quarter" idx="13"/>
          </p:nvPr>
        </p:nvSpPr>
        <p:spPr/>
        <p:txBody>
          <a:bodyPr anchor="t">
            <a:normAutofit/>
          </a:bodyPr>
          <a:lstStyle/>
          <a:p>
            <a:r>
              <a:rPr lang="zh-CN" altLang="en-US" dirty="0" smtClean="0"/>
              <a:t>平面直角坐标系是一个非常好用的东西，点可以用一个</a:t>
            </a:r>
            <a:r>
              <a:rPr lang="zh-CN" altLang="en-US" cap="none" dirty="0" smtClean="0"/>
              <a:t>坐标</a:t>
            </a:r>
            <a:r>
              <a:rPr lang="en-US" altLang="zh-CN" cap="none" dirty="0" smtClean="0"/>
              <a:t>(</a:t>
            </a:r>
            <a:r>
              <a:rPr lang="en-US" altLang="zh-CN" cap="none" dirty="0" err="1" smtClean="0"/>
              <a:t>x,y</a:t>
            </a:r>
            <a:r>
              <a:rPr lang="en-US" altLang="zh-CN" cap="none" dirty="0" smtClean="0"/>
              <a:t>)</a:t>
            </a:r>
            <a:r>
              <a:rPr lang="zh-CN" altLang="en-US" cap="none" dirty="0" smtClean="0"/>
              <a:t>表示，线段可以用两个端点的坐标表示，射线可以用方向向量和长度去表示，直线可以用方程</a:t>
            </a:r>
            <a:r>
              <a:rPr lang="en-US" altLang="zh-CN" cap="none" dirty="0" err="1" smtClean="0"/>
              <a:t>ax+by</a:t>
            </a:r>
            <a:r>
              <a:rPr lang="en-US" altLang="zh-CN" cap="none" dirty="0" smtClean="0"/>
              <a:t>=c</a:t>
            </a:r>
            <a:r>
              <a:rPr lang="zh-CN" altLang="en-US" cap="none" dirty="0" smtClean="0"/>
              <a:t>表示，曲线可以用包含</a:t>
            </a:r>
            <a:r>
              <a:rPr lang="en-US" altLang="zh-CN" cap="none" dirty="0" smtClean="0"/>
              <a:t>x</a:t>
            </a:r>
            <a:r>
              <a:rPr lang="zh-CN" altLang="en-US" cap="none" dirty="0" smtClean="0"/>
              <a:t>和</a:t>
            </a:r>
            <a:r>
              <a:rPr lang="en-US" altLang="zh-CN" cap="none" dirty="0" smtClean="0"/>
              <a:t>y</a:t>
            </a:r>
            <a:r>
              <a:rPr lang="zh-CN" altLang="en-US" cap="none" dirty="0" smtClean="0"/>
              <a:t>的高次方程去表示。</a:t>
            </a:r>
            <a:endParaRPr lang="en-US" altLang="zh-CN" dirty="0" smtClean="0"/>
          </a:p>
          <a:p>
            <a:r>
              <a:rPr lang="zh-CN" altLang="en-US" dirty="0" smtClean="0"/>
              <a:t>直线两侧的符号不同，半平面的划分：</a:t>
            </a:r>
            <a:r>
              <a:rPr lang="en-US" altLang="zh-CN" cap="none" dirty="0" err="1" smtClean="0"/>
              <a:t>ax+by</a:t>
            </a:r>
            <a:r>
              <a:rPr lang="en-US" altLang="zh-CN" cap="none" dirty="0" smtClean="0"/>
              <a:t>&gt;=c</a:t>
            </a:r>
            <a:r>
              <a:rPr lang="zh-CN" altLang="en-US" cap="none" dirty="0" smtClean="0"/>
              <a:t>或</a:t>
            </a:r>
            <a:r>
              <a:rPr lang="en-US" altLang="zh-CN" cap="none" dirty="0" err="1" smtClean="0"/>
              <a:t>ax+by</a:t>
            </a:r>
            <a:r>
              <a:rPr lang="en-US" altLang="zh-CN" cap="none" dirty="0" smtClean="0"/>
              <a:t>&lt;=c</a:t>
            </a:r>
            <a:r>
              <a:rPr lang="zh-CN" altLang="en-US" dirty="0" smtClean="0"/>
              <a:t>。</a:t>
            </a:r>
            <a:endParaRPr lang="en-US" altLang="zh-CN" dirty="0" smtClean="0"/>
          </a:p>
          <a:p>
            <a:r>
              <a:rPr lang="zh-CN" altLang="en-US" dirty="0" smtClean="0"/>
              <a:t>半平面交：求多条直线所包围的区域，可以是封闭的，也可以是无界的。</a:t>
            </a:r>
            <a:endParaRPr lang="en-US" altLang="zh-CN" dirty="0" smtClean="0"/>
          </a:p>
          <a:p>
            <a:r>
              <a:rPr lang="zh-CN" altLang="en-US" dirty="0" smtClean="0"/>
              <a:t>半平面交的应用：求多边形的核是否存在，求</a:t>
            </a:r>
            <a:r>
              <a:rPr lang="zh-CN" altLang="en-US" cap="none" dirty="0" smtClean="0"/>
              <a:t>多边形内部可以放进的最大的圆。</a:t>
            </a:r>
            <a:endParaRPr lang="en-US" altLang="zh-CN" cap="none" dirty="0" smtClean="0"/>
          </a:p>
          <a:p>
            <a:r>
              <a:rPr lang="en-US" altLang="zh-CN" cap="none" dirty="0">
                <a:hlinkClick r:id="rId3"/>
              </a:rPr>
              <a:t>https://blog.csdn.net/yiya_eryi/article/details/75004920</a:t>
            </a:r>
            <a:endParaRPr lang="en-US" altLang="zh-CN" cap="none" dirty="0" smtClean="0"/>
          </a:p>
        </p:txBody>
      </p:sp>
      <p:sp>
        <p:nvSpPr>
          <p:cNvPr id="4" name="灯片编号占位符 3"/>
          <p:cNvSpPr>
            <a:spLocks noGrp="1"/>
          </p:cNvSpPr>
          <p:nvPr>
            <p:ph type="sldNum" sz="quarter" idx="12"/>
          </p:nvPr>
        </p:nvSpPr>
        <p:spPr/>
        <p:txBody>
          <a:bodyPr/>
          <a:lstStyle/>
          <a:p>
            <a:fld id="{3BF3EF04-4258-4CF7-A6E0-4E6E6198C296}" type="slidenum">
              <a:rPr lang="zh-CN" altLang="en-US" smtClean="0"/>
              <a:t>5</a:t>
            </a:fld>
            <a:endParaRPr lang="zh-CN" altLang="en-US"/>
          </a:p>
        </p:txBody>
      </p:sp>
    </p:spTree>
    <p:extLst>
      <p:ext uri="{BB962C8B-B14F-4D97-AF65-F5344CB8AC3E}">
        <p14:creationId xmlns:p14="http://schemas.microsoft.com/office/powerpoint/2010/main" val="611262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3.</a:t>
            </a:r>
            <a:r>
              <a:rPr lang="zh-CN" altLang="en-US" sz="4400" dirty="0" smtClean="0"/>
              <a:t>直线和圆</a:t>
            </a:r>
            <a:endParaRPr lang="zh-CN" altLang="en-US" sz="4400" dirty="0"/>
          </a:p>
        </p:txBody>
      </p:sp>
      <p:sp>
        <p:nvSpPr>
          <p:cNvPr id="3" name="内容占位符 2"/>
          <p:cNvSpPr>
            <a:spLocks noGrp="1"/>
          </p:cNvSpPr>
          <p:nvPr>
            <p:ph sz="quarter" idx="13"/>
          </p:nvPr>
        </p:nvSpPr>
        <p:spPr/>
        <p:txBody>
          <a:bodyPr anchor="t">
            <a:normAutofit/>
          </a:bodyPr>
          <a:lstStyle/>
          <a:p>
            <a:r>
              <a:rPr lang="zh-CN" altLang="en-US" dirty="0" smtClean="0"/>
              <a:t>直线的方程：</a:t>
            </a:r>
            <a:r>
              <a:rPr lang="en-US" altLang="zh-CN" cap="none" dirty="0" err="1" smtClean="0"/>
              <a:t>ax+by</a:t>
            </a:r>
            <a:r>
              <a:rPr lang="en-US" altLang="zh-CN" cap="none" dirty="0" smtClean="0"/>
              <a:t>=c</a:t>
            </a:r>
            <a:r>
              <a:rPr lang="zh-CN" altLang="en-US" cap="none" dirty="0" smtClean="0"/>
              <a:t>，点斜式方程：</a:t>
            </a:r>
            <a:r>
              <a:rPr lang="en-US" altLang="zh-CN" cap="none" dirty="0" smtClean="0"/>
              <a:t>y-y</a:t>
            </a:r>
            <a:r>
              <a:rPr lang="en-US" altLang="zh-CN" cap="none" baseline="-25000" dirty="0" smtClean="0"/>
              <a:t>0</a:t>
            </a:r>
            <a:r>
              <a:rPr lang="en-US" altLang="zh-CN" cap="none" dirty="0" smtClean="0"/>
              <a:t>=k(x-x</a:t>
            </a:r>
            <a:r>
              <a:rPr lang="en-US" altLang="zh-CN" cap="none" baseline="-25000" dirty="0" smtClean="0"/>
              <a:t>0</a:t>
            </a:r>
            <a:r>
              <a:rPr lang="en-US" altLang="zh-CN" cap="none" dirty="0" smtClean="0"/>
              <a:t>)</a:t>
            </a:r>
            <a:r>
              <a:rPr lang="zh-CN" altLang="en-US" cap="none" dirty="0" smtClean="0"/>
              <a:t>，斜截式方程：</a:t>
            </a:r>
            <a:r>
              <a:rPr lang="en-US" altLang="zh-CN" cap="none" dirty="0" smtClean="0"/>
              <a:t>y=</a:t>
            </a:r>
            <a:r>
              <a:rPr lang="en-US" altLang="zh-CN" cap="none" dirty="0" err="1" smtClean="0"/>
              <a:t>kx+b</a:t>
            </a:r>
            <a:r>
              <a:rPr lang="zh-CN" altLang="en-US" cap="none" dirty="0" smtClean="0"/>
              <a:t>。</a:t>
            </a:r>
            <a:endParaRPr lang="en-US" altLang="zh-CN" dirty="0" smtClean="0"/>
          </a:p>
          <a:p>
            <a:r>
              <a:rPr lang="zh-CN" altLang="en-US" cap="none" dirty="0" smtClean="0"/>
              <a:t>直线的法向量：</a:t>
            </a:r>
            <a:r>
              <a:rPr lang="en-US" altLang="zh-CN" cap="none" dirty="0" err="1" smtClean="0"/>
              <a:t>Fn</a:t>
            </a:r>
            <a:r>
              <a:rPr lang="en-US" altLang="zh-CN" cap="none" dirty="0" smtClean="0"/>
              <a:t>=(</a:t>
            </a:r>
            <a:r>
              <a:rPr lang="en-US" altLang="zh-CN" cap="none" dirty="0" err="1" smtClean="0"/>
              <a:t>a,b</a:t>
            </a:r>
            <a:r>
              <a:rPr lang="en-US" altLang="zh-CN" cap="none" dirty="0" smtClean="0"/>
              <a:t>)</a:t>
            </a:r>
            <a:r>
              <a:rPr lang="zh-CN" altLang="en-US" cap="none" dirty="0" smtClean="0"/>
              <a:t>，方向向量：</a:t>
            </a:r>
            <a:r>
              <a:rPr lang="en-US" altLang="zh-CN" cap="none" dirty="0" smtClean="0"/>
              <a:t>Ft=(</a:t>
            </a:r>
            <a:r>
              <a:rPr lang="en-US" altLang="zh-CN" cap="none" dirty="0"/>
              <a:t>b</a:t>
            </a:r>
            <a:r>
              <a:rPr lang="en-US" altLang="zh-CN" cap="none" dirty="0" smtClean="0"/>
              <a:t>,-a)</a:t>
            </a:r>
            <a:r>
              <a:rPr lang="zh-CN" altLang="en-US" cap="none" dirty="0" smtClean="0"/>
              <a:t>或者</a:t>
            </a:r>
            <a:r>
              <a:rPr lang="en-US" altLang="zh-CN" cap="none" dirty="0" smtClean="0"/>
              <a:t>Ft=(1,k)</a:t>
            </a:r>
            <a:r>
              <a:rPr lang="zh-CN" altLang="en-US" cap="none" dirty="0" smtClean="0"/>
              <a:t>。</a:t>
            </a:r>
            <a:endParaRPr lang="en-US" altLang="zh-CN" cap="none" dirty="0" smtClean="0"/>
          </a:p>
          <a:p>
            <a:r>
              <a:rPr lang="zh-CN" altLang="en-US" cap="none" dirty="0" smtClean="0"/>
              <a:t>点到直线的距离公式：</a:t>
            </a:r>
            <a:r>
              <a:rPr lang="en-US" altLang="zh-CN" cap="none" dirty="0" smtClean="0"/>
              <a:t>d=</a:t>
            </a:r>
            <a:r>
              <a:rPr lang="en-US" altLang="zh-CN" cap="none" dirty="0" err="1" smtClean="0"/>
              <a:t>fabs</a:t>
            </a:r>
            <a:r>
              <a:rPr lang="en-US" altLang="zh-CN" cap="none" dirty="0" smtClean="0"/>
              <a:t>(ax</a:t>
            </a:r>
            <a:r>
              <a:rPr lang="en-US" altLang="zh-CN" cap="none" baseline="-25000" dirty="0" smtClean="0"/>
              <a:t>0</a:t>
            </a:r>
            <a:r>
              <a:rPr lang="en-US" altLang="zh-CN" cap="none" dirty="0" smtClean="0"/>
              <a:t>+by</a:t>
            </a:r>
            <a:r>
              <a:rPr lang="en-US" altLang="zh-CN" cap="none" baseline="-25000" dirty="0" smtClean="0"/>
              <a:t>0</a:t>
            </a:r>
            <a:r>
              <a:rPr lang="en-US" altLang="zh-CN" cap="none" dirty="0" smtClean="0"/>
              <a:t>-c)/</a:t>
            </a:r>
            <a:r>
              <a:rPr lang="en-US" altLang="zh-CN" cap="none" dirty="0" err="1" smtClean="0"/>
              <a:t>sqrt</a:t>
            </a:r>
            <a:r>
              <a:rPr lang="en-US" altLang="zh-CN" cap="none" dirty="0" smtClean="0"/>
              <a:t>(a^2+b^2)</a:t>
            </a:r>
            <a:r>
              <a:rPr lang="zh-CN" altLang="en-US" cap="none" dirty="0" smtClean="0"/>
              <a:t>。</a:t>
            </a:r>
            <a:endParaRPr lang="en-US" altLang="zh-CN" cap="none" dirty="0" smtClean="0"/>
          </a:p>
          <a:p>
            <a:r>
              <a:rPr lang="zh-CN" altLang="en-US" dirty="0" smtClean="0"/>
              <a:t>两直线垂直</a:t>
            </a:r>
            <a:r>
              <a:rPr lang="zh-CN" altLang="en-US" cap="none" dirty="0" smtClean="0"/>
              <a:t>：</a:t>
            </a:r>
            <a:r>
              <a:rPr lang="en-US" altLang="zh-CN" cap="none" dirty="0" smtClean="0"/>
              <a:t>Fn</a:t>
            </a:r>
            <a:r>
              <a:rPr lang="en-US" altLang="zh-CN" cap="none" baseline="-25000" dirty="0" smtClean="0"/>
              <a:t>1</a:t>
            </a:r>
            <a:r>
              <a:rPr lang="zh-CN" altLang="en-US" cap="none" dirty="0" smtClean="0"/>
              <a:t>⊥</a:t>
            </a:r>
            <a:r>
              <a:rPr lang="en-US" altLang="zh-CN" cap="none" dirty="0" smtClean="0"/>
              <a:t>Fn</a:t>
            </a:r>
            <a:r>
              <a:rPr lang="en-US" altLang="zh-CN" cap="none" baseline="-25000" dirty="0" smtClean="0"/>
              <a:t>2</a:t>
            </a:r>
            <a:r>
              <a:rPr lang="zh-CN" altLang="en-US" cap="none" dirty="0" smtClean="0"/>
              <a:t>，两直线平行：</a:t>
            </a:r>
            <a:r>
              <a:rPr lang="en-US" altLang="zh-CN" cap="none" dirty="0" smtClean="0"/>
              <a:t>Fn</a:t>
            </a:r>
            <a:r>
              <a:rPr lang="en-US" altLang="zh-CN" cap="none" baseline="-25000" dirty="0" smtClean="0"/>
              <a:t>1</a:t>
            </a:r>
            <a:r>
              <a:rPr lang="en-US" altLang="zh-CN" cap="none" dirty="0" smtClean="0"/>
              <a:t>||Fn</a:t>
            </a:r>
            <a:r>
              <a:rPr lang="en-US" altLang="zh-CN" cap="none" baseline="-25000" dirty="0" smtClean="0"/>
              <a:t>2</a:t>
            </a:r>
            <a:r>
              <a:rPr lang="zh-CN" altLang="en-US" cap="none" dirty="0" smtClean="0"/>
              <a:t>。</a:t>
            </a:r>
            <a:endParaRPr lang="en-US" altLang="zh-CN" cap="none" dirty="0" smtClean="0"/>
          </a:p>
          <a:p>
            <a:r>
              <a:rPr lang="zh-CN" altLang="en-US" cap="none" dirty="0"/>
              <a:t>直线和直线相交：解二元一次方程组，克拉默法则</a:t>
            </a:r>
            <a:r>
              <a:rPr lang="zh-CN" altLang="en-US" cap="none" dirty="0" smtClean="0"/>
              <a:t>。</a:t>
            </a:r>
            <a:endParaRPr lang="en-US" altLang="zh-CN" cap="none" dirty="0"/>
          </a:p>
          <a:p>
            <a:r>
              <a:rPr lang="zh-CN" altLang="en-US" cap="none" dirty="0" smtClean="0"/>
              <a:t>两条线段相交：快速排斥实验，跨立实验。</a:t>
            </a:r>
            <a:endParaRPr lang="en-US" altLang="zh-CN" cap="none" dirty="0" smtClean="0"/>
          </a:p>
        </p:txBody>
      </p:sp>
      <p:sp>
        <p:nvSpPr>
          <p:cNvPr id="4" name="灯片编号占位符 3"/>
          <p:cNvSpPr>
            <a:spLocks noGrp="1"/>
          </p:cNvSpPr>
          <p:nvPr>
            <p:ph type="sldNum" sz="quarter" idx="12"/>
          </p:nvPr>
        </p:nvSpPr>
        <p:spPr/>
        <p:txBody>
          <a:bodyPr/>
          <a:lstStyle/>
          <a:p>
            <a:fld id="{3BF3EF04-4258-4CF7-A6E0-4E6E6198C296}" type="slidenum">
              <a:rPr lang="zh-CN" altLang="en-US" smtClean="0"/>
              <a:t>6</a:t>
            </a:fld>
            <a:endParaRPr lang="zh-CN" altLang="en-US"/>
          </a:p>
        </p:txBody>
      </p:sp>
    </p:spTree>
    <p:extLst>
      <p:ext uri="{BB962C8B-B14F-4D97-AF65-F5344CB8AC3E}">
        <p14:creationId xmlns:p14="http://schemas.microsoft.com/office/powerpoint/2010/main" val="2663183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3.</a:t>
            </a:r>
            <a:r>
              <a:rPr lang="zh-CN" altLang="en-US" sz="4400" dirty="0" smtClean="0"/>
              <a:t>直线和圆</a:t>
            </a:r>
            <a:endParaRPr lang="zh-CN" altLang="en-US" sz="4400" dirty="0"/>
          </a:p>
        </p:txBody>
      </p:sp>
      <p:sp>
        <p:nvSpPr>
          <p:cNvPr id="3" name="内容占位符 2"/>
          <p:cNvSpPr>
            <a:spLocks noGrp="1"/>
          </p:cNvSpPr>
          <p:nvPr>
            <p:ph sz="quarter" idx="13"/>
          </p:nvPr>
        </p:nvSpPr>
        <p:spPr/>
        <p:txBody>
          <a:bodyPr anchor="t">
            <a:normAutofit/>
          </a:bodyPr>
          <a:lstStyle/>
          <a:p>
            <a:r>
              <a:rPr lang="zh-CN" altLang="en-US" dirty="0" smtClean="0"/>
              <a:t>圆的方程：</a:t>
            </a:r>
            <a:r>
              <a:rPr lang="en-US" altLang="zh-CN" cap="none" dirty="0" smtClean="0"/>
              <a:t>(x-x</a:t>
            </a:r>
            <a:r>
              <a:rPr lang="en-US" altLang="zh-CN" cap="none" baseline="-25000" dirty="0" smtClean="0"/>
              <a:t>0</a:t>
            </a:r>
            <a:r>
              <a:rPr lang="en-US" altLang="zh-CN" cap="none" dirty="0" smtClean="0"/>
              <a:t>)^2+(y-y</a:t>
            </a:r>
            <a:r>
              <a:rPr lang="en-US" altLang="zh-CN" cap="none" baseline="-25000" dirty="0" smtClean="0"/>
              <a:t>0</a:t>
            </a:r>
            <a:r>
              <a:rPr lang="en-US" altLang="zh-CN" cap="none" dirty="0" smtClean="0"/>
              <a:t>)^2=r^2</a:t>
            </a:r>
            <a:r>
              <a:rPr lang="zh-CN" altLang="en-US" cap="none" dirty="0" smtClean="0"/>
              <a:t>，表示平面中到定点距离相等的点的集合。</a:t>
            </a:r>
            <a:endParaRPr lang="en-US" altLang="zh-CN" dirty="0" smtClean="0"/>
          </a:p>
          <a:p>
            <a:r>
              <a:rPr lang="zh-CN" altLang="en-US" dirty="0" smtClean="0"/>
              <a:t>圆的面积：</a:t>
            </a:r>
            <a:r>
              <a:rPr lang="en-US" altLang="zh-CN" dirty="0" smtClean="0"/>
              <a:t>S=</a:t>
            </a:r>
            <a:r>
              <a:rPr lang="en-US" altLang="zh-CN" cap="none" dirty="0" smtClean="0"/>
              <a:t>πr^2</a:t>
            </a:r>
            <a:r>
              <a:rPr lang="zh-CN" altLang="en-US" dirty="0" smtClean="0"/>
              <a:t>，圆的周长：</a:t>
            </a:r>
            <a:r>
              <a:rPr lang="en-US" altLang="zh-CN" dirty="0" smtClean="0"/>
              <a:t>C=</a:t>
            </a:r>
            <a:r>
              <a:rPr lang="en-US" altLang="zh-CN" cap="none" dirty="0" smtClean="0"/>
              <a:t>2πr</a:t>
            </a:r>
            <a:r>
              <a:rPr lang="zh-CN" altLang="en-US" cap="none" dirty="0" smtClean="0"/>
              <a:t>，圆心角对应的弧长：</a:t>
            </a:r>
            <a:r>
              <a:rPr lang="en-US" altLang="zh-CN" cap="none" dirty="0" smtClean="0"/>
              <a:t>L=πθ</a:t>
            </a:r>
            <a:r>
              <a:rPr lang="zh-CN" altLang="en-US" dirty="0" smtClean="0"/>
              <a:t>。</a:t>
            </a:r>
            <a:endParaRPr lang="en-US" altLang="zh-CN" dirty="0" smtClean="0"/>
          </a:p>
          <a:p>
            <a:r>
              <a:rPr lang="zh-CN" altLang="en-US" dirty="0" smtClean="0"/>
              <a:t>垂径定理，圆心角定理，圆周角定理。已知圆上的三点，确定圆心。</a:t>
            </a:r>
            <a:endParaRPr lang="en-US" altLang="zh-CN" dirty="0" smtClean="0"/>
          </a:p>
          <a:p>
            <a:r>
              <a:rPr lang="zh-CN" altLang="en-US" dirty="0" smtClean="0"/>
              <a:t>以原点为圆心的圆的切线方程：</a:t>
            </a:r>
            <a:r>
              <a:rPr lang="en-US" altLang="zh-CN" cap="none" dirty="0" smtClean="0"/>
              <a:t>x</a:t>
            </a:r>
            <a:r>
              <a:rPr lang="en-US" altLang="zh-CN" cap="none" baseline="-25000" dirty="0" smtClean="0"/>
              <a:t>0</a:t>
            </a:r>
            <a:r>
              <a:rPr lang="en-US" altLang="zh-CN" cap="none" dirty="0" smtClean="0"/>
              <a:t>x+y</a:t>
            </a:r>
            <a:r>
              <a:rPr lang="en-US" altLang="zh-CN" cap="none" baseline="-25000" dirty="0" smtClean="0"/>
              <a:t>0</a:t>
            </a:r>
            <a:r>
              <a:rPr lang="en-US" altLang="zh-CN" cap="none" dirty="0" smtClean="0"/>
              <a:t>y=r^2</a:t>
            </a:r>
            <a:r>
              <a:rPr lang="zh-CN" altLang="en-US" cap="none" dirty="0" smtClean="0"/>
              <a:t>。</a:t>
            </a:r>
            <a:endParaRPr lang="en-US" altLang="zh-CN" cap="none" dirty="0" smtClean="0"/>
          </a:p>
          <a:p>
            <a:r>
              <a:rPr lang="zh-CN" altLang="en-US" dirty="0"/>
              <a:t>直线和圆相交判定：圆心到直线的距离小于半径</a:t>
            </a:r>
            <a:r>
              <a:rPr lang="zh-CN" altLang="en-US" dirty="0" smtClean="0"/>
              <a:t>。</a:t>
            </a:r>
            <a:endParaRPr lang="en-US" altLang="zh-CN" cap="none" dirty="0" smtClean="0"/>
          </a:p>
          <a:p>
            <a:r>
              <a:rPr lang="zh-CN" altLang="en-US" dirty="0" smtClean="0"/>
              <a:t>两圆相交判定：圆心间距与半径和差的关系。</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3BF3EF04-4258-4CF7-A6E0-4E6E6198C296}" type="slidenum">
              <a:rPr lang="zh-CN" altLang="en-US" smtClean="0"/>
              <a:t>7</a:t>
            </a:fld>
            <a:endParaRPr lang="zh-CN" altLang="en-US"/>
          </a:p>
        </p:txBody>
      </p:sp>
    </p:spTree>
    <p:extLst>
      <p:ext uri="{BB962C8B-B14F-4D97-AF65-F5344CB8AC3E}">
        <p14:creationId xmlns:p14="http://schemas.microsoft.com/office/powerpoint/2010/main" val="1226790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4.</a:t>
            </a:r>
            <a:r>
              <a:rPr lang="zh-CN" altLang="en-US" sz="4400" dirty="0" smtClean="0"/>
              <a:t>多边形</a:t>
            </a:r>
            <a:endParaRPr lang="zh-CN" altLang="en-US" sz="4400" dirty="0"/>
          </a:p>
        </p:txBody>
      </p:sp>
      <p:sp>
        <p:nvSpPr>
          <p:cNvPr id="3" name="内容占位符 2"/>
          <p:cNvSpPr>
            <a:spLocks noGrp="1"/>
          </p:cNvSpPr>
          <p:nvPr>
            <p:ph sz="quarter" idx="13"/>
          </p:nvPr>
        </p:nvSpPr>
        <p:spPr/>
        <p:txBody>
          <a:bodyPr anchor="t">
            <a:normAutofit/>
          </a:bodyPr>
          <a:lstStyle/>
          <a:p>
            <a:r>
              <a:rPr lang="zh-CN" altLang="en-US" cap="none" dirty="0" smtClean="0"/>
              <a:t>三角形的判定方法，三角形的半</a:t>
            </a:r>
            <a:r>
              <a:rPr lang="zh-CN" altLang="en-US" cap="none" dirty="0"/>
              <a:t>周长：</a:t>
            </a:r>
            <a:r>
              <a:rPr lang="en-US" altLang="zh-CN" cap="none" dirty="0"/>
              <a:t>p=(</a:t>
            </a:r>
            <a:r>
              <a:rPr lang="en-US" altLang="zh-CN" cap="none" dirty="0" err="1"/>
              <a:t>a+b+c</a:t>
            </a:r>
            <a:r>
              <a:rPr lang="en-US" altLang="zh-CN" cap="none" dirty="0"/>
              <a:t>)/2</a:t>
            </a:r>
            <a:r>
              <a:rPr lang="zh-CN" altLang="en-US" cap="none" dirty="0" smtClean="0"/>
              <a:t>，</a:t>
            </a:r>
            <a:r>
              <a:rPr lang="en-US" altLang="zh-CN" cap="none" dirty="0" smtClean="0"/>
              <a:t>PICK</a:t>
            </a:r>
            <a:r>
              <a:rPr lang="zh-CN" altLang="en-US" cap="none" dirty="0" smtClean="0"/>
              <a:t>公式。</a:t>
            </a:r>
            <a:endParaRPr lang="en-US" altLang="zh-CN" cap="none" dirty="0" smtClean="0"/>
          </a:p>
          <a:p>
            <a:r>
              <a:rPr lang="zh-CN" altLang="en-US" cap="none" dirty="0" smtClean="0"/>
              <a:t>三角形的面积：</a:t>
            </a:r>
            <a:r>
              <a:rPr lang="en-US" altLang="zh-CN" cap="none" dirty="0" smtClean="0"/>
              <a:t>S=(ah)/2=(ab)</a:t>
            </a:r>
            <a:r>
              <a:rPr lang="en-US" altLang="zh-CN" cap="none" dirty="0" err="1" smtClean="0"/>
              <a:t>sinC</a:t>
            </a:r>
            <a:r>
              <a:rPr lang="en-US" altLang="zh-CN" cap="none" dirty="0" smtClean="0"/>
              <a:t>=</a:t>
            </a:r>
            <a:r>
              <a:rPr lang="en-US" altLang="zh-CN" cap="none" dirty="0" err="1" smtClean="0"/>
              <a:t>sqrt</a:t>
            </a:r>
            <a:r>
              <a:rPr lang="en-US" altLang="zh-CN" cap="none" dirty="0" smtClean="0"/>
              <a:t>(p(p-a)(p-b)(p-c))</a:t>
            </a:r>
            <a:r>
              <a:rPr lang="zh-CN" altLang="en-US" cap="none" dirty="0" smtClean="0"/>
              <a:t>。</a:t>
            </a:r>
            <a:endParaRPr lang="en-US" altLang="zh-CN" cap="none" dirty="0" smtClean="0"/>
          </a:p>
          <a:p>
            <a:r>
              <a:rPr lang="zh-CN" altLang="en-US" cap="none" dirty="0" smtClean="0"/>
              <a:t>三角形的中线，高线，角平分线，以及相关的性质，直角三角形和等腰三角形。</a:t>
            </a:r>
            <a:endParaRPr lang="en-US" altLang="zh-CN" cap="none" dirty="0" smtClean="0"/>
          </a:p>
          <a:p>
            <a:r>
              <a:rPr lang="zh-CN" altLang="en-US" cap="none" dirty="0" smtClean="0"/>
              <a:t>正弦定理：</a:t>
            </a:r>
            <a:r>
              <a:rPr lang="en-US" altLang="zh-CN" cap="none" dirty="0" smtClean="0"/>
              <a:t>a=(2R)</a:t>
            </a:r>
            <a:r>
              <a:rPr lang="en-US" altLang="zh-CN" cap="none" dirty="0" err="1" smtClean="0"/>
              <a:t>sinA</a:t>
            </a:r>
            <a:r>
              <a:rPr lang="zh-CN" altLang="en-US" cap="none" dirty="0" smtClean="0"/>
              <a:t>，</a:t>
            </a:r>
            <a:r>
              <a:rPr lang="en-US" altLang="zh-CN" cap="none" dirty="0" smtClean="0"/>
              <a:t>b=(2R)</a:t>
            </a:r>
            <a:r>
              <a:rPr lang="en-US" altLang="zh-CN" cap="none" dirty="0" err="1" smtClean="0"/>
              <a:t>sinB</a:t>
            </a:r>
            <a:r>
              <a:rPr lang="zh-CN" altLang="en-US" cap="none" dirty="0" smtClean="0"/>
              <a:t>，</a:t>
            </a:r>
            <a:r>
              <a:rPr lang="en-US" altLang="zh-CN" cap="none" dirty="0" smtClean="0"/>
              <a:t>c=(2R)</a:t>
            </a:r>
            <a:r>
              <a:rPr lang="en-US" altLang="zh-CN" cap="none" dirty="0" err="1" smtClean="0"/>
              <a:t>sinC</a:t>
            </a:r>
            <a:r>
              <a:rPr lang="zh-CN" altLang="en-US" cap="none" dirty="0" smtClean="0"/>
              <a:t>。</a:t>
            </a:r>
            <a:endParaRPr lang="en-US" altLang="zh-CN" cap="none" dirty="0" smtClean="0"/>
          </a:p>
          <a:p>
            <a:r>
              <a:rPr lang="zh-CN" altLang="en-US" cap="none" dirty="0" smtClean="0"/>
              <a:t>余弦定理：</a:t>
            </a:r>
            <a:r>
              <a:rPr lang="en-US" altLang="zh-CN" cap="none" dirty="0" smtClean="0"/>
              <a:t>2(ab)</a:t>
            </a:r>
            <a:r>
              <a:rPr lang="en-US" altLang="zh-CN" cap="none" dirty="0" err="1" smtClean="0"/>
              <a:t>cosC</a:t>
            </a:r>
            <a:r>
              <a:rPr lang="en-US" altLang="zh-CN" cap="none" dirty="0" smtClean="0"/>
              <a:t>=a^2+b^2-c^2</a:t>
            </a:r>
            <a:r>
              <a:rPr lang="zh-CN" altLang="en-US" cap="none" dirty="0" smtClean="0"/>
              <a:t>，勾股定理：</a:t>
            </a:r>
            <a:r>
              <a:rPr lang="en-US" altLang="zh-CN" cap="none" dirty="0" smtClean="0"/>
              <a:t>a^2+b^2=c^2</a:t>
            </a:r>
            <a:r>
              <a:rPr lang="zh-CN" altLang="en-US" cap="none" dirty="0" smtClean="0"/>
              <a:t>。</a:t>
            </a:r>
            <a:endParaRPr lang="en-US" altLang="zh-CN" cap="none" dirty="0" smtClean="0"/>
          </a:p>
          <a:p>
            <a:r>
              <a:rPr lang="zh-CN" altLang="en-US" cap="none" dirty="0" smtClean="0"/>
              <a:t>三角形的内切圆半径：</a:t>
            </a:r>
            <a:r>
              <a:rPr lang="en-US" altLang="zh-CN" cap="none" dirty="0" smtClean="0"/>
              <a:t>r=S/p</a:t>
            </a:r>
            <a:r>
              <a:rPr lang="zh-CN" altLang="en-US" cap="none" dirty="0" smtClean="0"/>
              <a:t>，外接圆半径：</a:t>
            </a:r>
            <a:r>
              <a:rPr lang="en-US" altLang="zh-CN" cap="none" dirty="0" smtClean="0"/>
              <a:t>R=(</a:t>
            </a:r>
            <a:r>
              <a:rPr lang="en-US" altLang="zh-CN" cap="none" dirty="0" err="1" smtClean="0"/>
              <a:t>abc</a:t>
            </a:r>
            <a:r>
              <a:rPr lang="en-US" altLang="zh-CN" cap="none" dirty="0" smtClean="0"/>
              <a:t>)/(4S)</a:t>
            </a:r>
            <a:r>
              <a:rPr lang="zh-CN" altLang="en-US" cap="none" dirty="0" smtClean="0"/>
              <a:t>。</a:t>
            </a:r>
            <a:endParaRPr lang="en-US" altLang="zh-CN" cap="none" dirty="0" smtClean="0"/>
          </a:p>
        </p:txBody>
      </p:sp>
      <p:sp>
        <p:nvSpPr>
          <p:cNvPr id="4" name="灯片编号占位符 3"/>
          <p:cNvSpPr>
            <a:spLocks noGrp="1"/>
          </p:cNvSpPr>
          <p:nvPr>
            <p:ph type="sldNum" sz="quarter" idx="12"/>
          </p:nvPr>
        </p:nvSpPr>
        <p:spPr/>
        <p:txBody>
          <a:bodyPr/>
          <a:lstStyle/>
          <a:p>
            <a:fld id="{3BF3EF04-4258-4CF7-A6E0-4E6E6198C296}" type="slidenum">
              <a:rPr lang="zh-CN" altLang="en-US" smtClean="0"/>
              <a:t>8</a:t>
            </a:fld>
            <a:endParaRPr lang="zh-CN" altLang="en-US"/>
          </a:p>
        </p:txBody>
      </p:sp>
    </p:spTree>
    <p:extLst>
      <p:ext uri="{BB962C8B-B14F-4D97-AF65-F5344CB8AC3E}">
        <p14:creationId xmlns:p14="http://schemas.microsoft.com/office/powerpoint/2010/main" val="3425981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t>4.</a:t>
            </a:r>
            <a:r>
              <a:rPr lang="zh-CN" altLang="en-US" sz="4400" dirty="0" smtClean="0"/>
              <a:t>多边形</a:t>
            </a:r>
            <a:endParaRPr lang="zh-CN" altLang="en-US" sz="4400" dirty="0"/>
          </a:p>
        </p:txBody>
      </p:sp>
      <p:sp>
        <p:nvSpPr>
          <p:cNvPr id="3" name="内容占位符 2"/>
          <p:cNvSpPr>
            <a:spLocks noGrp="1"/>
          </p:cNvSpPr>
          <p:nvPr>
            <p:ph sz="quarter" idx="13"/>
          </p:nvPr>
        </p:nvSpPr>
        <p:spPr/>
        <p:txBody>
          <a:bodyPr anchor="t">
            <a:normAutofit/>
          </a:bodyPr>
          <a:lstStyle/>
          <a:p>
            <a:r>
              <a:rPr lang="zh-CN" altLang="en-US" cap="none" dirty="0" smtClean="0"/>
              <a:t>多边形可以用顶点的坐标来表示，考虑凹凸性。</a:t>
            </a:r>
            <a:endParaRPr lang="en-US" altLang="zh-CN" cap="none" dirty="0" smtClean="0"/>
          </a:p>
          <a:p>
            <a:r>
              <a:rPr lang="zh-CN" altLang="en-US" cap="none" dirty="0" smtClean="0"/>
              <a:t>多边形的有向面积：</a:t>
            </a:r>
            <a:r>
              <a:rPr lang="en-US" altLang="zh-CN" cap="none" dirty="0" smtClean="0"/>
              <a:t>S=Sigma[k=0</a:t>
            </a:r>
            <a:r>
              <a:rPr lang="en-US" altLang="zh-CN" cap="none" dirty="0" smtClean="0">
                <a:sym typeface="Wingdings" panose="05000000000000000000" pitchFamily="2" charset="2"/>
              </a:rPr>
              <a:t>:(n-1)</a:t>
            </a:r>
            <a:r>
              <a:rPr lang="en-US" altLang="zh-CN" cap="none" dirty="0" smtClean="0"/>
              <a:t>]{ </a:t>
            </a:r>
            <a:r>
              <a:rPr lang="en-US" altLang="zh-CN" cap="none" dirty="0" err="1" smtClean="0"/>
              <a:t>OP</a:t>
            </a:r>
            <a:r>
              <a:rPr lang="en-US" altLang="zh-CN" cap="none" baseline="-25000" dirty="0" err="1" smtClean="0"/>
              <a:t>k</a:t>
            </a:r>
            <a:r>
              <a:rPr lang="en-US" altLang="zh-CN" cap="none" dirty="0" err="1" smtClean="0"/>
              <a:t>×OP</a:t>
            </a:r>
            <a:r>
              <a:rPr lang="en-US" altLang="zh-CN" cap="none" baseline="-25000" dirty="0" smtClean="0"/>
              <a:t>(k+1)%n </a:t>
            </a:r>
            <a:r>
              <a:rPr lang="en-US" altLang="zh-CN" cap="none" dirty="0" smtClean="0"/>
              <a:t>}/2</a:t>
            </a:r>
            <a:r>
              <a:rPr lang="zh-CN" altLang="en-US" cap="none" dirty="0" smtClean="0"/>
              <a:t>。</a:t>
            </a:r>
            <a:endParaRPr lang="en-US" altLang="zh-CN" cap="none" dirty="0" smtClean="0"/>
          </a:p>
          <a:p>
            <a:r>
              <a:rPr lang="zh-CN" altLang="en-US" cap="none" dirty="0" smtClean="0"/>
              <a:t>判定点在线段上，向量外积在判定旋转方向上的应用。</a:t>
            </a:r>
            <a:endParaRPr lang="en-US" altLang="zh-CN" cap="none" dirty="0" smtClean="0"/>
          </a:p>
          <a:p>
            <a:r>
              <a:rPr lang="zh-CN" altLang="en-US" cap="none" dirty="0" smtClean="0"/>
              <a:t>判定点在多边形的内部，或者在多边形的边界上。</a:t>
            </a:r>
            <a:endParaRPr lang="en-US" altLang="zh-CN" cap="none" dirty="0" smtClean="0"/>
          </a:p>
          <a:p>
            <a:r>
              <a:rPr lang="zh-CN" altLang="en-US" cap="none" dirty="0" smtClean="0"/>
              <a:t>射线与多边形相交的问题，转化为射线与多边形的每条边相交的问题。</a:t>
            </a:r>
            <a:endParaRPr lang="en-US" altLang="zh-CN" dirty="0"/>
          </a:p>
          <a:p>
            <a:r>
              <a:rPr lang="zh-CN" altLang="en-US" dirty="0"/>
              <a:t>多边形的核：多边形内部的某个点，与边上任意一点的连线都在多边形内部</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p>
            <a:fld id="{3BF3EF04-4258-4CF7-A6E0-4E6E6198C296}" type="slidenum">
              <a:rPr lang="zh-CN" altLang="en-US" smtClean="0"/>
              <a:t>9</a:t>
            </a:fld>
            <a:endParaRPr lang="zh-CN" altLang="en-US"/>
          </a:p>
        </p:txBody>
      </p:sp>
    </p:spTree>
    <p:extLst>
      <p:ext uri="{BB962C8B-B14F-4D97-AF65-F5344CB8AC3E}">
        <p14:creationId xmlns:p14="http://schemas.microsoft.com/office/powerpoint/2010/main" val="41370249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ACM - Vector">
      <a:majorFont>
        <a:latin typeface="微软雅黑"/>
        <a:ea typeface="微软雅黑"/>
        <a:cs typeface=""/>
      </a:majorFont>
      <a:minorFont>
        <a:latin typeface="Lucida Console"/>
        <a:ea typeface="微软雅黑 Light"/>
        <a:cs typeface=""/>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TM04033927[[fn=主要事件]]</Template>
  <TotalTime>1028</TotalTime>
  <Words>823</Words>
  <Application>Microsoft Office PowerPoint</Application>
  <PresentationFormat>宽屏</PresentationFormat>
  <Paragraphs>96</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宋体</vt:lpstr>
      <vt:lpstr>微软雅黑</vt:lpstr>
      <vt:lpstr>微软雅黑 Light</vt:lpstr>
      <vt:lpstr>Arial</vt:lpstr>
      <vt:lpstr>Calibri</vt:lpstr>
      <vt:lpstr>Cambria Math</vt:lpstr>
      <vt:lpstr>Lucida Console</vt:lpstr>
      <vt:lpstr>Wingdings</vt:lpstr>
      <vt:lpstr>主要事件</vt:lpstr>
      <vt:lpstr>计算几何</vt:lpstr>
      <vt:lpstr>计算几何的主要内容</vt:lpstr>
      <vt:lpstr>1.向量和射线</vt:lpstr>
      <vt:lpstr>1.向量和射线</vt:lpstr>
      <vt:lpstr>2.平面直角坐标系</vt:lpstr>
      <vt:lpstr>3.直线和圆</vt:lpstr>
      <vt:lpstr>3.直线和圆</vt:lpstr>
      <vt:lpstr>4.多边形</vt:lpstr>
      <vt:lpstr>4.多边形</vt:lpstr>
      <vt:lpstr>5.求凸包</vt:lpstr>
      <vt:lpstr>6.旋转卡壳</vt:lpstr>
      <vt:lpstr>7.三角剖分</vt:lpstr>
      <vt:lpstr>计算几何的模板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计算几何</dc:title>
  <dc:creator>C-force</dc:creator>
  <cp:lastModifiedBy>C-force</cp:lastModifiedBy>
  <cp:revision>73</cp:revision>
  <dcterms:created xsi:type="dcterms:W3CDTF">2018-08-28T01:30:07Z</dcterms:created>
  <dcterms:modified xsi:type="dcterms:W3CDTF">2018-08-30T14:02:52Z</dcterms:modified>
</cp:coreProperties>
</file>