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409" r:id="rId3"/>
    <p:sldId id="411" r:id="rId4"/>
    <p:sldId id="41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42" r:id="rId19"/>
    <p:sldId id="459" r:id="rId20"/>
    <p:sldId id="460" r:id="rId21"/>
    <p:sldId id="441" r:id="rId22"/>
    <p:sldId id="461" r:id="rId23"/>
    <p:sldId id="412" r:id="rId24"/>
    <p:sldId id="439" r:id="rId25"/>
    <p:sldId id="462" r:id="rId26"/>
    <p:sldId id="463" r:id="rId27"/>
    <p:sldId id="440" r:id="rId28"/>
    <p:sldId id="464" r:id="rId29"/>
    <p:sldId id="43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28\\21\subject_holdleft_165,150,13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3933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031616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490" y="3055302"/>
            <a:ext cx="5365750" cy="139890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2421572"/>
            <a:ext cx="5364480" cy="4489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84547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67730"/>
            <a:ext cx="1620202" cy="129027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1808"/>
            <a:ext cx="1620202" cy="128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173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5205" y="288829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83832"/>
            <a:ext cx="4389120" cy="349033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../media/image16.GIF"/><Relationship Id="rId7" Type="http://schemas.openxmlformats.org/officeDocument/2006/relationships/image" Target="../media/image8.jpeg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../media/image17.png"/><Relationship Id="rId7" Type="http://schemas.openxmlformats.org/officeDocument/2006/relationships/image" Target="../media/image8.jpeg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../media/image18.png"/><Relationship Id="rId7" Type="http://schemas.openxmlformats.org/officeDocument/2006/relationships/image" Target="../media/image8.jpeg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image" Target="../media/image19.png"/><Relationship Id="rId7" Type="http://schemas.openxmlformats.org/officeDocument/2006/relationships/image" Target="../media/image8.jpeg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../media/image20.png"/><Relationship Id="rId7" Type="http://schemas.openxmlformats.org/officeDocument/2006/relationships/image" Target="../media/image8.jpeg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image" Target="../media/image21.jpeg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22.png"/><Relationship Id="rId7" Type="http://schemas.openxmlformats.org/officeDocument/2006/relationships/image" Target="../media/image21.jpeg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../media/image23.GIF"/><Relationship Id="rId6" Type="http://schemas.openxmlformats.org/officeDocument/2006/relationships/image" Target="../media/image21.jpe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../media/image25.png"/><Relationship Id="rId7" Type="http://schemas.openxmlformats.org/officeDocument/2006/relationships/image" Target="../media/image24.jpeg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image" Target="../media/image26.png"/><Relationship Id="rId7" Type="http://schemas.openxmlformats.org/officeDocument/2006/relationships/image" Target="../media/image24.jpeg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../media/image28.GIF"/><Relationship Id="rId7" Type="http://schemas.openxmlformats.org/officeDocument/2006/relationships/image" Target="../media/image27.jpeg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image" Target="../media/image29.png"/><Relationship Id="rId7" Type="http://schemas.openxmlformats.org/officeDocument/2006/relationships/image" Target="../media/image27.jpeg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7.jpeg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3.xml"/><Relationship Id="rId1" Type="http://schemas.openxmlformats.org/officeDocument/2006/relationships/tags" Target="../tags/tag24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image" Target="../media/image32.GIF"/><Relationship Id="rId7" Type="http://schemas.openxmlformats.org/officeDocument/2006/relationships/hyperlink" Target="https://upload.wikimedia.org/wikipedia/en/3/33/Prim-algorithm-animation-2.gif" TargetMode="Externa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5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3.xml"/><Relationship Id="rId7" Type="http://schemas.openxmlformats.org/officeDocument/2006/relationships/image" Target="../media/image33.png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9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9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9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76655" y="2085340"/>
            <a:ext cx="10052685" cy="1398905"/>
          </a:xfrm>
        </p:spPr>
        <p:txBody>
          <a:bodyPr vert="horz" wrap="square" lIns="0" tIns="0" rIns="0" bIns="0" rtlCol="0" anchor="b" anchorCtr="0">
            <a:normAutofit/>
          </a:bodyPr>
          <a:p>
            <a:pPr algn="ctr"/>
            <a:r>
              <a:rPr sz="5555"/>
              <a:t>最短路径、最小生成树</a:t>
            </a:r>
            <a:endParaRPr sz="5555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18</a:t>
            </a:r>
            <a:r>
              <a:t>软件工程 荆薇</a:t>
            </a: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386" y="573489"/>
            <a:ext cx="5252738" cy="13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6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9130030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图片包含 文字, 地图&#10;&#10;已生成极高可信度的说明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5421" y="1482331"/>
            <a:ext cx="4964747" cy="3894607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3U6AX80$@B[YT3Z83V6FWYU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635" y="785495"/>
            <a:ext cx="8215630" cy="6072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635" y="205105"/>
            <a:ext cx="245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模板（邻接矩阵版）：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820660" y="20510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O(V^2)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64635" y="205105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优先队列优化</a:t>
            </a:r>
            <a:r>
              <a:rPr lang="zh-CN" altLang="en-US" b="1"/>
              <a:t>（邻接矩阵版）：</a:t>
            </a:r>
            <a:endParaRPr lang="zh-CN" altLang="en-US" b="1"/>
          </a:p>
        </p:txBody>
      </p:sp>
      <p:pic>
        <p:nvPicPr>
          <p:cNvPr id="2" name="图片 1" descr="]W4LWUVF6[D(OI`A}2W2A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635" y="1556385"/>
            <a:ext cx="8039100" cy="22669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64635" y="205105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优先队列优化</a:t>
            </a:r>
            <a:r>
              <a:rPr lang="zh-CN" altLang="en-US" b="1"/>
              <a:t>（邻接矩阵版）：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7820660" y="20510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O((V+E)lgV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 descr="[}STQF6J~K1`L9Z8GJKP}%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635" y="573405"/>
            <a:ext cx="6038850" cy="62845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34180" y="605790"/>
            <a:ext cx="329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缺点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不能用于存在</a:t>
            </a:r>
            <a:r>
              <a:rPr lang="zh-CN" altLang="en-US">
                <a:solidFill>
                  <a:srgbClr val="FF0000"/>
                </a:solidFill>
              </a:rPr>
              <a:t>负边权</a:t>
            </a:r>
            <a:r>
              <a:rPr lang="zh-CN" altLang="en-US"/>
              <a:t>的图！</a:t>
            </a:r>
            <a:endParaRPr lang="zh-CN" altLang="en-US"/>
          </a:p>
        </p:txBody>
      </p:sp>
      <p:pic>
        <p:nvPicPr>
          <p:cNvPr id="3078" name="Picture 6" descr="https://images2018.cnblogs.com/blog/1363579/201804/1363579-20180406183824049-15654649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06" y="1989136"/>
            <a:ext cx="742563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80255" y="5593080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如何解决这个问题？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5195" y="450215"/>
            <a:ext cx="57950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基本</a:t>
            </a:r>
            <a:r>
              <a:rPr lang="zh-CN" altLang="en-US" sz="2400" b="1"/>
              <a:t>思路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r>
              <a:rPr lang="zh-CN" altLang="en-US" sz="2400"/>
              <a:t>队列不为空时，每次从队首取出一个点，更新其他能到达的点，然后将没在队列中</a:t>
            </a:r>
            <a:r>
              <a:rPr lang="zh-CN" altLang="en-US" sz="2400"/>
              <a:t>的点放入队列。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如何判断负环：</a:t>
            </a:r>
            <a:endParaRPr lang="zh-CN" altLang="en-US" sz="2400"/>
          </a:p>
          <a:p>
            <a:r>
              <a:rPr lang="zh-CN" altLang="en-US" sz="2400"/>
              <a:t>某个点更新次数超过</a:t>
            </a:r>
            <a:r>
              <a:rPr lang="en-US" altLang="zh-CN" sz="2400"/>
              <a:t>n-1</a:t>
            </a:r>
            <a:r>
              <a:rPr lang="zh-CN" altLang="en-US" sz="2400"/>
              <a:t>次，则说明存在负环</a:t>
            </a:r>
            <a:endParaRPr lang="zh-CN" altLang="en-US" sz="2400"/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35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" y="2563495"/>
            <a:ext cx="3180080" cy="397510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398145" y="918845"/>
            <a:ext cx="3553460" cy="191389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fontScale="90000" lnSpcReduction="20000"/>
          </a:bodyPr>
          <a:p>
            <a:pPr lvl="0" algn="ctr">
              <a:lnSpc>
                <a:spcPct val="110000"/>
              </a:lnSpc>
              <a:defRPr/>
            </a:pPr>
            <a:r>
              <a:rPr lang="en-US" altLang="zh-CN" sz="4400" b="1" dirty="0">
                <a:sym typeface="+mn-ea"/>
              </a:rPr>
              <a:t>SPFA</a:t>
            </a:r>
            <a:endParaRPr lang="en-US" altLang="zh-CN" sz="4400" b="1" dirty="0">
              <a:sym typeface="+mn-ea"/>
            </a:endParaRPr>
          </a:p>
          <a:p>
            <a:pPr lvl="0" algn="ctr">
              <a:lnSpc>
                <a:spcPct val="110000"/>
              </a:lnSpc>
              <a:defRPr/>
            </a:pPr>
            <a:r>
              <a:rPr lang="en-US" altLang="zh-CN" sz="4400" dirty="0">
                <a:sym typeface="+mn-ea"/>
              </a:rPr>
              <a:t>(</a:t>
            </a:r>
            <a:r>
              <a:rPr lang="zh-CN" altLang="en-US" sz="4400" dirty="0">
                <a:sym typeface="+mn-ea"/>
              </a:rPr>
              <a:t>bellman-ford的优化）</a:t>
            </a:r>
            <a:endParaRPr lang="zh-CN" altLang="en-US" sz="4400" dirty="0"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98145" y="918845"/>
            <a:ext cx="3553460" cy="191389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fontScale="90000" lnSpcReduction="20000"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4400" b="1" dirty="0">
                <a:sym typeface="+mn-ea"/>
              </a:rPr>
              <a:t>SPFA</a:t>
            </a:r>
            <a:endParaRPr lang="en-US" altLang="zh-CN" sz="4400" b="1" dirty="0">
              <a:sym typeface="+mn-ea"/>
            </a:endParaRPr>
          </a:p>
          <a:p>
            <a:pPr lvl="0" algn="ctr">
              <a:lnSpc>
                <a:spcPct val="110000"/>
              </a:lnSpc>
              <a:defRPr/>
            </a:pPr>
            <a:r>
              <a:rPr lang="en-US" altLang="zh-CN" sz="4400" dirty="0">
                <a:sym typeface="+mn-ea"/>
              </a:rPr>
              <a:t>(</a:t>
            </a:r>
            <a:r>
              <a:rPr lang="zh-CN" altLang="en-US" sz="4400" dirty="0">
                <a:sym typeface="+mn-ea"/>
              </a:rPr>
              <a:t>bellman-ford的优化）</a:t>
            </a:r>
            <a:endParaRPr lang="zh-CN" altLang="en-US" sz="4400" dirty="0">
              <a:sym typeface="+mn-ea"/>
            </a:endParaRPr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" y="2563495"/>
            <a:ext cx="3180080" cy="397510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64635" y="205105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spfa</a:t>
            </a:r>
            <a:r>
              <a:rPr lang="zh-CN" altLang="en-US" b="1"/>
              <a:t>（链式前向星</a:t>
            </a:r>
            <a:r>
              <a:rPr lang="zh-CN" altLang="en-US" b="1"/>
              <a:t>版）：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7820660" y="20510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O(VE)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 descr="F9Y(ZFTHZ08J]S0R`V)4@Z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165" y="605790"/>
            <a:ext cx="8077835" cy="6253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" y="2563495"/>
            <a:ext cx="3180080" cy="397510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图片包含 物体, 手表&#10;&#10;已生成高可信度的说明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125" y="1149985"/>
            <a:ext cx="7498715" cy="511429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98145" y="918845"/>
            <a:ext cx="3553460" cy="191389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fontScale="90000" lnSpcReduction="20000"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4400" b="1" dirty="0">
                <a:sym typeface="+mn-ea"/>
              </a:rPr>
              <a:t>SPFA</a:t>
            </a:r>
            <a:endParaRPr lang="en-US" altLang="zh-CN" sz="4400" b="1" dirty="0">
              <a:sym typeface="+mn-ea"/>
            </a:endParaRPr>
          </a:p>
          <a:p>
            <a:pPr lvl="0" algn="ctr">
              <a:lnSpc>
                <a:spcPct val="110000"/>
              </a:lnSpc>
              <a:defRPr/>
            </a:pPr>
            <a:r>
              <a:rPr lang="en-US" altLang="zh-CN" sz="4400" dirty="0">
                <a:sym typeface="+mn-ea"/>
              </a:rPr>
              <a:t>(</a:t>
            </a:r>
            <a:r>
              <a:rPr lang="zh-CN" altLang="en-US" sz="4400" dirty="0">
                <a:sym typeface="+mn-ea"/>
              </a:rPr>
              <a:t>bellman-ford的优化）</a:t>
            </a:r>
            <a:endParaRPr lang="zh-CN" altLang="en-US" sz="4400" dirty="0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77925"/>
            <a:ext cx="1873250" cy="94615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Floyd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5820" y="651510"/>
            <a:ext cx="420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适用于求所有点两两之间的最短距离</a:t>
            </a:r>
            <a:endParaRPr lang="zh-CN" altLang="en-US" b="1"/>
          </a:p>
        </p:txBody>
      </p:sp>
      <p:pic>
        <p:nvPicPr>
          <p:cNvPr id="20482" name="Picture 2" descr="S Warsh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" y="2203450"/>
            <a:ext cx="3242945" cy="436372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1@MLPBQ4`{YSJR`KF88ZRF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820" y="2856865"/>
            <a:ext cx="5543550" cy="2276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55820" y="1287780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O(V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^3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最短路径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77925"/>
            <a:ext cx="1873250" cy="94615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Floyd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482" name="Picture 2" descr="S Warsh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" y="2203450"/>
            <a:ext cx="3242945" cy="436372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4" descr="图片包含 屏幕截图&#10;&#10;已生成极高可信度的说明"/>
          <p:cNvPicPr>
            <a:picLocks noGrp="1" noChangeAspect="1"/>
          </p:cNvPicPr>
          <p:nvPr/>
        </p:nvPicPr>
        <p:blipFill>
          <a:blip r:embed="rId8"/>
          <a:srcRect r="2594" b="8054"/>
          <a:stretch>
            <a:fillRect/>
          </a:stretch>
        </p:blipFill>
        <p:spPr>
          <a:xfrm>
            <a:off x="4064635" y="145415"/>
            <a:ext cx="8117840" cy="6475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2160" y="57785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POJ 3660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t>最小生成树</a:t>
            </a: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904875" y="1199515"/>
            <a:ext cx="2254250" cy="93472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kruskal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" y="2488565"/>
            <a:ext cx="3043555" cy="383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56455" y="410210"/>
            <a:ext cx="6589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ym typeface="+mn-ea"/>
              </a:rPr>
              <a:t>原理：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将边按权值从小到大排序，从小到大往树里塞边，若形成环，则舍弃这条边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10244" name="Picture 4" descr="åé²æ¯åå°ç®æ³çå¾è§£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79390" y="1718310"/>
            <a:ext cx="4406265" cy="440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904875" y="1199515"/>
            <a:ext cx="2254250" cy="93472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kruskal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" y="2488565"/>
            <a:ext cx="3043555" cy="383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A3(4XAJT_V`K$DG[]}T6{`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150" y="-635"/>
            <a:ext cx="7181850" cy="6927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8945" y="194945"/>
            <a:ext cx="556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并查集部分代码</a:t>
            </a:r>
            <a:endParaRPr lang="zh-CN" altLang="en-US" b="1"/>
          </a:p>
        </p:txBody>
      </p:sp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904875" y="1199515"/>
            <a:ext cx="2254250" cy="93472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kruskal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" y="2488565"/>
            <a:ext cx="3043555" cy="383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U2UOV(W@@BP8XEF%T_H1(%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635" y="2914650"/>
            <a:ext cx="8181975" cy="3943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635" y="237490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定义方法：</a:t>
            </a:r>
            <a:endParaRPr lang="zh-CN" altLang="en-US" b="1"/>
          </a:p>
        </p:txBody>
      </p:sp>
      <p:pic>
        <p:nvPicPr>
          <p:cNvPr id="6" name="图片 5" descr="26IF8M5SSZ]BF`@DJI1(X%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635" y="791845"/>
            <a:ext cx="1581150" cy="140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4635" y="241871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模板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7820660" y="20510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O(E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logE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274445" y="1263650"/>
            <a:ext cx="1515110" cy="818515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lnSpcReduction="10000"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Prim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7540" y="605790"/>
            <a:ext cx="6649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ym typeface="+mn-ea"/>
              </a:rPr>
              <a:t>原理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每次找到当前已知的，</a:t>
            </a:r>
            <a:r>
              <a:rPr lang="en-US" altLang="zh-CN" dirty="0">
                <a:sym typeface="+mn-ea"/>
              </a:rPr>
              <a:t>『</a:t>
            </a:r>
            <a:r>
              <a:rPr lang="zh-CN" altLang="en-US" dirty="0">
                <a:sym typeface="+mn-ea"/>
              </a:rPr>
              <a:t>距离当前的生成树最近且没有迭代过的点</a:t>
            </a:r>
            <a:r>
              <a:rPr lang="en-US" altLang="zh-CN" dirty="0">
                <a:sym typeface="+mn-ea"/>
              </a:rPr>
              <a:t>』</a:t>
            </a:r>
            <a:r>
              <a:rPr lang="zh-CN" altLang="en-US" dirty="0">
                <a:sym typeface="+mn-ea"/>
              </a:rPr>
              <a:t>，然后把这个点发到生成树里，并据此更新其他点到生成树的距离。</a:t>
            </a:r>
            <a:endParaRPr lang="en-US" altLang="zh-CN" dirty="0"/>
          </a:p>
          <a:p>
            <a:endParaRPr lang="zh-CN" altLang="en-US"/>
          </a:p>
        </p:txBody>
      </p:sp>
      <p:pic>
        <p:nvPicPr>
          <p:cNvPr id="16387" name="Picture 3" descr="File:Prim-algorithm-animation-2.gif">
            <a:hlinkClick r:id="rId7"/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16755" y="2082165"/>
            <a:ext cx="6706235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93800" y="3602355"/>
            <a:ext cx="1675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罗伯特·普里姆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274445" y="1263650"/>
            <a:ext cx="1515110" cy="818515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lnSpcReduction="10000"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Prim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 descr="KBIY5G}K~]{N_C88LJ6TM}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025" y="161925"/>
            <a:ext cx="6076950" cy="6696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68140" y="321310"/>
            <a:ext cx="102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模板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4168140" y="1064260"/>
            <a:ext cx="181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复杂度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O(V^2)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3800" y="3602355"/>
            <a:ext cx="1675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罗伯特·普里姆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35195" y="450215"/>
            <a:ext cx="5795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问题：</a:t>
            </a:r>
            <a:endParaRPr lang="zh-CN" altLang="en-US" sz="2400" b="1"/>
          </a:p>
          <a:p>
            <a:r>
              <a:rPr lang="zh-CN" altLang="en-US" sz="2400"/>
              <a:t>给定一个图，求从起点走到终点，所经过的权值最小的路径。</a:t>
            </a:r>
            <a:endParaRPr lang="zh-CN" altLang="en-US" sz="2400"/>
          </a:p>
          <a:p>
            <a:r>
              <a:rPr lang="zh-CN" altLang="en-US" sz="2400" b="1"/>
              <a:t>类型：</a:t>
            </a:r>
            <a:endParaRPr lang="zh-CN" altLang="en-US" sz="2400" b="1"/>
          </a:p>
          <a:p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单源最短路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/>
              <a:t>2. </a:t>
            </a:r>
            <a:r>
              <a:rPr lang="zh-CN" altLang="en-US" sz="2400"/>
              <a:t>所有点对最短路</a:t>
            </a:r>
            <a:endParaRPr lang="zh-CN" altLang="en-US" sz="2400"/>
          </a:p>
        </p:txBody>
      </p:sp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35195" y="450215"/>
            <a:ext cx="5795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基本</a:t>
            </a:r>
            <a:r>
              <a:rPr lang="zh-CN" altLang="en-US" sz="2400" b="1"/>
              <a:t>思路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r>
              <a:rPr lang="zh-CN" altLang="en-US" sz="2400"/>
              <a:t>从起点开始，</a:t>
            </a:r>
            <a:r>
              <a:rPr lang="zh-CN" altLang="en-US" sz="2400"/>
              <a:t>每次找到一个没有访问过的、距离原点最近的点，然后</a:t>
            </a:r>
            <a:r>
              <a:rPr lang="zh-CN" altLang="en-US" sz="2400"/>
              <a:t>用这个点，去更新所有和它相连的点到原点的距离。</a:t>
            </a:r>
            <a:endParaRPr lang="zh-CN" altLang="en-US" sz="2400"/>
          </a:p>
        </p:txBody>
      </p:sp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7.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83" y="573489"/>
            <a:ext cx="5252744" cy="13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5699125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383" y="573489"/>
            <a:ext cx="5252744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6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6395085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384" y="573489"/>
            <a:ext cx="5252742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6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7766685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384" y="573489"/>
            <a:ext cx="5252742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6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7080885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386" y="573489"/>
            <a:ext cx="5252738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6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3270" y="1189355"/>
            <a:ext cx="2346960" cy="100330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dijkstra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2401570"/>
            <a:ext cx="2988945" cy="398589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97" y="3330491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8452485" y="1008380"/>
            <a:ext cx="934085" cy="8845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6、7、8、9、12、13、17、20、22、26、31、34、36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工作汇报总结"/>
  <p:tag name="KSO_WM_TEMPLATE_CATEGORY" val="custom"/>
  <p:tag name="KSO_WM_TEMPLATE_INDEX" val="20204363"/>
  <p:tag name="KSO_WM_UNIT_ID" val="custom20204363_1*a*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63"/>
  <p:tag name="KSO_WM_UNIT_ID" val="custom20204363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43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3"/>
  <p:tag name="KSO_WM_SLIDE_LAYOUT" val="a_b"/>
  <p:tag name="KSO_WM_SLIDE_LAYOUT_CNT" val="1_1"/>
  <p:tag name="KSO_WM_UNIT_SHOW_EDIT_AREA_INDICATION" val="1"/>
  <p:tag name="KSO_WM_TEMPLATE_THUMBS_INDEX" val="1、6、7、8、9、12、13、17、20、22、26、31、34、36"/>
  <p:tag name="KSO_WM_TEMPLATE_MASTER_THUMB_INDEX" val="1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4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4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4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4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5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5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5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6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6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6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7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7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7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8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8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8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8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9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9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9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9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9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0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0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0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0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0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1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1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1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1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2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2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2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3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3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23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23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239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43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44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4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49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53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54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57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5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59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263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聆听"/>
  <p:tag name="KSO_WM_TEMPLATE_CATEGORY" val="custom"/>
  <p:tag name="KSO_WM_TEMPLATE_INDEX" val="20204363"/>
  <p:tag name="KSO_WM_UNIT_ID" val="custom20204363_36*a*1"/>
</p:tagLst>
</file>

<file path=ppt/tags/tag2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6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363"/>
  <p:tag name="KSO_WM_SLIDE_ID" val="custom20204363_3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59685"/>
      </a:accent1>
      <a:accent2>
        <a:srgbClr val="9D9986"/>
      </a:accent2>
      <a:accent3>
        <a:srgbClr val="959D8A"/>
      </a:accent3>
      <a:accent4>
        <a:srgbClr val="8DA091"/>
      </a:accent4>
      <a:accent5>
        <a:srgbClr val="87A29A"/>
      </a:accent5>
      <a:accent6>
        <a:srgbClr val="85A4A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宽屏</PresentationFormat>
  <Paragraphs>126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Arial Unicode MS</vt:lpstr>
      <vt:lpstr>Office 主题​​</vt:lpstr>
      <vt:lpstr>最短路径、最小生成树</vt:lpstr>
      <vt:lpstr>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微言、精义</cp:lastModifiedBy>
  <cp:revision>121</cp:revision>
  <dcterms:created xsi:type="dcterms:W3CDTF">2019-06-19T02:08:00Z</dcterms:created>
  <dcterms:modified xsi:type="dcterms:W3CDTF">2020-03-14T04:27:53Z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