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</p:sldIdLst>
  <p:sldSz cy="5143500" cx="9144000"/>
  <p:notesSz cx="6858000" cy="9144000"/>
  <p:embeddedFontLst>
    <p:embeddedFont>
      <p:font typeface="Montserrat"/>
      <p:regular r:id="rId103"/>
      <p:bold r:id="rId104"/>
      <p:italic r:id="rId105"/>
      <p:boldItalic r:id="rId106"/>
    </p:embeddedFont>
    <p:embeddedFont>
      <p:font typeface="Overpass"/>
      <p:regular r:id="rId107"/>
      <p:bold r:id="rId108"/>
      <p:italic r:id="rId109"/>
      <p:boldItalic r:id="rId110"/>
    </p:embeddedFont>
    <p:embeddedFont>
      <p:font typeface="Source Code Pro"/>
      <p:regular r:id="rId111"/>
      <p:bold r:id="rId112"/>
      <p:italic r:id="rId113"/>
      <p:boldItalic r:id="rId114"/>
    </p:embeddedFont>
    <p:embeddedFont>
      <p:font typeface="Overpass SemiBold"/>
      <p:regular r:id="rId115"/>
      <p:bold r:id="rId116"/>
      <p:italic r:id="rId117"/>
      <p:boldItalic r:id="rId1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271FB8F-C41F-4E09-815C-230D408B1641}">
  <a:tblStyle styleId="{7271FB8F-C41F-4E09-815C-230D408B16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font" Target="fonts/Overpass-regular.fntdata"/><Relationship Id="rId106" Type="http://schemas.openxmlformats.org/officeDocument/2006/relationships/font" Target="fonts/Montserrat-boldItalic.fntdata"/><Relationship Id="rId105" Type="http://schemas.openxmlformats.org/officeDocument/2006/relationships/font" Target="fonts/Montserrat-italic.fntdata"/><Relationship Id="rId104" Type="http://schemas.openxmlformats.org/officeDocument/2006/relationships/font" Target="fonts/Montserrat-bold.fntdata"/><Relationship Id="rId109" Type="http://schemas.openxmlformats.org/officeDocument/2006/relationships/font" Target="fonts/Overpass-italic.fntdata"/><Relationship Id="rId108" Type="http://schemas.openxmlformats.org/officeDocument/2006/relationships/font" Target="fonts/Overpass-bold.fntdata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font" Target="fonts/Montserrat-regular.fntdata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font" Target="fonts/OverpassSemiBold-boldItalic.fntdata"/><Relationship Id="rId117" Type="http://schemas.openxmlformats.org/officeDocument/2006/relationships/font" Target="fonts/OverpassSemiBold-italic.fntdata"/><Relationship Id="rId116" Type="http://schemas.openxmlformats.org/officeDocument/2006/relationships/font" Target="fonts/OverpassSemiBold-bold.fntdata"/><Relationship Id="rId115" Type="http://schemas.openxmlformats.org/officeDocument/2006/relationships/font" Target="fonts/OverpassSemiBold-regular.fntdata"/><Relationship Id="rId15" Type="http://schemas.openxmlformats.org/officeDocument/2006/relationships/slide" Target="slides/slide10.xml"/><Relationship Id="rId110" Type="http://schemas.openxmlformats.org/officeDocument/2006/relationships/font" Target="fonts/Overpass-boldItalic.fntdata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font" Target="fonts/SourceCodePro-boldItalic.fntdata"/><Relationship Id="rId18" Type="http://schemas.openxmlformats.org/officeDocument/2006/relationships/slide" Target="slides/slide13.xml"/><Relationship Id="rId113" Type="http://schemas.openxmlformats.org/officeDocument/2006/relationships/font" Target="fonts/SourceCodePro-italic.fntdata"/><Relationship Id="rId112" Type="http://schemas.openxmlformats.org/officeDocument/2006/relationships/font" Target="fonts/SourceCodePro-bold.fntdata"/><Relationship Id="rId111" Type="http://schemas.openxmlformats.org/officeDocument/2006/relationships/font" Target="fonts/SourceCodePro-regular.fntdata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bb17af3b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bb17af3b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bb17af3b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bb17af3b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bb17af3b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bb17af3b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bb17af3b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bb17af3b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bb17af3b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bb17af3b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bb17af3b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bb17af3b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bb17af3b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bb17af3b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bb17af3b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bb17af3b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bb17af3b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bb17af3b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bb17af3b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bb17af3b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b3a99e06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b3a99e06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bb17af3b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bb17af3b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bb17af3b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bb17af3b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bb17af3b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bb17af3b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bb17af3b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bb17af3b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bb17af3b8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bb17af3b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bb17af3b8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bb17af3b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bb17af3b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bb17af3b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bb17af3b8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bb17af3b8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bb17af3b8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bb17af3b8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bb17af3b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bb17af3b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bb17af3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bb17af3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bb17af3b8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bb17af3b8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bb17af3b8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bb17af3b8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bb17af3b8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bb17af3b8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bb17af3b8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bb17af3b8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bb17af3b8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bb17af3b8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bb17af3b8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bb17af3b8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bb17af3b8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bb17af3b8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bb17af3b8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bb17af3b8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bb17af3b8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bb17af3b8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bb17af3b8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bb17af3b8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bb17af3b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bb17af3b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bb17af3b8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bb17af3b8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bb17af3b8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bb17af3b8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bb17af3b8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bb17af3b8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bb17af3b8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bb17af3b8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bb17af3b8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bb17af3b8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bb17af3b8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bb17af3b8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bb17af3b8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bb17af3b8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bc8cc18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bc8cc18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bb17af3b8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bb17af3b8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bb17af3b8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bb17af3b8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bb17af3b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bb17af3b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bb17af3b8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bb17af3b8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bb17af3b8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bb17af3b8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bb17af3b8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bb17af3b8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bc8cc184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bc8cc184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bc8cc184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3bc8cc184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bc8cc184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bc8cc184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bc8cc184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bc8cc184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bc8cc184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3bc8cc184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bb17af3b8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bb17af3b8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bb17af3b8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bb17af3b8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bb17af3b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bb17af3b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bb17af3b8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bb17af3b8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bb17af3b8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3bb17af3b8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bb17af3b8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bb17af3b8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bb17af3b8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3bb17af3b8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bb17af3b8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bb17af3b8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bb17af3b8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bb17af3b8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bc8cc184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bc8cc184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3bb17af3b8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3bb17af3b8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bb17af3b8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3bb17af3b8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bb17af3b8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bb17af3b8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bb17af3b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bb17af3b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3bb17af3b8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3bb17af3b8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3bb17af3b8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3bb17af3b8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3bb17af3b8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3bb17af3b8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3bb17af3b8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3bb17af3b8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bb17af3b8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3bb17af3b8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3bb17af3b8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3bb17af3b8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bb17af3b8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3bb17af3b8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3bb17af3b8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3bb17af3b8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3bb17af3b8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3bb17af3b8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3bb17af3b8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3bb17af3b8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bb17af3b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bb17af3b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bb17af3b8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3bb17af3b8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3bb17af3b8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3bb17af3b8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3bb17af3b8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3bb17af3b8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3bb17af3b8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3bb17af3b8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3bb17af3b8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3bb17af3b8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3bb17af3b8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3bb17af3b8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3bb17af3b8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3bb17af3b8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3bb17af3b8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3bb17af3b8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3bb17af3b8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3bb17af3b8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3bb17af3b8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3bb17af3b8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bb17af3b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bb17af3b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bb17af3b8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bb17af3b8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3bb17af3b8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3bb17af3b8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3bc8cc184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3bc8cc184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3bb17af3b8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3bb17af3b8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3bb17af3b8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3bb17af3b8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3bb17af3b8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3bb17af3b8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3bb17af3b8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3bb17af3b8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3bc8cc184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3bc8cc184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4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4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4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4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4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4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4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4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4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4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4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4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4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4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6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6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6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6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6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6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6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6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6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6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6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6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6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6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Level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" name="Google Shape;122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3" name="Google Shape;123;p22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{7271FB8F-C41F-4E09-815C-230D408B1641}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" name="Google Shape;12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0" name="Google Shape;130;p23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{7271FB8F-C41F-4E09-815C-230D408B1641}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7" name="Google Shape;137;p24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{7271FB8F-C41F-4E09-815C-230D408B1641}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4" name="Google Shape;144;p25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{7271FB8F-C41F-4E09-815C-230D408B1641}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" name="Google Shape;15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number types we will work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which are whole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numbers which are numbers with a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basic math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how to create variables and assign them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" name="Google Shape;165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 Assignments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2" name="Google Shape;17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3" name="Google Shape;17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work with numbers, but what do these numbers represent?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to assign these data types a variable name to easily reference them later on in our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Source Code Pro"/>
              <a:buChar char="○"/>
            </a:pPr>
            <a:r>
              <a:rPr b="1"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my_dogs = 2</a:t>
            </a:r>
            <a:endParaRPr b="1" sz="29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80" name="Google Shape;180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1" name="Google Shape;181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 can not start with a number.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can be no spaces in the name, use _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Can't use any of these symbols :'",&lt;&gt;/?|\()!@#$%^&amp;*~-+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" name="Google Shape;188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" name="Google Shape;189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Level 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Data Structures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Control Flow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considered best practice (PEP8) that names are lowercase.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Avoid using words that have special meaning in Python like "list" and "str"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uses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Typing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you can reassign variables to different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makes Python very flexible in assigning data types, this is different than other languages that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“Statically-Typed”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4" name="Google Shape;204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5" name="Google Shape;205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 rot="674">
            <a:off x="2048725" y="3008051"/>
            <a:ext cx="3061200" cy="144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This is okay in Python!</a:t>
            </a:r>
            <a:endParaRPr b="1" sz="3000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 rot="674">
            <a:off x="2048725" y="3008060"/>
            <a:ext cx="3061200" cy="1591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other Languages!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my_dog = 1;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“Sammy” ; 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//RESULTS IN ERROR</a:t>
            </a:r>
            <a:endParaRPr b="1" sz="29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6"/>
          <p:cNvSpPr txBox="1"/>
          <p:nvPr/>
        </p:nvSpPr>
        <p:spPr>
          <a:xfrm rot="646">
            <a:off x="791700" y="3429150"/>
            <a:ext cx="6388200" cy="117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Example of Static Typing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(C++)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work with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Faster development 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result in bugs for unexpected data types!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be aware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" name="Google Shape;239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0" name="Google Shape;240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6" name="Google Shape;24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7" name="Google Shape;24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3" name="Google Shape;253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4" name="Google Shape;254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4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 are sequences of characters, using the syntax of either single  quotes or double quotes: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'hello'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"Hello"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I don't do that 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1" name="Google Shape;26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2" name="Google Shape;262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4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strings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 means we can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grab sub-sections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notation uses [ ] notation after the string (or variable assigned the string).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allows you to grab a single character from the string...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9" name="Google Shape;26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0" name="Google Shape;270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Object 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4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7" name="Google Shape;27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8" name="Google Shape;278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4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Reverse Index:    0    -4    -3   -2    -1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5" name="Google Shape;285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6" name="Google Shape;286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4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3" name="Google Shape;293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4" name="Google Shape;294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4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index you will go up to (but not include)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size of the “jump” you take.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1" name="Google Shape;301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2" name="Google Shape;302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8" name="Google Shape;308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9" name="Google Shape;309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Indexing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Slicing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5" name="Google Shape;315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6" name="Google Shape;316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Properties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2" name="Google Shape;32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3" name="Google Shape;32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Formatting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Printing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0" name="Google Shape;330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“inject” a variable into your string for printing.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my_name = “Jose”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print(“Hello ” + my_name)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multiple ways to format strings for printing variables in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known as string interpolation.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Google Shape;33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8" name="Google Shape;33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5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two methods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.format()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f-strings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(formatted string literals)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5" name="Google Shape;34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6" name="Google Shape;34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we will cover the key data types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your basic building blocks when constructing larger pieces of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discuss all of the possible data types, then we’ll have lectures that go into more detail about each 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2" name="Google Shape;35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3" name="Google Shape;35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5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are ordered sequences that can hold a variety of object types.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[] brackets and commas to separate objects in the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[1,2,3,4,5]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support indexing and slicing. Lists can be nested and also have a variety of useful methods that can be called off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Google Shape;360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7" name="Google Shape;36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8" name="Google Shape;36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5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are unordered mappings for storing objects. Previously we saw how lists store objects in an ordered sequence, dictionaries use  a key-value pairing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key-value pair allows users to quickly grab objects without needing to know an index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5" name="Google Shape;375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6" name="Google Shape;376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2" name="Google Shape;382;p5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use curly braces and colons to signify the keys and their associated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{'key1':'value1','key2':'value2'}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to choose a list and when to choose a dictionary?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3" name="Google Shape;383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4" name="Google Shape;384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0" name="Google Shape;390;p5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Objects retrieved by key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Unordered and can not be sorted.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Objects retrieved by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 can be indexed or sliced.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1" name="Google Shape;391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2" name="Google Shape;392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Tuples, Sets, and 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8" name="Google Shape;398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9" name="Google Shape;399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6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very similar to lists. However they have one key difference -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immutability.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an element is inside a tuple, it can not be reassigned.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use parenthesis: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(1,2,3)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3" name="Google Shape;413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4" name="Google Shape;414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0" name="Google Shape;420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1" name="Google Shape;421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8" name="Google Shape;88;p17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{7271FB8F-C41F-4E09-815C-230D408B1641}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6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unordered collections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there can only be one representative of the same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8" name="Google Shape;428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9" name="Google Shape;429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5" name="Google Shape;435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6" name="Google Shape;436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2" name="Google Shape;442;p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operators that allow you to convey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very important later on when we deal with control flow and logic!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3" name="Google Shape;443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4" name="Google Shape;444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 Review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0" name="Google Shape;450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1" name="Google Shape;451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7" name="Google Shape;457;p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 Python Level One Folder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05-Exercise_Review.py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Just 5 quick problems to test your understanding!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Should be very straightforward.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8" name="Google Shape;458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9" name="Google Shape;459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5" name="Google Shape;465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6" name="Google Shape;466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Comparison and Logical Operators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6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73" name="Google Shape;473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4" name="Google Shape;474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0" name="Google Shape;480;p6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Comparison Operators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==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!=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Logical Operators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nd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1" name="Google Shape;481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2" name="Google Shape;482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If, elif , else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Statements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8" name="Google Shape;488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9" name="Google Shape;489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to learn about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control flow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often only want certain code to execute when a particular condition has been met.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my dog is hungry (some condition), then I will feed the dog (some action).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6" name="Google Shape;496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7" name="Google Shape;497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5" name="Google Shape;95;p18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{7271FB8F-C41F-4E09-815C-230D408B1641}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control this flow of logic we use some keywords: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elif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else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4" name="Google Shape;504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5" name="Google Shape;505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1" name="Google Shape;511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Control Flow syntax makes use of colons and indentation (whitespace).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indentation system is crucial to Python and is what sets it apart from other programming languages.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2" name="Google Shape;512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3" name="Google Shape;513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9" name="Google Shape;519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  <a:endParaRPr b="1" sz="2900">
              <a:solidFill>
                <a:srgbClr val="6FA8D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520" name="Google Shape;520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1" name="Google Shape;521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7" name="Google Shape;527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if/else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do something else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528" name="Google Shape;528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9" name="Google Shape;529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5" name="Google Shape;535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if/else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elif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some_other_condition: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do something different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do something else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536" name="Google Shape;536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7" name="Google Shape;537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3" name="Google Shape;543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4" name="Google Shape;544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LOOPS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0" name="Google Shape;550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1" name="Google Shape;551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Loops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7" name="Google Shape;557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8" name="Google Shape;558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4" name="Google Shape;564;p8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objects in Python are “iterable”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for loops to execute a block of code for every iteration.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5" name="Google Shape;565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6" name="Google Shape;566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2" name="Google Shape;572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term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iterable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means you can “iterate” over the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you can iterate over every character in a string, iterate over every item in a list, iterate over every key in a dictionary.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3" name="Google Shape;573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4" name="Google Shape;574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" name="Google Shape;101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2" name="Google Shape;102;p19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{7271FB8F-C41F-4E09-815C-230D408B1641}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0" name="Google Shape;580;p8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581" name="Google Shape;581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2" name="Google Shape;582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8" name="Google Shape;588;p8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589" name="Google Shape;589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0" name="Google Shape;590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83"/>
          <p:cNvSpPr/>
          <p:nvPr/>
        </p:nvSpPr>
        <p:spPr>
          <a:xfrm>
            <a:off x="1653800" y="1785900"/>
            <a:ext cx="3948600" cy="621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7" name="Google Shape;597;p8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598" name="Google Shape;598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9" name="Google Shape;599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84"/>
          <p:cNvSpPr/>
          <p:nvPr/>
        </p:nvSpPr>
        <p:spPr>
          <a:xfrm>
            <a:off x="2328800" y="2373150"/>
            <a:ext cx="20319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6" name="Google Shape;606;p8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607" name="Google Shape;607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8" name="Google Shape;608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85"/>
          <p:cNvSpPr/>
          <p:nvPr/>
        </p:nvSpPr>
        <p:spPr>
          <a:xfrm>
            <a:off x="4362750" y="2359650"/>
            <a:ext cx="4185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5" name="Google Shape;615;p8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616" name="Google Shape;616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7" name="Google Shape;617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86"/>
          <p:cNvSpPr/>
          <p:nvPr/>
        </p:nvSpPr>
        <p:spPr>
          <a:xfrm>
            <a:off x="4828500" y="2373150"/>
            <a:ext cx="20634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4" name="Google Shape;624;p8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625" name="Google Shape;625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6" name="Google Shape;626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87"/>
          <p:cNvSpPr/>
          <p:nvPr/>
        </p:nvSpPr>
        <p:spPr>
          <a:xfrm>
            <a:off x="2175750" y="2845650"/>
            <a:ext cx="32580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8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 Loops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3" name="Google Shape;633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4" name="Google Shape;634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0" name="Google Shape;640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loops will continue to execute a block of code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some condition remains True.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 pool is not full, keep filling my pool with water.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 dogs are still hungry, keep feeding my dogs.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1" name="Google Shape;641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2" name="Google Shape;642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8" name="Google Shape;648;p9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while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while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some_boolean_condition: 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#do something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649" name="Google Shape;649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0" name="Google Shape;650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6" name="Google Shape;656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combine with an else if you want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while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some_boolean_condition: 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#do something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else:</a:t>
            </a:r>
            <a:endParaRPr b="1" sz="3000">
              <a:solidFill>
                <a:srgbClr val="274E1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#do something different</a:t>
            </a:r>
            <a:endParaRPr b="1" sz="3000">
              <a:solidFill>
                <a:srgbClr val="274E1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657" name="Google Shape;657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8" name="Google Shape;658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9" name="Google Shape;109;p20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{7271FB8F-C41F-4E09-815C-230D408B1641}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9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4" name="Google Shape;664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5" name="Google Shape;665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9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Useful Operators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1" name="Google Shape;671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2" name="Google Shape;672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9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Methods and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8" name="Google Shape;678;p9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679" name="Google Shape;679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0" name="Google Shape;680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9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6" name="Google Shape;686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7" name="Google Shape;687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3" name="Google Shape;693;p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Built-in objects in Python have a variety of methods you can use!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in a bit more detail how to find methods and how to get information about them.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4" name="Google Shape;694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5" name="Google Shape;695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9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1" name="Google Shape;701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2" name="Google Shape;702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8" name="Google Shape;708;p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clean repeatable code is a key part of becoming an effective programmer.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Functions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 us to create blocks of code that can be easily executed many times, without needing to constantly rewrite the entire block of code.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9" name="Google Shape;709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0" name="Google Shape;710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6" name="Google Shape;716;p99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print(“Hello”)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name_of_function()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Hello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7" name="Google Shape;717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8" name="Google Shape;718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4" name="Google Shape;724;p100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name_of_function(name):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 ”+name)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name_of_function(“Jose”)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Hello Jose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5" name="Google Shape;725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6" name="Google Shape;726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2" name="Google Shape;732;p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we use the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keyword to send back the result of the function, instead of just printing it out.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allows us to assign the output of the function to a new variable.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3" name="Google Shape;733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4" name="Google Shape;734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" name="Google Shape;115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6" name="Google Shape;116;p21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{7271FB8F-C41F-4E09-815C-230D408B1641}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0" name="Google Shape;740;p102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add_function(num1,num2):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return num1+num2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result = add_function(1,2)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print(result)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1" name="Google Shape;741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2" name="Google Shape;742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8" name="Google Shape;748;p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 2 of our functions discussion will focus on solving problems with functions!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cover some useful operators.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9" name="Google Shape;749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0" name="Google Shape;750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10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Functions Part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6" name="Google Shape;756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7" name="Google Shape;757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0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 Practice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Problems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63" name="Google Shape;763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4" name="Google Shape;764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0" name="Google Shape;770;p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Learning functions increases your Python skills exponentially.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also means that the difficulties of problems you can solve also increases drastically.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1" name="Google Shape;771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2" name="Google Shape;772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8" name="Google Shape;778;p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some practice with converting problem statements into Python code.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go through a series of Function Practice Exercises.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this lecture we will go through the solutions.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9" name="Google Shape;779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0" name="Google Shape;780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6" name="Google Shape;786;p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options for this material: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 out the exercises yourself, then go through the solutions.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Treat the solutions as a code-along lecture for more guided practice.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7" name="Google Shape;787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8" name="Google Shape;788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0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 Tasks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4" name="Google Shape;794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5" name="Google Shape;795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