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y="5143500" cx="9144000"/>
  <p:notesSz cx="6858000" cy="9144000"/>
  <p:embeddedFontLst>
    <p:embeddedFont>
      <p:font typeface="Montserrat"/>
      <p:regular r:id="rId45"/>
      <p:bold r:id="rId46"/>
      <p:italic r:id="rId47"/>
      <p:boldItalic r:id="rId48"/>
    </p:embeddedFont>
    <p:embeddedFont>
      <p:font typeface="Source Code Pro"/>
      <p:regular r:id="rId49"/>
      <p:bold r:id="rId50"/>
      <p:italic r:id="rId51"/>
      <p:boldItalic r:id="rId52"/>
    </p:embeddedFont>
    <p:embeddedFont>
      <p:font typeface="Overpass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font" Target="fonts/Montserrat-bold.fntdata"/><Relationship Id="rId45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Montserrat-boldItalic.fntdata"/><Relationship Id="rId47" Type="http://schemas.openxmlformats.org/officeDocument/2006/relationships/font" Target="fonts/Montserrat-italic.fntdata"/><Relationship Id="rId49" Type="http://schemas.openxmlformats.org/officeDocument/2006/relationships/font" Target="fonts/SourceCodePr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SourceCodePro-italic.fntdata"/><Relationship Id="rId50" Type="http://schemas.openxmlformats.org/officeDocument/2006/relationships/font" Target="fonts/SourceCodePro-bold.fntdata"/><Relationship Id="rId53" Type="http://schemas.openxmlformats.org/officeDocument/2006/relationships/font" Target="fonts/Overpass-regular.fntdata"/><Relationship Id="rId52" Type="http://schemas.openxmlformats.org/officeDocument/2006/relationships/font" Target="fonts/SourceCodePro-boldItalic.fntdata"/><Relationship Id="rId11" Type="http://schemas.openxmlformats.org/officeDocument/2006/relationships/slide" Target="slides/slide7.xml"/><Relationship Id="rId55" Type="http://schemas.openxmlformats.org/officeDocument/2006/relationships/font" Target="fonts/Overpass-italic.fntdata"/><Relationship Id="rId10" Type="http://schemas.openxmlformats.org/officeDocument/2006/relationships/slide" Target="slides/slide6.xml"/><Relationship Id="rId54" Type="http://schemas.openxmlformats.org/officeDocument/2006/relationships/font" Target="fonts/Overpass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56" Type="http://schemas.openxmlformats.org/officeDocument/2006/relationships/font" Target="fonts/Overpass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7f8e0bda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7f8e0bda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7f8e0bda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7f8e0bda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7f8e0bda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7f8e0bda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7f8e0bda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7f8e0bda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7f8e0bda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7f8e0bda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7f8e0bda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7f8e0bda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7f8e0bda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7f8e0bda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7f8e0bda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7f8e0bda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7f8e0bda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7f8e0bda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bc824967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bc824967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b3a99e06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b3a99e06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bc824967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bc824967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bc824967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bc824967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bc824967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bc824967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bc824967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bc824967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bc824967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bc824967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7f8e0bda8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7f8e0bda8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7f8e0bda8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7f8e0bda8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7f8e0bda8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7f8e0bda8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7f8e0bda8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7f8e0bda8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7f8e0bda8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7f8e0bda8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7f8e0bda8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7f8e0bda8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7f8e0bda8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7f8e0bda8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7f8e0bda8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7f8e0bda8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7f8e0bda8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7f8e0bda8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7f8e0bda8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7f8e0bda8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7f8e0bda8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7f8e0bda8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7f8e0bda8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7f8e0bda8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7f8e0bda8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7f8e0bda8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7f8e0bda8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7f8e0bda8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7f8e0bda8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7f8e0bda8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7f8e0bda8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7f8e0bda8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bc82496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bc82496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7f8e0bda8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7f8e0bda8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7f8e0bd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7f8e0bd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7f8e0bda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7f8e0bda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7f8e0bda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7f8e0bda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7f8e0bda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7f8e0bda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7f8e0bda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7f8e0bda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Level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/>
          <p:nvPr/>
        </p:nvSpPr>
        <p:spPr>
          <a:xfrm>
            <a:off x="1417725" y="1022700"/>
            <a:ext cx="3755100" cy="720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6" name="Google Shape;146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4"/>
          <p:cNvSpPr/>
          <p:nvPr/>
        </p:nvSpPr>
        <p:spPr>
          <a:xfrm>
            <a:off x="2208600" y="1801825"/>
            <a:ext cx="5799600" cy="720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54" name="Google Shape;154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5" name="Google Shape;155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5"/>
          <p:cNvSpPr/>
          <p:nvPr/>
        </p:nvSpPr>
        <p:spPr>
          <a:xfrm>
            <a:off x="6215600" y="2018600"/>
            <a:ext cx="12828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5"/>
          <p:cNvSpPr/>
          <p:nvPr/>
        </p:nvSpPr>
        <p:spPr>
          <a:xfrm>
            <a:off x="5020600" y="2938425"/>
            <a:ext cx="14058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64" name="Google Shape;164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5" name="Google Shape;165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/>
          <p:nvPr/>
        </p:nvSpPr>
        <p:spPr>
          <a:xfrm>
            <a:off x="6215600" y="2018600"/>
            <a:ext cx="12828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6"/>
          <p:cNvSpPr/>
          <p:nvPr/>
        </p:nvSpPr>
        <p:spPr>
          <a:xfrm>
            <a:off x="5020600" y="2938425"/>
            <a:ext cx="14058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6"/>
          <p:cNvSpPr/>
          <p:nvPr/>
        </p:nvSpPr>
        <p:spPr>
          <a:xfrm>
            <a:off x="2612975" y="2938425"/>
            <a:ext cx="20619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75" name="Google Shape;17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6" name="Google Shape;17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7"/>
          <p:cNvSpPr/>
          <p:nvPr/>
        </p:nvSpPr>
        <p:spPr>
          <a:xfrm>
            <a:off x="2185150" y="3701325"/>
            <a:ext cx="4012800" cy="572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84" name="Google Shape;18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8"/>
          <p:cNvSpPr/>
          <p:nvPr/>
        </p:nvSpPr>
        <p:spPr>
          <a:xfrm>
            <a:off x="5219700" y="3776050"/>
            <a:ext cx="8259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93" name="Google Shape;193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4" name="Google Shape;194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9"/>
          <p:cNvSpPr/>
          <p:nvPr/>
        </p:nvSpPr>
        <p:spPr>
          <a:xfrm>
            <a:off x="5219700" y="3776050"/>
            <a:ext cx="8259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9"/>
          <p:cNvSpPr/>
          <p:nvPr/>
        </p:nvSpPr>
        <p:spPr>
          <a:xfrm>
            <a:off x="3591225" y="4613875"/>
            <a:ext cx="20619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Object Oriented Programming in more detail with code!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OOP Part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Methods &amp; Inheritance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11" name="Google Shape;211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2" name="Google Shape;212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Level Two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Scope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Object Oriented Programming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OOP Project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__name__ == “__main__”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Modules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OOP Part 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Special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19" name="Google Shape;219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0" name="Google Shape;220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OOP Project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27" name="Google Shape;227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8" name="Google Shape;228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" name="Google Shape;234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challenge, create a bank account class that has two attributes: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wner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balance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will also have two methods: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ithdraw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deposit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5" name="Google Shape;235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6" name="Google Shape;236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an added requirement, withdrawals may not exceed the available balance.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take a look at what the finished class should be able to do!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3" name="Google Shape;243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4" name="Google Shape;244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OOP Project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0" name="Google Shape;25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1" name="Google Shape;25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3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58" name="Google Shape;25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9" name="Google Shape;259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discuss a more advanced Python topic: Decorators.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Decorators allow you to “decorate” a function, let’s discuss what that word means in this context.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6" name="Google Shape;26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7" name="Google Shape;26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3" name="Google Shape;273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you created a function: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simple_func():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#: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Do simple stuff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 something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4" name="Google Shape;27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5" name="Google Shape;275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you want to add some new capabilities to the function:</a:t>
            </a:r>
            <a:endParaRPr sz="29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simple_func():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29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Want to do more stuff!</a:t>
            </a:r>
            <a:endParaRPr sz="2900">
              <a:solidFill>
                <a:srgbClr val="1155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#: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Do simple stuff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 something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2" name="Google Shape;282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3" name="Google Shape;283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now have two options: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that extra code (functionality) to your old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brand new function that contains the old code, and then add new code to that.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0" name="Google Shape;290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1" name="Google Shape;291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Scope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if you then want to remove that extra “functionality”.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would need to delete it manually, or make sure to have the old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there a better way? Maybe an on/off switch to quickly add this functionality?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8" name="Google Shape;298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9" name="Google Shape;299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has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that allow you to tack on extra functionality to an already existing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use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operator and are then placed on top of the original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you can easily add on extra functionality with a decorator: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		</a:t>
            </a:r>
            <a:r>
              <a:rPr lang="en" sz="29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@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some_decorator</a:t>
            </a:r>
            <a:endParaRPr sz="29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simple_func():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#: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Do simple stuff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 something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4" name="Google Shape;314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5" name="Google Shape;315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1" name="Google Shape;321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idea is pretty abstract in practice with Python syntax, so we will go through the steps of manually building out a decorator ourselves, to show what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operator is doing behind the scenes.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2" name="Google Shape;322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3" name="Google Shape;323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9" name="Google Shape;329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 you won’t encounter decorators in basic Python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are common to encounter when working with Web Frameworks, such as Django or Flask.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0" name="Google Shape;330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1" name="Google Shape;331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Writing Your Own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Modules and Packages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7" name="Google Shape;337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8" name="Google Shape;338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Google Shape;344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how to install external packages, let’s explore how to create our own modules and packages.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Modules are just .py scripts that you call in another .py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Packages are a collection of modules.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create some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5" name="Google Shape;345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6" name="Google Shape;346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9"/>
          <p:cNvSpPr txBox="1"/>
          <p:nvPr>
            <p:ph type="ctrTitle"/>
          </p:nvPr>
        </p:nvSpPr>
        <p:spPr>
          <a:xfrm>
            <a:off x="311700" y="22709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__name__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“__main__” 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2" name="Google Shape;352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3" name="Google Shape;353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An often confusing part of Python is a mysterious line of code: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__name__ == "__main__":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0" name="Google Shape;360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1" name="Google Shape;361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7" name="Google Shape;367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Sometimes when you are importing from a module, you would like to know whether a modules function is being used as an import, or if you are using the original .py file of that module.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8" name="Google Shape;368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9" name="Google Shape;369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Scope is the concept that determines where you can see or access a variable.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probably already have an intuitive understanding of Scope, but let’s have a more formal discussion of this topic!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explore this some more, but make sure to check out the full explanatory text file that is in this part’s folder!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6" name="Google Shape;376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7" name="Google Shape;377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 Oriented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Programming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Object Oriented Programming (OOP) allows programmers to create their own objects that have methods and attributes.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that after defining a string,list, dictionary, or other objects, you were able to call methods off of them with the .method_name() syntax.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methods act as functions that use information about the object, as well as the object itself to return results, or change the current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 this includes appending to a list, or counting the occurences of an element in a tuple.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OOP allows users to create their own objects.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general format is often confusing when first encountered, and its usefulness may not be completely clear at first.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general, OOP allows us to create code that is repeatable and organized.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much larger scripts of Python code, functions by themselves aren’t enough for organization and repeatability.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Commonly repeated tasks and objects can be defined with OOP to create code that is more usable.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check out the syntax.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