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/>
            </a:lvl1pPr>
            <a:lvl2pPr lvl="1" algn="ctr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/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3pPr>
            <a:lvl4pPr lvl="3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4pPr>
            <a:lvl5pPr lvl="4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5pPr>
            <a:lvl6pPr lvl="5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6pPr>
            <a:lvl7pPr lvl="6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7pPr>
            <a:lvl8pPr lvl="7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8pPr>
            <a:lvl9pPr lvl="8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285037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22437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/>
            </a:lvl1pPr>
            <a:lvl2pPr lvl="1" algn="ctr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/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3pPr>
            <a:lvl4pPr lvl="3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4pPr>
            <a:lvl5pPr lvl="4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5pPr>
            <a:lvl6pPr lvl="5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6pPr>
            <a:lvl7pPr lvl="6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7pPr>
            <a:lvl8pPr lvl="7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8pPr>
            <a:lvl9pPr lvl="8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180" name="Google Shape;18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187" name="Google Shape;187;p2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30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194" name="Google Shape;194;p30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30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196" name="Google Shape;196;p3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/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2" name="Google Shape;212;p3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4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9" name="Google Shape;219;p3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 rot="5400000">
            <a:off x="7285037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 rot="5400000">
            <a:off x="1722437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/>
            </a:lvl1pPr>
            <a:lvl2pPr lvl="1" algn="ctr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/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3pPr>
            <a:lvl4pPr lvl="3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4pPr>
            <a:lvl5pPr lvl="4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5pPr>
            <a:lvl6pPr lvl="5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6pPr>
            <a:lvl7pPr lvl="6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7pPr>
            <a:lvl8pPr lvl="7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8pPr>
            <a:lvl9pPr lvl="8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9pPr>
          </a:lstStyle>
          <a:p/>
        </p:txBody>
      </p:sp>
      <p:sp>
        <p:nvSpPr>
          <p:cNvPr id="243" name="Google Shape;243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9" name="Google Shape;249;p3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55" name="Google Shape;255;p4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261" name="Google Shape;261;p41"/>
          <p:cNvSpPr txBox="1"/>
          <p:nvPr>
            <p:ph idx="2" type="body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262" name="Google Shape;262;p4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8" name="Google Shape;268;p42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269" name="Google Shape;269;p42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42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271" name="Google Shape;271;p4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/>
        </p:txBody>
      </p:sp>
      <p:sp>
        <p:nvSpPr>
          <p:cNvPr id="286" name="Google Shape;286;p4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87" name="Google Shape;287;p4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6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4" name="Google Shape;294;p4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0" name="Google Shape;300;p4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 rot="5400000">
            <a:off x="7285037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 rot="5400000">
            <a:off x="1722437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6" name="Google Shape;306;p4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/>
            </a:lvl1pPr>
            <a:lvl2pPr lvl="1" algn="ctr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/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3pPr>
            <a:lvl4pPr lvl="3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4pPr>
            <a:lvl5pPr lvl="4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5pPr>
            <a:lvl6pPr lvl="5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6pPr>
            <a:lvl7pPr lvl="6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7pPr>
            <a:lvl8pPr lvl="7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8pPr>
            <a:lvl9pPr lvl="8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/>
            </a:lvl9pPr>
          </a:lstStyle>
          <a:p/>
        </p:txBody>
      </p:sp>
      <p:sp>
        <p:nvSpPr>
          <p:cNvPr id="318" name="Google Shape;318;p5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4" name="Google Shape;324;p5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5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330" name="Google Shape;330;p5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3"/>
          <p:cNvSpPr txBox="1"/>
          <p:nvPr>
            <p:ph idx="1" type="body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336" name="Google Shape;336;p53"/>
          <p:cNvSpPr txBox="1"/>
          <p:nvPr>
            <p:ph idx="2" type="body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/>
        </p:txBody>
      </p:sp>
      <p:sp>
        <p:nvSpPr>
          <p:cNvPr id="337" name="Google Shape;337;p5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5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54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3" name="Google Shape;343;p54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344" name="Google Shape;344;p54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5" name="Google Shape;345;p54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/>
        </p:txBody>
      </p:sp>
      <p:sp>
        <p:nvSpPr>
          <p:cNvPr id="346" name="Google Shape;346;p5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2" name="Google Shape;362;p5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58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58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9" name="Google Shape;369;p5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5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9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5" name="Google Shape;375;p5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/>
          <p:nvPr>
            <p:ph type="title"/>
          </p:nvPr>
        </p:nvSpPr>
        <p:spPr>
          <a:xfrm rot="5400000">
            <a:off x="7285037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60"/>
          <p:cNvSpPr txBox="1"/>
          <p:nvPr>
            <p:ph idx="1" type="body"/>
          </p:nvPr>
        </p:nvSpPr>
        <p:spPr>
          <a:xfrm rot="5400000">
            <a:off x="1722437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1" name="Google Shape;381;p6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6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6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5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95300" lvl="0" marL="457200" marR="0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22860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95300" lvl="0" marL="457200" marR="0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22860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95300" lvl="0" marL="457200" marR="0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22860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95300" lvl="0" marL="457200" marR="0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22860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4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/>
          <p:nvPr/>
        </p:nvSpPr>
        <p:spPr>
          <a:xfrm>
            <a:off x="1581444" y="1422060"/>
            <a:ext cx="9231130" cy="177052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61"/>
          <p:cNvSpPr txBox="1"/>
          <p:nvPr/>
        </p:nvSpPr>
        <p:spPr>
          <a:xfrm>
            <a:off x="2016305" y="1891824"/>
            <a:ext cx="87962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2020 DSA數位奇點獎報名表</a:t>
            </a:r>
            <a:endParaRPr b="1" i="0" sz="4800" u="none" cap="none" strike="noStrike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0" name="Google Shape;390;p61"/>
          <p:cNvSpPr/>
          <p:nvPr/>
        </p:nvSpPr>
        <p:spPr>
          <a:xfrm>
            <a:off x="3526646" y="6222702"/>
            <a:ext cx="5137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完成後，請轉存為.pdf檔案形式後上傳，謝謝。</a:t>
            </a:r>
            <a:endParaRPr/>
          </a:p>
        </p:txBody>
      </p:sp>
      <p:sp>
        <p:nvSpPr>
          <p:cNvPr id="391" name="Google Shape;391;p61"/>
          <p:cNvSpPr txBox="1"/>
          <p:nvPr/>
        </p:nvSpPr>
        <p:spPr>
          <a:xfrm>
            <a:off x="2529579" y="3589499"/>
            <a:ext cx="756652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歡迎提供照片、圖表、圖片、影片作品、網站連結等各種說明，讓評審對此作品印象深刻。請注意，本檔案可自行增加頁數、設計封面與版型，但大小不得超過3MB。</a:t>
            </a:r>
            <a:endParaRPr/>
          </a:p>
        </p:txBody>
      </p:sp>
      <p:pic>
        <p:nvPicPr>
          <p:cNvPr id="392" name="Google Shape;39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8731" y="89761"/>
            <a:ext cx="1813269" cy="128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0"/>
          <p:cNvSpPr txBox="1"/>
          <p:nvPr>
            <p:ph idx="1" type="body"/>
          </p:nvPr>
        </p:nvSpPr>
        <p:spPr>
          <a:xfrm>
            <a:off x="1064276" y="2166413"/>
            <a:ext cx="6467867" cy="345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36" name="Google Shape;536;p70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0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rgbClr val="F6A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70"/>
          <p:cNvPicPr preferRelativeResize="0"/>
          <p:nvPr/>
        </p:nvPicPr>
        <p:blipFill rotWithShape="1">
          <a:blip r:embed="rId3">
            <a:alphaModFix/>
          </a:blip>
          <a:srcRect b="-4" l="14905" r="14226" t="0"/>
          <a:stretch/>
        </p:blipFill>
        <p:spPr>
          <a:xfrm>
            <a:off x="9030743" y="2474254"/>
            <a:ext cx="1912560" cy="1909489"/>
          </a:xfrm>
          <a:custGeom>
            <a:rect b="b" l="l" r="r" t="t"/>
            <a:pathLst>
              <a:path extrusionOk="0" h="6057610" w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39" name="Google Shape;539;p70"/>
          <p:cNvSpPr/>
          <p:nvPr/>
        </p:nvSpPr>
        <p:spPr>
          <a:xfrm>
            <a:off x="319823" y="912363"/>
            <a:ext cx="795677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zh-TW" sz="2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以下事項請注意，感謝您的填寫!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--  填寫完畢，請轉存為.pdf檔案形式後上傳。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--若有「case film」請上傳至Youtube，長度請限於3分鐘內，請提供連結並設定為不公開。</a:t>
            </a:r>
            <a:endParaRPr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--大陆地区上传视频时，请提供无须登入会员即可观看之连结。 </a:t>
            </a:r>
            <a:endParaRPr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469900" y="1091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作品核心創意說明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9" name="Google Shape;399;p62"/>
          <p:cNvSpPr/>
          <p:nvPr/>
        </p:nvSpPr>
        <p:spPr>
          <a:xfrm>
            <a:off x="469900" y="1638300"/>
            <a:ext cx="3646854" cy="3886200"/>
          </a:xfrm>
          <a:prstGeom prst="rect">
            <a:avLst/>
          </a:prstGeom>
          <a:solidFill>
            <a:schemeClr val="lt1">
              <a:alpha val="16862"/>
            </a:schemeClr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62"/>
          <p:cNvGrpSpPr/>
          <p:nvPr/>
        </p:nvGrpSpPr>
        <p:grpSpPr>
          <a:xfrm>
            <a:off x="764825" y="1775396"/>
            <a:ext cx="3279734" cy="1473200"/>
            <a:chOff x="660401" y="1892300"/>
            <a:chExt cx="3279734" cy="1473200"/>
          </a:xfrm>
        </p:grpSpPr>
        <p:sp>
          <p:nvSpPr>
            <p:cNvPr id="401" name="Google Shape;401;p62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2"/>
            <p:cNvSpPr txBox="1"/>
            <p:nvPr/>
          </p:nvSpPr>
          <p:spPr>
            <a:xfrm>
              <a:off x="769918" y="2385088"/>
              <a:ext cx="3060699" cy="789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參賽作品者須說明如何透過影像力在數位媒體上的呈現，表達品牌故事的精神與概念。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03" name="Google Shape;403;p62"/>
            <p:cNvSpPr/>
            <p:nvPr/>
          </p:nvSpPr>
          <p:spPr>
            <a:xfrm>
              <a:off x="769919" y="1987969"/>
              <a:ext cx="1552028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A1 影片創意類</a:t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04" name="Google Shape;404;p62"/>
          <p:cNvGrpSpPr/>
          <p:nvPr/>
        </p:nvGrpSpPr>
        <p:grpSpPr>
          <a:xfrm>
            <a:off x="4511320" y="1776091"/>
            <a:ext cx="3279734" cy="1482069"/>
            <a:chOff x="660401" y="1892300"/>
            <a:chExt cx="3279734" cy="1482069"/>
          </a:xfrm>
        </p:grpSpPr>
        <p:sp>
          <p:nvSpPr>
            <p:cNvPr id="405" name="Google Shape;405;p62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2"/>
            <p:cNvSpPr txBox="1"/>
            <p:nvPr/>
          </p:nvSpPr>
          <p:spPr>
            <a:xfrm>
              <a:off x="769918" y="2345176"/>
              <a:ext cx="3060699" cy="102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請說明參賽作品如何通過創造性使用，解釋，分析或應用數據來增強或推動創意的執行與成效。 且數據的使用必須成為理念的核心。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07" name="Google Shape;407;p62"/>
            <p:cNvSpPr/>
            <p:nvPr/>
          </p:nvSpPr>
          <p:spPr>
            <a:xfrm>
              <a:off x="769919" y="1987969"/>
              <a:ext cx="1539204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B2 數據創新類</a:t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08" name="Google Shape;408;p62"/>
          <p:cNvGrpSpPr/>
          <p:nvPr/>
        </p:nvGrpSpPr>
        <p:grpSpPr>
          <a:xfrm>
            <a:off x="8312726" y="1759194"/>
            <a:ext cx="3279734" cy="1473200"/>
            <a:chOff x="660401" y="1892300"/>
            <a:chExt cx="3279734" cy="1473200"/>
          </a:xfrm>
        </p:grpSpPr>
        <p:sp>
          <p:nvSpPr>
            <p:cNvPr id="409" name="Google Shape;409;p62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2"/>
            <p:cNvSpPr txBox="1"/>
            <p:nvPr/>
          </p:nvSpPr>
          <p:spPr>
            <a:xfrm>
              <a:off x="769918" y="2385088"/>
              <a:ext cx="3060699" cy="789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參賽作品需要說明社群概念策略,參與程度，社交範圍以及如何的創造性使用社交網絡和平台，帶來商業上的成功。 。</a:t>
              </a:r>
              <a:endParaRPr/>
            </a:p>
          </p:txBody>
        </p:sp>
        <p:sp>
          <p:nvSpPr>
            <p:cNvPr id="411" name="Google Shape;411;p62"/>
            <p:cNvSpPr/>
            <p:nvPr/>
          </p:nvSpPr>
          <p:spPr>
            <a:xfrm>
              <a:off x="769919" y="1987969"/>
              <a:ext cx="2356735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C2 社群與影響者行銷類</a:t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12" name="Google Shape;412;p62"/>
          <p:cNvGrpSpPr/>
          <p:nvPr/>
        </p:nvGrpSpPr>
        <p:grpSpPr>
          <a:xfrm>
            <a:off x="818574" y="3499292"/>
            <a:ext cx="3279734" cy="1473200"/>
            <a:chOff x="660401" y="1892300"/>
            <a:chExt cx="3279734" cy="1473200"/>
          </a:xfrm>
        </p:grpSpPr>
        <p:sp>
          <p:nvSpPr>
            <p:cNvPr id="413" name="Google Shape;413;p62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62"/>
            <p:cNvSpPr txBox="1"/>
            <p:nvPr/>
          </p:nvSpPr>
          <p:spPr>
            <a:xfrm>
              <a:off x="769918" y="2385088"/>
              <a:ext cx="3060699" cy="789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說明如何從消費者旅程出發，通過每個接觸點的體驗優化360度互動等方式，增加品牌親和力和商業成功。。</a:t>
              </a:r>
              <a:endParaRPr/>
            </a:p>
          </p:txBody>
        </p:sp>
        <p:sp>
          <p:nvSpPr>
            <p:cNvPr id="415" name="Google Shape;415;p62"/>
            <p:cNvSpPr/>
            <p:nvPr/>
          </p:nvSpPr>
          <p:spPr>
            <a:xfrm>
              <a:off x="769919" y="1987969"/>
              <a:ext cx="2597186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A2 品牌體驗與促動行銷類</a:t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16" name="Google Shape;416;p62"/>
          <p:cNvGrpSpPr/>
          <p:nvPr/>
        </p:nvGrpSpPr>
        <p:grpSpPr>
          <a:xfrm>
            <a:off x="4574873" y="3501978"/>
            <a:ext cx="3279734" cy="1473200"/>
            <a:chOff x="660401" y="1892300"/>
            <a:chExt cx="3279734" cy="1473200"/>
          </a:xfrm>
        </p:grpSpPr>
        <p:sp>
          <p:nvSpPr>
            <p:cNvPr id="417" name="Google Shape;417;p62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62"/>
            <p:cNvSpPr txBox="1"/>
            <p:nvPr/>
          </p:nvSpPr>
          <p:spPr>
            <a:xfrm>
              <a:off x="769918" y="2316407"/>
              <a:ext cx="3060699" cy="789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請說明如何透過創新手法及優化消費者旅程增加消費者的參與度，並促進商業上的成長。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19" name="Google Shape;419;p62"/>
            <p:cNvSpPr/>
            <p:nvPr/>
          </p:nvSpPr>
          <p:spPr>
            <a:xfrm>
              <a:off x="769919" y="1987969"/>
              <a:ext cx="1949573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B3 電子商務行銷類</a:t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20" name="Google Shape;420;p62"/>
          <p:cNvGrpSpPr/>
          <p:nvPr/>
        </p:nvGrpSpPr>
        <p:grpSpPr>
          <a:xfrm>
            <a:off x="8312726" y="3429000"/>
            <a:ext cx="3279734" cy="1473200"/>
            <a:chOff x="660401" y="1892300"/>
            <a:chExt cx="3279734" cy="1473200"/>
          </a:xfrm>
        </p:grpSpPr>
        <p:sp>
          <p:nvSpPr>
            <p:cNvPr id="421" name="Google Shape;421;p62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62"/>
            <p:cNvSpPr txBox="1"/>
            <p:nvPr/>
          </p:nvSpPr>
          <p:spPr>
            <a:xfrm>
              <a:off x="769918" y="2299509"/>
              <a:ext cx="3060699" cy="102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說明如何進行開創性的科技應用與解決方案。包括工具，產品，模型，平台和其他形式廣告技術在內的獨立技術，以及利用新技術的創意活動。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23" name="Google Shape;423;p62"/>
            <p:cNvSpPr/>
            <p:nvPr/>
          </p:nvSpPr>
          <p:spPr>
            <a:xfrm>
              <a:off x="769919" y="1987969"/>
              <a:ext cx="1149674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D1 創新類</a:t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24" name="Google Shape;424;p62"/>
          <p:cNvGrpSpPr/>
          <p:nvPr/>
        </p:nvGrpSpPr>
        <p:grpSpPr>
          <a:xfrm>
            <a:off x="818574" y="5134265"/>
            <a:ext cx="3279734" cy="1473200"/>
            <a:chOff x="660401" y="1892300"/>
            <a:chExt cx="3279734" cy="1473200"/>
          </a:xfrm>
        </p:grpSpPr>
        <p:sp>
          <p:nvSpPr>
            <p:cNvPr id="425" name="Google Shape;425;p62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62"/>
            <p:cNvSpPr txBox="1"/>
            <p:nvPr/>
          </p:nvSpPr>
          <p:spPr>
            <a:xfrm>
              <a:off x="769918" y="2385088"/>
              <a:ext cx="3060699" cy="789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參賽作品須說明如何透過手持式或穿戴式等裝置，在數位平台上展現出整合創意與執行成效。</a:t>
              </a:r>
              <a:endParaRPr/>
            </a:p>
          </p:txBody>
        </p:sp>
        <p:sp>
          <p:nvSpPr>
            <p:cNvPr id="427" name="Google Shape;427;p62"/>
            <p:cNvSpPr/>
            <p:nvPr/>
          </p:nvSpPr>
          <p:spPr>
            <a:xfrm>
              <a:off x="769919" y="1987969"/>
              <a:ext cx="1539204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B1 行動行銷類</a:t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28" name="Google Shape;428;p62"/>
          <p:cNvGrpSpPr/>
          <p:nvPr/>
        </p:nvGrpSpPr>
        <p:grpSpPr>
          <a:xfrm>
            <a:off x="4565650" y="5173737"/>
            <a:ext cx="3279734" cy="1473200"/>
            <a:chOff x="660401" y="1892300"/>
            <a:chExt cx="3279734" cy="1473200"/>
          </a:xfrm>
        </p:grpSpPr>
        <p:sp>
          <p:nvSpPr>
            <p:cNvPr id="429" name="Google Shape;429;p62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62"/>
            <p:cNvSpPr txBox="1"/>
            <p:nvPr/>
          </p:nvSpPr>
          <p:spPr>
            <a:xfrm>
              <a:off x="830327" y="2385088"/>
              <a:ext cx="3060699" cy="789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為了傳達品牌訊息，請說明如何將內容概念與娛樂產業特色結合，轉化為具有文化創造力,且展現耳目一新的新溝通方式，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31" name="Google Shape;431;p62"/>
            <p:cNvSpPr/>
            <p:nvPr/>
          </p:nvSpPr>
          <p:spPr>
            <a:xfrm>
              <a:off x="769919" y="1987969"/>
              <a:ext cx="1535998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C1 娛樂行銷類</a:t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32" name="Google Shape;432;p62"/>
          <p:cNvGrpSpPr/>
          <p:nvPr/>
        </p:nvGrpSpPr>
        <p:grpSpPr>
          <a:xfrm>
            <a:off x="8312726" y="5144855"/>
            <a:ext cx="3279734" cy="1473200"/>
            <a:chOff x="660401" y="1892300"/>
            <a:chExt cx="3279734" cy="1473200"/>
          </a:xfrm>
        </p:grpSpPr>
        <p:sp>
          <p:nvSpPr>
            <p:cNvPr id="433" name="Google Shape;433;p62"/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62"/>
            <p:cNvSpPr txBox="1"/>
            <p:nvPr/>
          </p:nvSpPr>
          <p:spPr>
            <a:xfrm>
              <a:off x="769918" y="2385088"/>
              <a:ext cx="3060699" cy="789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說明如何在數位環境中應用卓越技術形式和功能，展現出精湛的執行和出色的用戶體驗，以達到品牌溝通的目的。</a:t>
              </a:r>
              <a:endParaRPr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35" name="Google Shape;435;p62"/>
            <p:cNvSpPr/>
            <p:nvPr/>
          </p:nvSpPr>
          <p:spPr>
            <a:xfrm>
              <a:off x="769919" y="1987969"/>
              <a:ext cx="1560042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D2 數位技術類</a:t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436" name="Google Shape;43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5890" y="0"/>
            <a:ext cx="2048713" cy="14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 txBox="1"/>
          <p:nvPr>
            <p:ph type="title"/>
          </p:nvPr>
        </p:nvSpPr>
        <p:spPr>
          <a:xfrm>
            <a:off x="381000" y="1317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Arial"/>
                <a:ea typeface="Arial"/>
                <a:cs typeface="Arial"/>
                <a:sym typeface="Arial"/>
              </a:rPr>
              <a:t>評分標準</a:t>
            </a:r>
            <a:endParaRPr/>
          </a:p>
        </p:txBody>
      </p:sp>
      <p:grpSp>
        <p:nvGrpSpPr>
          <p:cNvPr id="442" name="Google Shape;442;p63"/>
          <p:cNvGrpSpPr/>
          <p:nvPr/>
        </p:nvGrpSpPr>
        <p:grpSpPr>
          <a:xfrm>
            <a:off x="1714817" y="1550649"/>
            <a:ext cx="4213313" cy="2389868"/>
            <a:chOff x="1285240" y="1372418"/>
            <a:chExt cx="3787139" cy="1603615"/>
          </a:xfrm>
        </p:grpSpPr>
        <p:sp>
          <p:nvSpPr>
            <p:cNvPr id="443" name="Google Shape;443;p63"/>
            <p:cNvSpPr/>
            <p:nvPr/>
          </p:nvSpPr>
          <p:spPr>
            <a:xfrm>
              <a:off x="1490663" y="1390651"/>
              <a:ext cx="792162" cy="515478"/>
            </a:xfrm>
            <a:prstGeom prst="ellipse">
              <a:avLst/>
            </a:prstGeom>
            <a:solidFill>
              <a:srgbClr val="2C49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3"/>
            <p:cNvSpPr txBox="1"/>
            <p:nvPr/>
          </p:nvSpPr>
          <p:spPr>
            <a:xfrm>
              <a:off x="2320289" y="2105368"/>
              <a:ext cx="2752090" cy="55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評分標準: 創意40%、策略目標20%、執行20％、影響效果20%</a:t>
              </a:r>
              <a:endParaRPr b="1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5" name="Google Shape;445;p63"/>
            <p:cNvSpPr txBox="1"/>
            <p:nvPr/>
          </p:nvSpPr>
          <p:spPr>
            <a:xfrm>
              <a:off x="2320289" y="1372418"/>
              <a:ext cx="2677161" cy="69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A1影片創意類(FILM)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A2品牌體驗與促動行銷類 (BRAND EXPERIENCE &amp; ACTIVATION )</a:t>
              </a:r>
              <a:endParaRPr/>
            </a:p>
          </p:txBody>
        </p:sp>
        <p:cxnSp>
          <p:nvCxnSpPr>
            <p:cNvPr id="446" name="Google Shape;446;p63"/>
            <p:cNvCxnSpPr/>
            <p:nvPr/>
          </p:nvCxnSpPr>
          <p:spPr>
            <a:xfrm flipH="1" rot="10800000">
              <a:off x="1285240" y="2974446"/>
              <a:ext cx="3749675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47" name="Google Shape;447;p63"/>
          <p:cNvGrpSpPr/>
          <p:nvPr/>
        </p:nvGrpSpPr>
        <p:grpSpPr>
          <a:xfrm>
            <a:off x="6177863" y="1524801"/>
            <a:ext cx="4171633" cy="2412841"/>
            <a:chOff x="1285240" y="1348924"/>
            <a:chExt cx="3749675" cy="1602571"/>
          </a:xfrm>
        </p:grpSpPr>
        <p:sp>
          <p:nvSpPr>
            <p:cNvPr id="448" name="Google Shape;448;p63"/>
            <p:cNvSpPr/>
            <p:nvPr/>
          </p:nvSpPr>
          <p:spPr>
            <a:xfrm>
              <a:off x="1490663" y="1390650"/>
              <a:ext cx="792162" cy="486556"/>
            </a:xfrm>
            <a:prstGeom prst="ellipse">
              <a:avLst/>
            </a:prstGeom>
            <a:solidFill>
              <a:srgbClr val="2C49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3"/>
            <p:cNvSpPr txBox="1"/>
            <p:nvPr/>
          </p:nvSpPr>
          <p:spPr>
            <a:xfrm>
              <a:off x="2252277" y="2102570"/>
              <a:ext cx="2752090" cy="551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評分標準: 策略目標30%、解決方案與執行30%、轉換價值20%、創新性20%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3"/>
            <p:cNvSpPr txBox="1"/>
            <p:nvPr/>
          </p:nvSpPr>
          <p:spPr>
            <a:xfrm>
              <a:off x="2306271" y="1348924"/>
              <a:ext cx="2677161" cy="680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B1行動行銷類 (MOBILE 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B2數據創新類 (CREATIVE DATA 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B3電子商務行銷類 (ECOMMERCE </a:t>
              </a:r>
              <a:r>
                <a:rPr lang="zh-TW" sz="11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 sz="11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51" name="Google Shape;451;p63"/>
            <p:cNvCxnSpPr/>
            <p:nvPr/>
          </p:nvCxnSpPr>
          <p:spPr>
            <a:xfrm flipH="1" rot="10800000">
              <a:off x="1285240" y="2949908"/>
              <a:ext cx="3749675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52" name="Google Shape;452;p63"/>
          <p:cNvGrpSpPr/>
          <p:nvPr/>
        </p:nvGrpSpPr>
        <p:grpSpPr>
          <a:xfrm>
            <a:off x="1714817" y="4252743"/>
            <a:ext cx="4171633" cy="2230270"/>
            <a:chOff x="1285240" y="1261749"/>
            <a:chExt cx="3749675" cy="1714284"/>
          </a:xfrm>
        </p:grpSpPr>
        <p:sp>
          <p:nvSpPr>
            <p:cNvPr id="453" name="Google Shape;453;p63"/>
            <p:cNvSpPr/>
            <p:nvPr/>
          </p:nvSpPr>
          <p:spPr>
            <a:xfrm>
              <a:off x="1490663" y="1390650"/>
              <a:ext cx="792162" cy="572404"/>
            </a:xfrm>
            <a:prstGeom prst="ellipse">
              <a:avLst/>
            </a:prstGeom>
            <a:solidFill>
              <a:srgbClr val="2C49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3"/>
            <p:cNvSpPr txBox="1"/>
            <p:nvPr/>
          </p:nvSpPr>
          <p:spPr>
            <a:xfrm>
              <a:off x="2164105" y="2083811"/>
              <a:ext cx="2752090" cy="638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評分標準：策略目標30%、影響效果30%、創新創意20％、執行20%</a:t>
              </a:r>
              <a:endParaRPr b="1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5" name="Google Shape;455;p63"/>
            <p:cNvSpPr txBox="1"/>
            <p:nvPr/>
          </p:nvSpPr>
          <p:spPr>
            <a:xfrm>
              <a:off x="2282825" y="1261749"/>
              <a:ext cx="2752090" cy="790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C1娛樂行銷類 (ENTERTAINMENT 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C2社群與影響者行銷類 (SOCIAL &amp; INFLUENCER )</a:t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6" name="Google Shape;456;p63"/>
            <p:cNvSpPr/>
            <p:nvPr/>
          </p:nvSpPr>
          <p:spPr>
            <a:xfrm>
              <a:off x="1684338" y="1435235"/>
              <a:ext cx="336550" cy="403225"/>
            </a:xfrm>
            <a:custGeom>
              <a:rect b="b" l="l" r="r" t="t"/>
              <a:pathLst>
                <a:path extrusionOk="0" h="16157" w="13526">
                  <a:moveTo>
                    <a:pt x="13526" y="9859"/>
                  </a:moveTo>
                  <a:lnTo>
                    <a:pt x="13525" y="9923"/>
                  </a:lnTo>
                  <a:lnTo>
                    <a:pt x="13521" y="9987"/>
                  </a:lnTo>
                  <a:lnTo>
                    <a:pt x="13515" y="10048"/>
                  </a:lnTo>
                  <a:lnTo>
                    <a:pt x="13507" y="10110"/>
                  </a:lnTo>
                  <a:lnTo>
                    <a:pt x="13495" y="10172"/>
                  </a:lnTo>
                  <a:lnTo>
                    <a:pt x="13482" y="10233"/>
                  </a:lnTo>
                  <a:lnTo>
                    <a:pt x="13467" y="10292"/>
                  </a:lnTo>
                  <a:lnTo>
                    <a:pt x="13449" y="10352"/>
                  </a:lnTo>
                  <a:lnTo>
                    <a:pt x="13429" y="10411"/>
                  </a:lnTo>
                  <a:lnTo>
                    <a:pt x="13405" y="10470"/>
                  </a:lnTo>
                  <a:lnTo>
                    <a:pt x="13380" y="10527"/>
                  </a:lnTo>
                  <a:lnTo>
                    <a:pt x="13353" y="10584"/>
                  </a:lnTo>
                  <a:lnTo>
                    <a:pt x="13323" y="10641"/>
                  </a:lnTo>
                  <a:lnTo>
                    <a:pt x="13291" y="10696"/>
                  </a:lnTo>
                  <a:lnTo>
                    <a:pt x="13255" y="10751"/>
                  </a:lnTo>
                  <a:lnTo>
                    <a:pt x="13219" y="10806"/>
                  </a:lnTo>
                  <a:lnTo>
                    <a:pt x="13179" y="10859"/>
                  </a:lnTo>
                  <a:lnTo>
                    <a:pt x="13137" y="10913"/>
                  </a:lnTo>
                  <a:lnTo>
                    <a:pt x="13093" y="10966"/>
                  </a:lnTo>
                  <a:lnTo>
                    <a:pt x="13047" y="11017"/>
                  </a:lnTo>
                  <a:lnTo>
                    <a:pt x="12997" y="11069"/>
                  </a:lnTo>
                  <a:lnTo>
                    <a:pt x="12945" y="11120"/>
                  </a:lnTo>
                  <a:lnTo>
                    <a:pt x="12891" y="11170"/>
                  </a:lnTo>
                  <a:lnTo>
                    <a:pt x="12836" y="11220"/>
                  </a:lnTo>
                  <a:lnTo>
                    <a:pt x="12777" y="11268"/>
                  </a:lnTo>
                  <a:lnTo>
                    <a:pt x="12716" y="11317"/>
                  </a:lnTo>
                  <a:lnTo>
                    <a:pt x="12652" y="11365"/>
                  </a:lnTo>
                  <a:lnTo>
                    <a:pt x="12587" y="11412"/>
                  </a:lnTo>
                  <a:lnTo>
                    <a:pt x="12519" y="11459"/>
                  </a:lnTo>
                  <a:lnTo>
                    <a:pt x="12449" y="11504"/>
                  </a:lnTo>
                  <a:lnTo>
                    <a:pt x="12376" y="11549"/>
                  </a:lnTo>
                  <a:lnTo>
                    <a:pt x="12301" y="11593"/>
                  </a:lnTo>
                  <a:lnTo>
                    <a:pt x="12234" y="11631"/>
                  </a:lnTo>
                  <a:lnTo>
                    <a:pt x="12166" y="11667"/>
                  </a:lnTo>
                  <a:lnTo>
                    <a:pt x="12099" y="11702"/>
                  </a:lnTo>
                  <a:lnTo>
                    <a:pt x="12032" y="11735"/>
                  </a:lnTo>
                  <a:lnTo>
                    <a:pt x="11964" y="11769"/>
                  </a:lnTo>
                  <a:lnTo>
                    <a:pt x="11898" y="11800"/>
                  </a:lnTo>
                  <a:lnTo>
                    <a:pt x="11830" y="11829"/>
                  </a:lnTo>
                  <a:lnTo>
                    <a:pt x="11763" y="11859"/>
                  </a:lnTo>
                  <a:lnTo>
                    <a:pt x="11695" y="11886"/>
                  </a:lnTo>
                  <a:lnTo>
                    <a:pt x="11627" y="11913"/>
                  </a:lnTo>
                  <a:lnTo>
                    <a:pt x="11559" y="11939"/>
                  </a:lnTo>
                  <a:lnTo>
                    <a:pt x="11492" y="11963"/>
                  </a:lnTo>
                  <a:lnTo>
                    <a:pt x="11423" y="11986"/>
                  </a:lnTo>
                  <a:lnTo>
                    <a:pt x="11355" y="12008"/>
                  </a:lnTo>
                  <a:lnTo>
                    <a:pt x="11288" y="12029"/>
                  </a:lnTo>
                  <a:lnTo>
                    <a:pt x="11220" y="12048"/>
                  </a:lnTo>
                  <a:lnTo>
                    <a:pt x="11151" y="12066"/>
                  </a:lnTo>
                  <a:lnTo>
                    <a:pt x="11083" y="12084"/>
                  </a:lnTo>
                  <a:lnTo>
                    <a:pt x="11014" y="12100"/>
                  </a:lnTo>
                  <a:lnTo>
                    <a:pt x="10946" y="12115"/>
                  </a:lnTo>
                  <a:lnTo>
                    <a:pt x="10877" y="12128"/>
                  </a:lnTo>
                  <a:lnTo>
                    <a:pt x="10808" y="12141"/>
                  </a:lnTo>
                  <a:lnTo>
                    <a:pt x="10739" y="12152"/>
                  </a:lnTo>
                  <a:lnTo>
                    <a:pt x="10671" y="12162"/>
                  </a:lnTo>
                  <a:lnTo>
                    <a:pt x="10602" y="12172"/>
                  </a:lnTo>
                  <a:lnTo>
                    <a:pt x="10533" y="12179"/>
                  </a:lnTo>
                  <a:lnTo>
                    <a:pt x="10464" y="12186"/>
                  </a:lnTo>
                  <a:lnTo>
                    <a:pt x="10394" y="12191"/>
                  </a:lnTo>
                  <a:lnTo>
                    <a:pt x="10325" y="12195"/>
                  </a:lnTo>
                  <a:lnTo>
                    <a:pt x="10255" y="12198"/>
                  </a:lnTo>
                  <a:lnTo>
                    <a:pt x="10185" y="12200"/>
                  </a:lnTo>
                  <a:lnTo>
                    <a:pt x="10115" y="12200"/>
                  </a:lnTo>
                  <a:lnTo>
                    <a:pt x="10061" y="12200"/>
                  </a:lnTo>
                  <a:lnTo>
                    <a:pt x="10006" y="12199"/>
                  </a:lnTo>
                  <a:lnTo>
                    <a:pt x="9951" y="12197"/>
                  </a:lnTo>
                  <a:lnTo>
                    <a:pt x="9897" y="12195"/>
                  </a:lnTo>
                  <a:lnTo>
                    <a:pt x="9844" y="12193"/>
                  </a:lnTo>
                  <a:lnTo>
                    <a:pt x="9790" y="12189"/>
                  </a:lnTo>
                  <a:lnTo>
                    <a:pt x="9737" y="12185"/>
                  </a:lnTo>
                  <a:lnTo>
                    <a:pt x="9685" y="12180"/>
                  </a:lnTo>
                  <a:lnTo>
                    <a:pt x="9633" y="12175"/>
                  </a:lnTo>
                  <a:lnTo>
                    <a:pt x="9581" y="12169"/>
                  </a:lnTo>
                  <a:lnTo>
                    <a:pt x="9531" y="12162"/>
                  </a:lnTo>
                  <a:lnTo>
                    <a:pt x="9480" y="12155"/>
                  </a:lnTo>
                  <a:lnTo>
                    <a:pt x="9429" y="12147"/>
                  </a:lnTo>
                  <a:lnTo>
                    <a:pt x="9380" y="12139"/>
                  </a:lnTo>
                  <a:lnTo>
                    <a:pt x="9330" y="12130"/>
                  </a:lnTo>
                  <a:lnTo>
                    <a:pt x="9280" y="12121"/>
                  </a:lnTo>
                  <a:lnTo>
                    <a:pt x="9232" y="12111"/>
                  </a:lnTo>
                  <a:lnTo>
                    <a:pt x="9184" y="12100"/>
                  </a:lnTo>
                  <a:lnTo>
                    <a:pt x="9135" y="12089"/>
                  </a:lnTo>
                  <a:lnTo>
                    <a:pt x="9089" y="12076"/>
                  </a:lnTo>
                  <a:lnTo>
                    <a:pt x="9041" y="12063"/>
                  </a:lnTo>
                  <a:lnTo>
                    <a:pt x="8995" y="12050"/>
                  </a:lnTo>
                  <a:lnTo>
                    <a:pt x="8949" y="12037"/>
                  </a:lnTo>
                  <a:lnTo>
                    <a:pt x="8903" y="12022"/>
                  </a:lnTo>
                  <a:lnTo>
                    <a:pt x="8858" y="12008"/>
                  </a:lnTo>
                  <a:lnTo>
                    <a:pt x="8813" y="11991"/>
                  </a:lnTo>
                  <a:lnTo>
                    <a:pt x="8769" y="11975"/>
                  </a:lnTo>
                  <a:lnTo>
                    <a:pt x="8724" y="11959"/>
                  </a:lnTo>
                  <a:lnTo>
                    <a:pt x="8681" y="11941"/>
                  </a:lnTo>
                  <a:lnTo>
                    <a:pt x="8638" y="11924"/>
                  </a:lnTo>
                  <a:lnTo>
                    <a:pt x="8594" y="11904"/>
                  </a:lnTo>
                  <a:lnTo>
                    <a:pt x="8553" y="11885"/>
                  </a:lnTo>
                  <a:lnTo>
                    <a:pt x="8498" y="11860"/>
                  </a:lnTo>
                  <a:lnTo>
                    <a:pt x="8446" y="11833"/>
                  </a:lnTo>
                  <a:lnTo>
                    <a:pt x="8396" y="11806"/>
                  </a:lnTo>
                  <a:lnTo>
                    <a:pt x="8347" y="11778"/>
                  </a:lnTo>
                  <a:lnTo>
                    <a:pt x="8300" y="11749"/>
                  </a:lnTo>
                  <a:lnTo>
                    <a:pt x="8255" y="11720"/>
                  </a:lnTo>
                  <a:lnTo>
                    <a:pt x="8210" y="11690"/>
                  </a:lnTo>
                  <a:lnTo>
                    <a:pt x="8169" y="11658"/>
                  </a:lnTo>
                  <a:lnTo>
                    <a:pt x="8128" y="11627"/>
                  </a:lnTo>
                  <a:lnTo>
                    <a:pt x="8090" y="11595"/>
                  </a:lnTo>
                  <a:lnTo>
                    <a:pt x="8053" y="11562"/>
                  </a:lnTo>
                  <a:lnTo>
                    <a:pt x="8018" y="11529"/>
                  </a:lnTo>
                  <a:lnTo>
                    <a:pt x="7984" y="11494"/>
                  </a:lnTo>
                  <a:lnTo>
                    <a:pt x="7952" y="11459"/>
                  </a:lnTo>
                  <a:lnTo>
                    <a:pt x="7923" y="11423"/>
                  </a:lnTo>
                  <a:lnTo>
                    <a:pt x="7894" y="11387"/>
                  </a:lnTo>
                  <a:lnTo>
                    <a:pt x="7867" y="11349"/>
                  </a:lnTo>
                  <a:lnTo>
                    <a:pt x="7843" y="11312"/>
                  </a:lnTo>
                  <a:lnTo>
                    <a:pt x="7819" y="11272"/>
                  </a:lnTo>
                  <a:lnTo>
                    <a:pt x="7797" y="11233"/>
                  </a:lnTo>
                  <a:lnTo>
                    <a:pt x="7778" y="11194"/>
                  </a:lnTo>
                  <a:lnTo>
                    <a:pt x="7760" y="11152"/>
                  </a:lnTo>
                  <a:lnTo>
                    <a:pt x="7743" y="11110"/>
                  </a:lnTo>
                  <a:lnTo>
                    <a:pt x="7728" y="11068"/>
                  </a:lnTo>
                  <a:lnTo>
                    <a:pt x="7716" y="11025"/>
                  </a:lnTo>
                  <a:lnTo>
                    <a:pt x="7704" y="10982"/>
                  </a:lnTo>
                  <a:lnTo>
                    <a:pt x="7695" y="10937"/>
                  </a:lnTo>
                  <a:lnTo>
                    <a:pt x="7687" y="10892"/>
                  </a:lnTo>
                  <a:lnTo>
                    <a:pt x="7680" y="10846"/>
                  </a:lnTo>
                  <a:lnTo>
                    <a:pt x="7676" y="10800"/>
                  </a:lnTo>
                  <a:lnTo>
                    <a:pt x="7674" y="10752"/>
                  </a:lnTo>
                  <a:lnTo>
                    <a:pt x="7673" y="10703"/>
                  </a:lnTo>
                  <a:lnTo>
                    <a:pt x="7674" y="10644"/>
                  </a:lnTo>
                  <a:lnTo>
                    <a:pt x="7678" y="10584"/>
                  </a:lnTo>
                  <a:lnTo>
                    <a:pt x="7685" y="10525"/>
                  </a:lnTo>
                  <a:lnTo>
                    <a:pt x="7694" y="10468"/>
                  </a:lnTo>
                  <a:lnTo>
                    <a:pt x="7706" y="10410"/>
                  </a:lnTo>
                  <a:lnTo>
                    <a:pt x="7720" y="10353"/>
                  </a:lnTo>
                  <a:lnTo>
                    <a:pt x="7736" y="10297"/>
                  </a:lnTo>
                  <a:lnTo>
                    <a:pt x="7755" y="10243"/>
                  </a:lnTo>
                  <a:lnTo>
                    <a:pt x="7778" y="10188"/>
                  </a:lnTo>
                  <a:lnTo>
                    <a:pt x="7802" y="10134"/>
                  </a:lnTo>
                  <a:lnTo>
                    <a:pt x="7829" y="10081"/>
                  </a:lnTo>
                  <a:lnTo>
                    <a:pt x="7859" y="10029"/>
                  </a:lnTo>
                  <a:lnTo>
                    <a:pt x="7891" y="9978"/>
                  </a:lnTo>
                  <a:lnTo>
                    <a:pt x="7926" y="9926"/>
                  </a:lnTo>
                  <a:lnTo>
                    <a:pt x="7963" y="9876"/>
                  </a:lnTo>
                  <a:lnTo>
                    <a:pt x="8004" y="9827"/>
                  </a:lnTo>
                  <a:lnTo>
                    <a:pt x="8046" y="9777"/>
                  </a:lnTo>
                  <a:lnTo>
                    <a:pt x="8091" y="9729"/>
                  </a:lnTo>
                  <a:lnTo>
                    <a:pt x="8138" y="9682"/>
                  </a:lnTo>
                  <a:lnTo>
                    <a:pt x="8189" y="9635"/>
                  </a:lnTo>
                  <a:lnTo>
                    <a:pt x="8242" y="9589"/>
                  </a:lnTo>
                  <a:lnTo>
                    <a:pt x="8297" y="9544"/>
                  </a:lnTo>
                  <a:lnTo>
                    <a:pt x="8354" y="9500"/>
                  </a:lnTo>
                  <a:lnTo>
                    <a:pt x="8415" y="9455"/>
                  </a:lnTo>
                  <a:lnTo>
                    <a:pt x="8478" y="9413"/>
                  </a:lnTo>
                  <a:lnTo>
                    <a:pt x="8544" y="9370"/>
                  </a:lnTo>
                  <a:lnTo>
                    <a:pt x="8612" y="9328"/>
                  </a:lnTo>
                  <a:lnTo>
                    <a:pt x="8683" y="9287"/>
                  </a:lnTo>
                  <a:lnTo>
                    <a:pt x="8756" y="9246"/>
                  </a:lnTo>
                  <a:lnTo>
                    <a:pt x="8832" y="9207"/>
                  </a:lnTo>
                  <a:lnTo>
                    <a:pt x="8910" y="9169"/>
                  </a:lnTo>
                  <a:lnTo>
                    <a:pt x="8991" y="9130"/>
                  </a:lnTo>
                  <a:lnTo>
                    <a:pt x="9056" y="9100"/>
                  </a:lnTo>
                  <a:lnTo>
                    <a:pt x="9123" y="9070"/>
                  </a:lnTo>
                  <a:lnTo>
                    <a:pt x="9189" y="9042"/>
                  </a:lnTo>
                  <a:lnTo>
                    <a:pt x="9256" y="9014"/>
                  </a:lnTo>
                  <a:lnTo>
                    <a:pt x="9322" y="8987"/>
                  </a:lnTo>
                  <a:lnTo>
                    <a:pt x="9389" y="8962"/>
                  </a:lnTo>
                  <a:lnTo>
                    <a:pt x="9456" y="8938"/>
                  </a:lnTo>
                  <a:lnTo>
                    <a:pt x="9522" y="8913"/>
                  </a:lnTo>
                  <a:lnTo>
                    <a:pt x="9588" y="8891"/>
                  </a:lnTo>
                  <a:lnTo>
                    <a:pt x="9655" y="8869"/>
                  </a:lnTo>
                  <a:lnTo>
                    <a:pt x="9722" y="8849"/>
                  </a:lnTo>
                  <a:lnTo>
                    <a:pt x="9789" y="8828"/>
                  </a:lnTo>
                  <a:lnTo>
                    <a:pt x="9856" y="8810"/>
                  </a:lnTo>
                  <a:lnTo>
                    <a:pt x="9923" y="8792"/>
                  </a:lnTo>
                  <a:lnTo>
                    <a:pt x="9990" y="8775"/>
                  </a:lnTo>
                  <a:lnTo>
                    <a:pt x="10056" y="8758"/>
                  </a:lnTo>
                  <a:lnTo>
                    <a:pt x="10124" y="8744"/>
                  </a:lnTo>
                  <a:lnTo>
                    <a:pt x="10191" y="8730"/>
                  </a:lnTo>
                  <a:lnTo>
                    <a:pt x="10258" y="8717"/>
                  </a:lnTo>
                  <a:lnTo>
                    <a:pt x="10326" y="8705"/>
                  </a:lnTo>
                  <a:lnTo>
                    <a:pt x="10394" y="8694"/>
                  </a:lnTo>
                  <a:lnTo>
                    <a:pt x="10461" y="8684"/>
                  </a:lnTo>
                  <a:lnTo>
                    <a:pt x="10529" y="8674"/>
                  </a:lnTo>
                  <a:lnTo>
                    <a:pt x="10597" y="8666"/>
                  </a:lnTo>
                  <a:lnTo>
                    <a:pt x="10664" y="8659"/>
                  </a:lnTo>
                  <a:lnTo>
                    <a:pt x="10732" y="8652"/>
                  </a:lnTo>
                  <a:lnTo>
                    <a:pt x="10800" y="8647"/>
                  </a:lnTo>
                  <a:lnTo>
                    <a:pt x="10868" y="8643"/>
                  </a:lnTo>
                  <a:lnTo>
                    <a:pt x="10936" y="8639"/>
                  </a:lnTo>
                  <a:lnTo>
                    <a:pt x="11004" y="8637"/>
                  </a:lnTo>
                  <a:lnTo>
                    <a:pt x="11073" y="8636"/>
                  </a:lnTo>
                  <a:lnTo>
                    <a:pt x="11141" y="8635"/>
                  </a:lnTo>
                  <a:lnTo>
                    <a:pt x="11237" y="8636"/>
                  </a:lnTo>
                  <a:lnTo>
                    <a:pt x="11332" y="8639"/>
                  </a:lnTo>
                  <a:lnTo>
                    <a:pt x="11426" y="8644"/>
                  </a:lnTo>
                  <a:lnTo>
                    <a:pt x="11519" y="8650"/>
                  </a:lnTo>
                  <a:lnTo>
                    <a:pt x="11564" y="8654"/>
                  </a:lnTo>
                  <a:lnTo>
                    <a:pt x="11609" y="8658"/>
                  </a:lnTo>
                  <a:lnTo>
                    <a:pt x="11653" y="8663"/>
                  </a:lnTo>
                  <a:lnTo>
                    <a:pt x="11698" y="8669"/>
                  </a:lnTo>
                  <a:lnTo>
                    <a:pt x="11786" y="8682"/>
                  </a:lnTo>
                  <a:lnTo>
                    <a:pt x="11872" y="8695"/>
                  </a:lnTo>
                  <a:lnTo>
                    <a:pt x="11915" y="8703"/>
                  </a:lnTo>
                  <a:lnTo>
                    <a:pt x="11957" y="8711"/>
                  </a:lnTo>
                  <a:lnTo>
                    <a:pt x="11999" y="8720"/>
                  </a:lnTo>
                  <a:lnTo>
                    <a:pt x="12041" y="8729"/>
                  </a:lnTo>
                  <a:lnTo>
                    <a:pt x="12082" y="8738"/>
                  </a:lnTo>
                  <a:lnTo>
                    <a:pt x="12122" y="8748"/>
                  </a:lnTo>
                  <a:lnTo>
                    <a:pt x="12163" y="8758"/>
                  </a:lnTo>
                  <a:lnTo>
                    <a:pt x="12204" y="8770"/>
                  </a:lnTo>
                  <a:lnTo>
                    <a:pt x="12243" y="8781"/>
                  </a:lnTo>
                  <a:lnTo>
                    <a:pt x="12283" y="8793"/>
                  </a:lnTo>
                  <a:lnTo>
                    <a:pt x="12322" y="8805"/>
                  </a:lnTo>
                  <a:lnTo>
                    <a:pt x="12361" y="8817"/>
                  </a:lnTo>
                  <a:lnTo>
                    <a:pt x="12399" y="8830"/>
                  </a:lnTo>
                  <a:lnTo>
                    <a:pt x="12437" y="8845"/>
                  </a:lnTo>
                  <a:lnTo>
                    <a:pt x="12474" y="8859"/>
                  </a:lnTo>
                  <a:lnTo>
                    <a:pt x="12512" y="8873"/>
                  </a:lnTo>
                  <a:lnTo>
                    <a:pt x="12512" y="3835"/>
                  </a:lnTo>
                  <a:lnTo>
                    <a:pt x="5784" y="6812"/>
                  </a:lnTo>
                  <a:lnTo>
                    <a:pt x="5784" y="13773"/>
                  </a:lnTo>
                  <a:lnTo>
                    <a:pt x="5783" y="13837"/>
                  </a:lnTo>
                  <a:lnTo>
                    <a:pt x="5779" y="13899"/>
                  </a:lnTo>
                  <a:lnTo>
                    <a:pt x="5774" y="13961"/>
                  </a:lnTo>
                  <a:lnTo>
                    <a:pt x="5764" y="14022"/>
                  </a:lnTo>
                  <a:lnTo>
                    <a:pt x="5754" y="14083"/>
                  </a:lnTo>
                  <a:lnTo>
                    <a:pt x="5741" y="14144"/>
                  </a:lnTo>
                  <a:lnTo>
                    <a:pt x="5726" y="14204"/>
                  </a:lnTo>
                  <a:lnTo>
                    <a:pt x="5709" y="14262"/>
                  </a:lnTo>
                  <a:lnTo>
                    <a:pt x="5688" y="14321"/>
                  </a:lnTo>
                  <a:lnTo>
                    <a:pt x="5666" y="14379"/>
                  </a:lnTo>
                  <a:lnTo>
                    <a:pt x="5642" y="14437"/>
                  </a:lnTo>
                  <a:lnTo>
                    <a:pt x="5615" y="14493"/>
                  </a:lnTo>
                  <a:lnTo>
                    <a:pt x="5586" y="14550"/>
                  </a:lnTo>
                  <a:lnTo>
                    <a:pt x="5554" y="14606"/>
                  </a:lnTo>
                  <a:lnTo>
                    <a:pt x="5520" y="14660"/>
                  </a:lnTo>
                  <a:lnTo>
                    <a:pt x="5484" y="14715"/>
                  </a:lnTo>
                  <a:lnTo>
                    <a:pt x="5445" y="14770"/>
                  </a:lnTo>
                  <a:lnTo>
                    <a:pt x="5404" y="14823"/>
                  </a:lnTo>
                  <a:lnTo>
                    <a:pt x="5360" y="14876"/>
                  </a:lnTo>
                  <a:lnTo>
                    <a:pt x="5315" y="14929"/>
                  </a:lnTo>
                  <a:lnTo>
                    <a:pt x="5267" y="14980"/>
                  </a:lnTo>
                  <a:lnTo>
                    <a:pt x="5216" y="15032"/>
                  </a:lnTo>
                  <a:lnTo>
                    <a:pt x="5164" y="15083"/>
                  </a:lnTo>
                  <a:lnTo>
                    <a:pt x="5108" y="15133"/>
                  </a:lnTo>
                  <a:lnTo>
                    <a:pt x="5050" y="15183"/>
                  </a:lnTo>
                  <a:lnTo>
                    <a:pt x="4990" y="15232"/>
                  </a:lnTo>
                  <a:lnTo>
                    <a:pt x="4929" y="15281"/>
                  </a:lnTo>
                  <a:lnTo>
                    <a:pt x="4864" y="15329"/>
                  </a:lnTo>
                  <a:lnTo>
                    <a:pt x="4797" y="15376"/>
                  </a:lnTo>
                  <a:lnTo>
                    <a:pt x="4728" y="15424"/>
                  </a:lnTo>
                  <a:lnTo>
                    <a:pt x="4656" y="15470"/>
                  </a:lnTo>
                  <a:lnTo>
                    <a:pt x="4582" y="15516"/>
                  </a:lnTo>
                  <a:lnTo>
                    <a:pt x="4515" y="15555"/>
                  </a:lnTo>
                  <a:lnTo>
                    <a:pt x="4449" y="15593"/>
                  </a:lnTo>
                  <a:lnTo>
                    <a:pt x="4382" y="15630"/>
                  </a:lnTo>
                  <a:lnTo>
                    <a:pt x="4317" y="15666"/>
                  </a:lnTo>
                  <a:lnTo>
                    <a:pt x="4250" y="15700"/>
                  </a:lnTo>
                  <a:lnTo>
                    <a:pt x="4184" y="15734"/>
                  </a:lnTo>
                  <a:lnTo>
                    <a:pt x="4117" y="15765"/>
                  </a:lnTo>
                  <a:lnTo>
                    <a:pt x="4050" y="15795"/>
                  </a:lnTo>
                  <a:lnTo>
                    <a:pt x="3983" y="15826"/>
                  </a:lnTo>
                  <a:lnTo>
                    <a:pt x="3916" y="15853"/>
                  </a:lnTo>
                  <a:lnTo>
                    <a:pt x="3849" y="15880"/>
                  </a:lnTo>
                  <a:lnTo>
                    <a:pt x="3783" y="15906"/>
                  </a:lnTo>
                  <a:lnTo>
                    <a:pt x="3716" y="15930"/>
                  </a:lnTo>
                  <a:lnTo>
                    <a:pt x="3649" y="15953"/>
                  </a:lnTo>
                  <a:lnTo>
                    <a:pt x="3582" y="15976"/>
                  </a:lnTo>
                  <a:lnTo>
                    <a:pt x="3515" y="15996"/>
                  </a:lnTo>
                  <a:lnTo>
                    <a:pt x="3448" y="16015"/>
                  </a:lnTo>
                  <a:lnTo>
                    <a:pt x="3380" y="16033"/>
                  </a:lnTo>
                  <a:lnTo>
                    <a:pt x="3313" y="16050"/>
                  </a:lnTo>
                  <a:lnTo>
                    <a:pt x="3246" y="16067"/>
                  </a:lnTo>
                  <a:lnTo>
                    <a:pt x="3179" y="16081"/>
                  </a:lnTo>
                  <a:lnTo>
                    <a:pt x="3111" y="16094"/>
                  </a:lnTo>
                  <a:lnTo>
                    <a:pt x="3043" y="16106"/>
                  </a:lnTo>
                  <a:lnTo>
                    <a:pt x="2976" y="16116"/>
                  </a:lnTo>
                  <a:lnTo>
                    <a:pt x="2908" y="16126"/>
                  </a:lnTo>
                  <a:lnTo>
                    <a:pt x="2840" y="16135"/>
                  </a:lnTo>
                  <a:lnTo>
                    <a:pt x="2772" y="16141"/>
                  </a:lnTo>
                  <a:lnTo>
                    <a:pt x="2704" y="16147"/>
                  </a:lnTo>
                  <a:lnTo>
                    <a:pt x="2636" y="16151"/>
                  </a:lnTo>
                  <a:lnTo>
                    <a:pt x="2568" y="16154"/>
                  </a:lnTo>
                  <a:lnTo>
                    <a:pt x="2500" y="16156"/>
                  </a:lnTo>
                  <a:lnTo>
                    <a:pt x="2431" y="16157"/>
                  </a:lnTo>
                  <a:lnTo>
                    <a:pt x="2376" y="16157"/>
                  </a:lnTo>
                  <a:lnTo>
                    <a:pt x="2323" y="16156"/>
                  </a:lnTo>
                  <a:lnTo>
                    <a:pt x="2269" y="16154"/>
                  </a:lnTo>
                  <a:lnTo>
                    <a:pt x="2215" y="16152"/>
                  </a:lnTo>
                  <a:lnTo>
                    <a:pt x="2162" y="16150"/>
                  </a:lnTo>
                  <a:lnTo>
                    <a:pt x="2110" y="16146"/>
                  </a:lnTo>
                  <a:lnTo>
                    <a:pt x="2057" y="16142"/>
                  </a:lnTo>
                  <a:lnTo>
                    <a:pt x="2005" y="16138"/>
                  </a:lnTo>
                  <a:lnTo>
                    <a:pt x="1954" y="16132"/>
                  </a:lnTo>
                  <a:lnTo>
                    <a:pt x="1903" y="16126"/>
                  </a:lnTo>
                  <a:lnTo>
                    <a:pt x="1852" y="16120"/>
                  </a:lnTo>
                  <a:lnTo>
                    <a:pt x="1802" y="16113"/>
                  </a:lnTo>
                  <a:lnTo>
                    <a:pt x="1752" y="16105"/>
                  </a:lnTo>
                  <a:lnTo>
                    <a:pt x="1702" y="16097"/>
                  </a:lnTo>
                  <a:lnTo>
                    <a:pt x="1654" y="16088"/>
                  </a:lnTo>
                  <a:lnTo>
                    <a:pt x="1605" y="16079"/>
                  </a:lnTo>
                  <a:lnTo>
                    <a:pt x="1557" y="16069"/>
                  </a:lnTo>
                  <a:lnTo>
                    <a:pt x="1509" y="16058"/>
                  </a:lnTo>
                  <a:lnTo>
                    <a:pt x="1461" y="16046"/>
                  </a:lnTo>
                  <a:lnTo>
                    <a:pt x="1414" y="16034"/>
                  </a:lnTo>
                  <a:lnTo>
                    <a:pt x="1367" y="16022"/>
                  </a:lnTo>
                  <a:lnTo>
                    <a:pt x="1321" y="16009"/>
                  </a:lnTo>
                  <a:lnTo>
                    <a:pt x="1275" y="15995"/>
                  </a:lnTo>
                  <a:lnTo>
                    <a:pt x="1229" y="15981"/>
                  </a:lnTo>
                  <a:lnTo>
                    <a:pt x="1185" y="15965"/>
                  </a:lnTo>
                  <a:lnTo>
                    <a:pt x="1140" y="15949"/>
                  </a:lnTo>
                  <a:lnTo>
                    <a:pt x="1096" y="15933"/>
                  </a:lnTo>
                  <a:lnTo>
                    <a:pt x="1051" y="15916"/>
                  </a:lnTo>
                  <a:lnTo>
                    <a:pt x="1007" y="15899"/>
                  </a:lnTo>
                  <a:lnTo>
                    <a:pt x="965" y="15880"/>
                  </a:lnTo>
                  <a:lnTo>
                    <a:pt x="922" y="15861"/>
                  </a:lnTo>
                  <a:lnTo>
                    <a:pt x="880" y="15842"/>
                  </a:lnTo>
                  <a:lnTo>
                    <a:pt x="826" y="15818"/>
                  </a:lnTo>
                  <a:lnTo>
                    <a:pt x="773" y="15791"/>
                  </a:lnTo>
                  <a:lnTo>
                    <a:pt x="723" y="15765"/>
                  </a:lnTo>
                  <a:lnTo>
                    <a:pt x="674" y="15738"/>
                  </a:lnTo>
                  <a:lnTo>
                    <a:pt x="627" y="15710"/>
                  </a:lnTo>
                  <a:lnTo>
                    <a:pt x="582" y="15681"/>
                  </a:lnTo>
                  <a:lnTo>
                    <a:pt x="538" y="15652"/>
                  </a:lnTo>
                  <a:lnTo>
                    <a:pt x="496" y="15621"/>
                  </a:lnTo>
                  <a:lnTo>
                    <a:pt x="455" y="15590"/>
                  </a:lnTo>
                  <a:lnTo>
                    <a:pt x="417" y="15558"/>
                  </a:lnTo>
                  <a:lnTo>
                    <a:pt x="380" y="15526"/>
                  </a:lnTo>
                  <a:lnTo>
                    <a:pt x="345" y="15493"/>
                  </a:lnTo>
                  <a:lnTo>
                    <a:pt x="311" y="15458"/>
                  </a:lnTo>
                  <a:lnTo>
                    <a:pt x="280" y="15423"/>
                  </a:lnTo>
                  <a:lnTo>
                    <a:pt x="249" y="15387"/>
                  </a:lnTo>
                  <a:lnTo>
                    <a:pt x="221" y="15351"/>
                  </a:lnTo>
                  <a:lnTo>
                    <a:pt x="195" y="15313"/>
                  </a:lnTo>
                  <a:lnTo>
                    <a:pt x="169" y="15275"/>
                  </a:lnTo>
                  <a:lnTo>
                    <a:pt x="146" y="15236"/>
                  </a:lnTo>
                  <a:lnTo>
                    <a:pt x="125" y="15196"/>
                  </a:lnTo>
                  <a:lnTo>
                    <a:pt x="105" y="15156"/>
                  </a:lnTo>
                  <a:lnTo>
                    <a:pt x="86" y="15115"/>
                  </a:lnTo>
                  <a:lnTo>
                    <a:pt x="70" y="15072"/>
                  </a:lnTo>
                  <a:lnTo>
                    <a:pt x="56" y="15030"/>
                  </a:lnTo>
                  <a:lnTo>
                    <a:pt x="43" y="14986"/>
                  </a:lnTo>
                  <a:lnTo>
                    <a:pt x="32" y="14942"/>
                  </a:lnTo>
                  <a:lnTo>
                    <a:pt x="22" y="14897"/>
                  </a:lnTo>
                  <a:lnTo>
                    <a:pt x="14" y="14851"/>
                  </a:lnTo>
                  <a:lnTo>
                    <a:pt x="8" y="14804"/>
                  </a:lnTo>
                  <a:lnTo>
                    <a:pt x="3" y="14758"/>
                  </a:lnTo>
                  <a:lnTo>
                    <a:pt x="1" y="14709"/>
                  </a:lnTo>
                  <a:lnTo>
                    <a:pt x="0" y="14660"/>
                  </a:lnTo>
                  <a:lnTo>
                    <a:pt x="1" y="14601"/>
                  </a:lnTo>
                  <a:lnTo>
                    <a:pt x="5" y="14542"/>
                  </a:lnTo>
                  <a:lnTo>
                    <a:pt x="11" y="14484"/>
                  </a:lnTo>
                  <a:lnTo>
                    <a:pt x="20" y="14426"/>
                  </a:lnTo>
                  <a:lnTo>
                    <a:pt x="33" y="14370"/>
                  </a:lnTo>
                  <a:lnTo>
                    <a:pt x="46" y="14314"/>
                  </a:lnTo>
                  <a:lnTo>
                    <a:pt x="63" y="14258"/>
                  </a:lnTo>
                  <a:lnTo>
                    <a:pt x="82" y="14204"/>
                  </a:lnTo>
                  <a:lnTo>
                    <a:pt x="104" y="14150"/>
                  </a:lnTo>
                  <a:lnTo>
                    <a:pt x="128" y="14096"/>
                  </a:lnTo>
                  <a:lnTo>
                    <a:pt x="155" y="14044"/>
                  </a:lnTo>
                  <a:lnTo>
                    <a:pt x="185" y="13992"/>
                  </a:lnTo>
                  <a:lnTo>
                    <a:pt x="216" y="13940"/>
                  </a:lnTo>
                  <a:lnTo>
                    <a:pt x="250" y="13890"/>
                  </a:lnTo>
                  <a:lnTo>
                    <a:pt x="288" y="13839"/>
                  </a:lnTo>
                  <a:lnTo>
                    <a:pt x="327" y="13790"/>
                  </a:lnTo>
                  <a:lnTo>
                    <a:pt x="370" y="13741"/>
                  </a:lnTo>
                  <a:lnTo>
                    <a:pt x="415" y="13693"/>
                  </a:lnTo>
                  <a:lnTo>
                    <a:pt x="461" y="13646"/>
                  </a:lnTo>
                  <a:lnTo>
                    <a:pt x="511" y="13599"/>
                  </a:lnTo>
                  <a:lnTo>
                    <a:pt x="564" y="13553"/>
                  </a:lnTo>
                  <a:lnTo>
                    <a:pt x="618" y="13507"/>
                  </a:lnTo>
                  <a:lnTo>
                    <a:pt x="676" y="13463"/>
                  </a:lnTo>
                  <a:lnTo>
                    <a:pt x="736" y="13418"/>
                  </a:lnTo>
                  <a:lnTo>
                    <a:pt x="799" y="13374"/>
                  </a:lnTo>
                  <a:lnTo>
                    <a:pt x="863" y="13331"/>
                  </a:lnTo>
                  <a:lnTo>
                    <a:pt x="930" y="13289"/>
                  </a:lnTo>
                  <a:lnTo>
                    <a:pt x="1000" y="13247"/>
                  </a:lnTo>
                  <a:lnTo>
                    <a:pt x="1073" y="13206"/>
                  </a:lnTo>
                  <a:lnTo>
                    <a:pt x="1148" y="13166"/>
                  </a:lnTo>
                  <a:lnTo>
                    <a:pt x="1226" y="13126"/>
                  </a:lnTo>
                  <a:lnTo>
                    <a:pt x="1306" y="13087"/>
                  </a:lnTo>
                  <a:lnTo>
                    <a:pt x="1372" y="13057"/>
                  </a:lnTo>
                  <a:lnTo>
                    <a:pt x="1438" y="13027"/>
                  </a:lnTo>
                  <a:lnTo>
                    <a:pt x="1505" y="12998"/>
                  </a:lnTo>
                  <a:lnTo>
                    <a:pt x="1572" y="12970"/>
                  </a:lnTo>
                  <a:lnTo>
                    <a:pt x="1638" y="12944"/>
                  </a:lnTo>
                  <a:lnTo>
                    <a:pt x="1704" y="12919"/>
                  </a:lnTo>
                  <a:lnTo>
                    <a:pt x="1770" y="12894"/>
                  </a:lnTo>
                  <a:lnTo>
                    <a:pt x="1837" y="12870"/>
                  </a:lnTo>
                  <a:lnTo>
                    <a:pt x="1904" y="12848"/>
                  </a:lnTo>
                  <a:lnTo>
                    <a:pt x="1971" y="12826"/>
                  </a:lnTo>
                  <a:lnTo>
                    <a:pt x="2038" y="12805"/>
                  </a:lnTo>
                  <a:lnTo>
                    <a:pt x="2105" y="12785"/>
                  </a:lnTo>
                  <a:lnTo>
                    <a:pt x="2172" y="12766"/>
                  </a:lnTo>
                  <a:lnTo>
                    <a:pt x="2238" y="12749"/>
                  </a:lnTo>
                  <a:lnTo>
                    <a:pt x="2305" y="12732"/>
                  </a:lnTo>
                  <a:lnTo>
                    <a:pt x="2372" y="12715"/>
                  </a:lnTo>
                  <a:lnTo>
                    <a:pt x="2440" y="12700"/>
                  </a:lnTo>
                  <a:lnTo>
                    <a:pt x="2507" y="12687"/>
                  </a:lnTo>
                  <a:lnTo>
                    <a:pt x="2574" y="12674"/>
                  </a:lnTo>
                  <a:lnTo>
                    <a:pt x="2642" y="12662"/>
                  </a:lnTo>
                  <a:lnTo>
                    <a:pt x="2709" y="12651"/>
                  </a:lnTo>
                  <a:lnTo>
                    <a:pt x="2776" y="12640"/>
                  </a:lnTo>
                  <a:lnTo>
                    <a:pt x="2844" y="12631"/>
                  </a:lnTo>
                  <a:lnTo>
                    <a:pt x="2912" y="12622"/>
                  </a:lnTo>
                  <a:lnTo>
                    <a:pt x="2980" y="12615"/>
                  </a:lnTo>
                  <a:lnTo>
                    <a:pt x="3048" y="12609"/>
                  </a:lnTo>
                  <a:lnTo>
                    <a:pt x="3116" y="12604"/>
                  </a:lnTo>
                  <a:lnTo>
                    <a:pt x="3184" y="12599"/>
                  </a:lnTo>
                  <a:lnTo>
                    <a:pt x="3252" y="12596"/>
                  </a:lnTo>
                  <a:lnTo>
                    <a:pt x="3320" y="12594"/>
                  </a:lnTo>
                  <a:lnTo>
                    <a:pt x="3388" y="12592"/>
                  </a:lnTo>
                  <a:lnTo>
                    <a:pt x="3456" y="12592"/>
                  </a:lnTo>
                  <a:lnTo>
                    <a:pt x="3549" y="12593"/>
                  </a:lnTo>
                  <a:lnTo>
                    <a:pt x="3640" y="12595"/>
                  </a:lnTo>
                  <a:lnTo>
                    <a:pt x="3730" y="12600"/>
                  </a:lnTo>
                  <a:lnTo>
                    <a:pt x="3818" y="12606"/>
                  </a:lnTo>
                  <a:lnTo>
                    <a:pt x="3905" y="12614"/>
                  </a:lnTo>
                  <a:lnTo>
                    <a:pt x="3991" y="12624"/>
                  </a:lnTo>
                  <a:lnTo>
                    <a:pt x="4076" y="12635"/>
                  </a:lnTo>
                  <a:lnTo>
                    <a:pt x="4160" y="12648"/>
                  </a:lnTo>
                  <a:lnTo>
                    <a:pt x="4242" y="12664"/>
                  </a:lnTo>
                  <a:lnTo>
                    <a:pt x="4324" y="12681"/>
                  </a:lnTo>
                  <a:lnTo>
                    <a:pt x="4403" y="12699"/>
                  </a:lnTo>
                  <a:lnTo>
                    <a:pt x="4482" y="12719"/>
                  </a:lnTo>
                  <a:lnTo>
                    <a:pt x="4560" y="12742"/>
                  </a:lnTo>
                  <a:lnTo>
                    <a:pt x="4636" y="12765"/>
                  </a:lnTo>
                  <a:lnTo>
                    <a:pt x="4711" y="12791"/>
                  </a:lnTo>
                  <a:lnTo>
                    <a:pt x="4786" y="12818"/>
                  </a:lnTo>
                  <a:lnTo>
                    <a:pt x="4786" y="3846"/>
                  </a:lnTo>
                  <a:lnTo>
                    <a:pt x="13526" y="0"/>
                  </a:lnTo>
                  <a:lnTo>
                    <a:pt x="13526" y="9859"/>
                  </a:lnTo>
                </a:path>
              </a:pathLst>
            </a:custGeom>
            <a:solidFill>
              <a:srgbClr val="F5F4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7" name="Google Shape;457;p63"/>
            <p:cNvCxnSpPr/>
            <p:nvPr/>
          </p:nvCxnSpPr>
          <p:spPr>
            <a:xfrm flipH="1" rot="10800000">
              <a:off x="1285240" y="2974446"/>
              <a:ext cx="3749675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58" name="Google Shape;458;p63"/>
          <p:cNvGrpSpPr/>
          <p:nvPr/>
        </p:nvGrpSpPr>
        <p:grpSpPr>
          <a:xfrm>
            <a:off x="6126283" y="4271620"/>
            <a:ext cx="4212535" cy="2227952"/>
            <a:chOff x="1285240" y="1261749"/>
            <a:chExt cx="3786440" cy="1743188"/>
          </a:xfrm>
        </p:grpSpPr>
        <p:sp>
          <p:nvSpPr>
            <p:cNvPr id="459" name="Google Shape;459;p63"/>
            <p:cNvSpPr/>
            <p:nvPr/>
          </p:nvSpPr>
          <p:spPr>
            <a:xfrm>
              <a:off x="1490663" y="1390650"/>
              <a:ext cx="792162" cy="584970"/>
            </a:xfrm>
            <a:prstGeom prst="ellipse">
              <a:avLst/>
            </a:prstGeom>
            <a:solidFill>
              <a:srgbClr val="2C49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3"/>
            <p:cNvSpPr txBox="1"/>
            <p:nvPr/>
          </p:nvSpPr>
          <p:spPr>
            <a:xfrm>
              <a:off x="2211106" y="1907091"/>
              <a:ext cx="2860574" cy="1035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評分標準: 策略目標30%、解決方案與執行30%、轉換價值20%、創新性20%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*此類別入圍的前五名需於決審評審會議時至現場簡報</a:t>
              </a:r>
              <a:endParaRPr b="1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1" name="Google Shape;461;p63"/>
            <p:cNvSpPr txBox="1"/>
            <p:nvPr/>
          </p:nvSpPr>
          <p:spPr>
            <a:xfrm>
              <a:off x="2282825" y="1261749"/>
              <a:ext cx="2677161" cy="549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D1創新類 (INNOVATION 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D2數位技術類 (DIGITAL CRAFT )</a:t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62" name="Google Shape;462;p63"/>
            <p:cNvCxnSpPr/>
            <p:nvPr/>
          </p:nvCxnSpPr>
          <p:spPr>
            <a:xfrm flipH="1" rot="10800000">
              <a:off x="1285240" y="3003350"/>
              <a:ext cx="3749675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3" name="Google Shape;463;p63"/>
          <p:cNvGrpSpPr/>
          <p:nvPr/>
        </p:nvGrpSpPr>
        <p:grpSpPr>
          <a:xfrm>
            <a:off x="6534092" y="4530343"/>
            <a:ext cx="512310" cy="547211"/>
            <a:chOff x="1446" y="1923"/>
            <a:chExt cx="411" cy="439"/>
          </a:xfrm>
        </p:grpSpPr>
        <p:sp>
          <p:nvSpPr>
            <p:cNvPr id="464" name="Google Shape;464;p63"/>
            <p:cNvSpPr/>
            <p:nvPr/>
          </p:nvSpPr>
          <p:spPr>
            <a:xfrm>
              <a:off x="1446" y="1923"/>
              <a:ext cx="411" cy="439"/>
            </a:xfrm>
            <a:custGeom>
              <a:rect b="b" l="l" r="r" t="t"/>
              <a:pathLst>
                <a:path extrusionOk="0" h="700" w="658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63"/>
            <p:cNvSpPr/>
            <p:nvPr/>
          </p:nvSpPr>
          <p:spPr>
            <a:xfrm>
              <a:off x="1620" y="2111"/>
              <a:ext cx="63" cy="63"/>
            </a:xfrm>
            <a:custGeom>
              <a:rect b="b" l="l" r="r" t="t"/>
              <a:pathLst>
                <a:path extrusionOk="0" h="100" w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6" name="Google Shape;466;p63"/>
          <p:cNvSpPr/>
          <p:nvPr/>
        </p:nvSpPr>
        <p:spPr>
          <a:xfrm>
            <a:off x="2172080" y="1732169"/>
            <a:ext cx="423859" cy="419521"/>
          </a:xfrm>
          <a:custGeom>
            <a:rect b="b" l="l" r="r" t="t"/>
            <a:pathLst>
              <a:path extrusionOk="0" h="799" w="804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7" name="Google Shape;467;p63"/>
          <p:cNvGrpSpPr/>
          <p:nvPr/>
        </p:nvGrpSpPr>
        <p:grpSpPr>
          <a:xfrm>
            <a:off x="6607661" y="1731816"/>
            <a:ext cx="499398" cy="429624"/>
            <a:chOff x="4731" y="799"/>
            <a:chExt cx="272" cy="234"/>
          </a:xfrm>
        </p:grpSpPr>
        <p:sp>
          <p:nvSpPr>
            <p:cNvPr id="468" name="Google Shape;468;p63"/>
            <p:cNvSpPr/>
            <p:nvPr/>
          </p:nvSpPr>
          <p:spPr>
            <a:xfrm>
              <a:off x="4809" y="950"/>
              <a:ext cx="95" cy="27"/>
            </a:xfrm>
            <a:custGeom>
              <a:rect b="b" l="l" r="r" t="t"/>
              <a:pathLst>
                <a:path extrusionOk="0" h="27" w="95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63"/>
            <p:cNvSpPr/>
            <p:nvPr/>
          </p:nvSpPr>
          <p:spPr>
            <a:xfrm>
              <a:off x="4731" y="799"/>
              <a:ext cx="272" cy="234"/>
            </a:xfrm>
            <a:custGeom>
              <a:rect b="b" l="l" r="r" t="t"/>
              <a:pathLst>
                <a:path extrusionOk="0" h="656" w="760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63"/>
            <p:cNvSpPr/>
            <p:nvPr/>
          </p:nvSpPr>
          <p:spPr>
            <a:xfrm>
              <a:off x="4805" y="837"/>
              <a:ext cx="88" cy="117"/>
            </a:xfrm>
            <a:custGeom>
              <a:rect b="b" l="l" r="r" t="t"/>
              <a:pathLst>
                <a:path extrusionOk="0" h="328" w="247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63"/>
            <p:cNvSpPr/>
            <p:nvPr/>
          </p:nvSpPr>
          <p:spPr>
            <a:xfrm>
              <a:off x="4878" y="890"/>
              <a:ext cx="55" cy="60"/>
            </a:xfrm>
            <a:custGeom>
              <a:rect b="b" l="l" r="r" t="t"/>
              <a:pathLst>
                <a:path extrusionOk="0" h="171" w="154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2" name="Google Shape;472;p63"/>
          <p:cNvSpPr txBox="1"/>
          <p:nvPr/>
        </p:nvSpPr>
        <p:spPr>
          <a:xfrm>
            <a:off x="1943356" y="5414227"/>
            <a:ext cx="8813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C組</a:t>
            </a:r>
            <a:endParaRPr/>
          </a:p>
        </p:txBody>
      </p:sp>
      <p:sp>
        <p:nvSpPr>
          <p:cNvPr id="473" name="Google Shape;473;p63"/>
          <p:cNvSpPr txBox="1"/>
          <p:nvPr/>
        </p:nvSpPr>
        <p:spPr>
          <a:xfrm>
            <a:off x="6534092" y="2613328"/>
            <a:ext cx="8813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B組</a:t>
            </a:r>
            <a:endParaRPr/>
          </a:p>
        </p:txBody>
      </p:sp>
      <p:sp>
        <p:nvSpPr>
          <p:cNvPr id="474" name="Google Shape;474;p63"/>
          <p:cNvSpPr txBox="1"/>
          <p:nvPr/>
        </p:nvSpPr>
        <p:spPr>
          <a:xfrm>
            <a:off x="1958376" y="2746566"/>
            <a:ext cx="8813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A組</a:t>
            </a:r>
            <a:endParaRPr/>
          </a:p>
        </p:txBody>
      </p:sp>
      <p:sp>
        <p:nvSpPr>
          <p:cNvPr id="475" name="Google Shape;475;p63"/>
          <p:cNvSpPr txBox="1"/>
          <p:nvPr/>
        </p:nvSpPr>
        <p:spPr>
          <a:xfrm>
            <a:off x="6440277" y="5451904"/>
            <a:ext cx="8813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D組</a:t>
            </a:r>
            <a:endParaRPr/>
          </a:p>
        </p:txBody>
      </p:sp>
      <p:pic>
        <p:nvPicPr>
          <p:cNvPr id="476" name="Google Shape;47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9496" y="36885"/>
            <a:ext cx="2048713" cy="14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638079" y="378128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基本資料</a:t>
            </a:r>
            <a:endParaRPr/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638079" y="1703691"/>
            <a:ext cx="6467867" cy="345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作品名稱：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客戶名稱：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參賽類別與獎項：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執行時間：</a:t>
            </a:r>
            <a:endParaRPr/>
          </a:p>
        </p:txBody>
      </p:sp>
      <p:sp>
        <p:nvSpPr>
          <p:cNvPr id="483" name="Google Shape;483;p64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4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rgbClr val="F6A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5" name="Google Shape;485;p64"/>
          <p:cNvPicPr preferRelativeResize="0"/>
          <p:nvPr/>
        </p:nvPicPr>
        <p:blipFill rotWithShape="1">
          <a:blip r:embed="rId3">
            <a:alphaModFix/>
          </a:blip>
          <a:srcRect b="-4" l="14905" r="14226" t="0"/>
          <a:stretch/>
        </p:blipFill>
        <p:spPr>
          <a:xfrm>
            <a:off x="9030743" y="2474254"/>
            <a:ext cx="1912560" cy="1909489"/>
          </a:xfrm>
          <a:custGeom>
            <a:rect b="b" l="l" r="r" t="t"/>
            <a:pathLst>
              <a:path extrusionOk="0" h="6057610" w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"/>
          <p:cNvSpPr txBox="1"/>
          <p:nvPr>
            <p:ph type="title"/>
          </p:nvPr>
        </p:nvSpPr>
        <p:spPr>
          <a:xfrm>
            <a:off x="465868" y="3227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作品背景及目標</a:t>
            </a:r>
            <a:endParaRPr/>
          </a:p>
        </p:txBody>
      </p:sp>
      <p:sp>
        <p:nvSpPr>
          <p:cNvPr id="491" name="Google Shape;491;p65"/>
          <p:cNvSpPr txBox="1"/>
          <p:nvPr>
            <p:ph idx="1" type="body"/>
          </p:nvPr>
        </p:nvSpPr>
        <p:spPr>
          <a:xfrm>
            <a:off x="465868" y="1424733"/>
            <a:ext cx="7474172" cy="2004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請詳述參賽作品的發生背景、問題點，與客戶需求。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請詳述參賽作品所要解決的問題與要達成的目標。</a:t>
            </a:r>
            <a:endParaRPr/>
          </a:p>
        </p:txBody>
      </p:sp>
      <p:sp>
        <p:nvSpPr>
          <p:cNvPr id="492" name="Google Shape;492;p65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5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rgbClr val="F6A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p65"/>
          <p:cNvPicPr preferRelativeResize="0"/>
          <p:nvPr/>
        </p:nvPicPr>
        <p:blipFill rotWithShape="1">
          <a:blip r:embed="rId3">
            <a:alphaModFix/>
          </a:blip>
          <a:srcRect b="-4" l="14905" r="14226" t="0"/>
          <a:stretch/>
        </p:blipFill>
        <p:spPr>
          <a:xfrm>
            <a:off x="9030743" y="2474254"/>
            <a:ext cx="1912560" cy="1909489"/>
          </a:xfrm>
          <a:custGeom>
            <a:rect b="b" l="l" r="r" t="t"/>
            <a:pathLst>
              <a:path extrusionOk="0" h="6057610" w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 txBox="1"/>
          <p:nvPr>
            <p:ph type="title"/>
          </p:nvPr>
        </p:nvSpPr>
        <p:spPr>
          <a:xfrm>
            <a:off x="465868" y="34308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作品核心創意說明</a:t>
            </a:r>
            <a:endParaRPr/>
          </a:p>
        </p:txBody>
      </p:sp>
      <p:sp>
        <p:nvSpPr>
          <p:cNvPr id="500" name="Google Shape;500;p66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66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rgbClr val="F6A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66"/>
          <p:cNvPicPr preferRelativeResize="0"/>
          <p:nvPr/>
        </p:nvPicPr>
        <p:blipFill rotWithShape="1">
          <a:blip r:embed="rId3">
            <a:alphaModFix/>
          </a:blip>
          <a:srcRect b="-4" l="14905" r="14226" t="0"/>
          <a:stretch/>
        </p:blipFill>
        <p:spPr>
          <a:xfrm>
            <a:off x="9030743" y="2474254"/>
            <a:ext cx="1912560" cy="1909489"/>
          </a:xfrm>
          <a:custGeom>
            <a:rect b="b" l="l" r="r" t="t"/>
            <a:pathLst>
              <a:path extrusionOk="0" h="6057610" w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03" name="Google Shape;503;p66"/>
          <p:cNvSpPr/>
          <p:nvPr/>
        </p:nvSpPr>
        <p:spPr>
          <a:xfrm>
            <a:off x="460686" y="1668647"/>
            <a:ext cx="80233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針對 P2 參賽類別核心說明介紹，說明參賽作品獨特之處。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"/>
          <p:cNvSpPr txBox="1"/>
          <p:nvPr>
            <p:ph type="title"/>
          </p:nvPr>
        </p:nvSpPr>
        <p:spPr>
          <a:xfrm>
            <a:off x="648749" y="54628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作品策略</a:t>
            </a:r>
            <a:endParaRPr/>
          </a:p>
        </p:txBody>
      </p:sp>
      <p:sp>
        <p:nvSpPr>
          <p:cNvPr id="509" name="Google Shape;509;p67"/>
          <p:cNvSpPr txBox="1"/>
          <p:nvPr>
            <p:ph idx="1" type="body"/>
          </p:nvPr>
        </p:nvSpPr>
        <p:spPr>
          <a:xfrm>
            <a:off x="648749" y="1703691"/>
            <a:ext cx="6961091" cy="2949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說明為達成目標所擬定的策略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解決方案與執行手段為何？可有階段性目標與執行？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考核標準為何？</a:t>
            </a:r>
            <a:endParaRPr/>
          </a:p>
        </p:txBody>
      </p:sp>
      <p:sp>
        <p:nvSpPr>
          <p:cNvPr id="510" name="Google Shape;510;p67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7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rgbClr val="F6A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67"/>
          <p:cNvPicPr preferRelativeResize="0"/>
          <p:nvPr/>
        </p:nvPicPr>
        <p:blipFill rotWithShape="1">
          <a:blip r:embed="rId3">
            <a:alphaModFix/>
          </a:blip>
          <a:srcRect b="-4" l="14905" r="14226" t="0"/>
          <a:stretch/>
        </p:blipFill>
        <p:spPr>
          <a:xfrm>
            <a:off x="9030743" y="2474254"/>
            <a:ext cx="1912560" cy="1909489"/>
          </a:xfrm>
          <a:custGeom>
            <a:rect b="b" l="l" r="r" t="t"/>
            <a:pathLst>
              <a:path extrusionOk="0" h="6057610" w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8"/>
          <p:cNvSpPr txBox="1"/>
          <p:nvPr>
            <p:ph type="title"/>
          </p:nvPr>
        </p:nvSpPr>
        <p:spPr>
          <a:xfrm>
            <a:off x="281946" y="495410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作品執行</a:t>
            </a:r>
            <a:endParaRPr/>
          </a:p>
        </p:txBody>
      </p:sp>
      <p:sp>
        <p:nvSpPr>
          <p:cNvPr id="518" name="Google Shape;518;p68"/>
          <p:cNvSpPr txBox="1"/>
          <p:nvPr>
            <p:ph idx="1" type="body"/>
          </p:nvPr>
        </p:nvSpPr>
        <p:spPr>
          <a:xfrm>
            <a:off x="281946" y="1820973"/>
            <a:ext cx="7894314" cy="2476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請詳細描述作品執行各階段過程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請提供作品完整呈現之展示與說明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   影片類：請提供作品連結，或可供評審觀看之形式。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/>
              <a:t>   </a:t>
            </a:r>
            <a:endParaRPr/>
          </a:p>
        </p:txBody>
      </p:sp>
      <p:sp>
        <p:nvSpPr>
          <p:cNvPr id="519" name="Google Shape;519;p68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68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rgbClr val="F6A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1" name="Google Shape;521;p68"/>
          <p:cNvPicPr preferRelativeResize="0"/>
          <p:nvPr/>
        </p:nvPicPr>
        <p:blipFill rotWithShape="1">
          <a:blip r:embed="rId3">
            <a:alphaModFix/>
          </a:blip>
          <a:srcRect b="-4" l="14905" r="14226" t="0"/>
          <a:stretch/>
        </p:blipFill>
        <p:spPr>
          <a:xfrm>
            <a:off x="9030743" y="2474254"/>
            <a:ext cx="1912560" cy="1909489"/>
          </a:xfrm>
          <a:custGeom>
            <a:rect b="b" l="l" r="r" t="t"/>
            <a:pathLst>
              <a:path extrusionOk="0" h="6057610" w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9"/>
          <p:cNvSpPr txBox="1"/>
          <p:nvPr>
            <p:ph type="title"/>
          </p:nvPr>
        </p:nvSpPr>
        <p:spPr>
          <a:xfrm>
            <a:off x="633276" y="29228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作品成效說明</a:t>
            </a:r>
            <a:endParaRPr/>
          </a:p>
        </p:txBody>
      </p:sp>
      <p:sp>
        <p:nvSpPr>
          <p:cNvPr id="527" name="Google Shape;527;p69"/>
          <p:cNvSpPr txBox="1"/>
          <p:nvPr>
            <p:ph idx="1" type="body"/>
          </p:nvPr>
        </p:nvSpPr>
        <p:spPr>
          <a:xfrm>
            <a:off x="633276" y="1703691"/>
            <a:ext cx="7901124" cy="23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請描述參賽作品所達成的轉換價值，可提供具體數據，或是其轉化的價值，價值包括但不限於商業價值、行業價值、社會價值等。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請提供圖片、圖表等輔助工作說明其效果。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8" name="Google Shape;528;p69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A5F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9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rgbClr val="F6A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0" name="Google Shape;530;p69"/>
          <p:cNvPicPr preferRelativeResize="0"/>
          <p:nvPr/>
        </p:nvPicPr>
        <p:blipFill rotWithShape="1">
          <a:blip r:embed="rId3">
            <a:alphaModFix/>
          </a:blip>
          <a:srcRect b="-4" l="14905" r="14226" t="0"/>
          <a:stretch/>
        </p:blipFill>
        <p:spPr>
          <a:xfrm>
            <a:off x="9030743" y="2474254"/>
            <a:ext cx="1912560" cy="1909489"/>
          </a:xfrm>
          <a:custGeom>
            <a:rect b="b" l="l" r="r" t="t"/>
            <a:pathLst>
              <a:path extrusionOk="0" h="6057610" w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