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23"/>
  </p:notesMasterIdLst>
  <p:sldIdLst>
    <p:sldId id="256" r:id="rId13"/>
    <p:sldId id="429" r:id="rId14"/>
    <p:sldId id="427" r:id="rId15"/>
    <p:sldId id="418" r:id="rId16"/>
    <p:sldId id="419" r:id="rId17"/>
    <p:sldId id="428" r:id="rId18"/>
    <p:sldId id="420" r:id="rId19"/>
    <p:sldId id="421" r:id="rId20"/>
    <p:sldId id="425" r:id="rId21"/>
    <p:sldId id="430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477"/>
    <a:srgbClr val="513087"/>
    <a:srgbClr val="530E93"/>
    <a:srgbClr val="961A43"/>
    <a:srgbClr val="442872"/>
    <a:srgbClr val="140C22"/>
    <a:srgbClr val="2BA854"/>
    <a:srgbClr val="F4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>
        <p:guide orient="horz" pos="215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C5B1C-1ADE-445A-8161-1B6C093A2C2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12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E3FF8-11E2-4583-B2F8-69A064B9DDE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8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E3FF8-11E2-4583-B2F8-69A064B9DD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468C-12ED-4F0F-92C4-E6C904EE9AA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818-F0F7-4A95-A58A-B2195AA81F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8590-BDB2-4176-A5A6-235281FFC84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201B-742B-4427-92B2-087C489A1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1FCF-B179-4D71-A50D-61DBB884312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19B3-E246-494C-B9A2-8A248D8DD2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FD90-590C-4946-BD97-908E3D8C7BD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C88D-2E07-40FB-BD93-9301B202FB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4A1A-9C2A-4873-B044-4C92C3BE0C8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FC5E-3B2C-4F27-B7A6-5912FD387E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6A389-A1C2-4131-B5A4-3D9457F5E11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89FD-1B3A-40E5-BFF3-B9BDA2D321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6281-7E01-4188-9114-C4E4C524FBF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9A8A-1BDF-48D2-9E37-D60D1ECDC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2856-6925-4E4D-A914-9951853066F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21396-0A5D-4DA1-A4AA-7A37C9D84D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F7C9-6342-45E0-B65E-E741779E0A34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9865-0AB1-468F-9160-0325F5FB00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D6AC-635C-46BA-BA3D-A8C3E141030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09643-0B6C-4634-A893-165527AA11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234F-444D-45BC-A503-CA984E18A0A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01556-89E6-4D6D-85DD-BA595110F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2068C-4F7B-4FCD-9F9F-BF5F51BFA1D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BCD1-045A-4B48-B8BF-54273398E7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0ECF-D28F-482F-B7EA-9E708B82680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54B0-E2C6-4C30-8A9A-A6671CC48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C1DD-F4F6-4D2D-8BAF-2D41E84891D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65D4-28FF-4D63-9CDD-B72FD52D8A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F3427-AAC1-4F3D-938A-29884F616B9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F3E4-6DEA-43D5-88DE-AE86A334CF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9467-D9D9-4B7E-923C-0D3B718EA8D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08C0-2058-43B1-B56C-D27E5ADEB8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BA30-A700-4B0F-BE9A-3D0A5DF01BB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878B-4A02-4AE1-AADA-D5101A52C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26FE-6CBA-4B4E-8CF6-2AC20B8FD3E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2E46E-E6E7-4EE5-B29E-7A70C19CF2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60CB-C40C-4345-B722-0EACFE6EF20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115E-CCC1-4348-B820-86B6DF07AD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15F0D-A157-45F1-9713-5CE30C46CD2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C405-6FE9-4653-8330-EC091FDE3F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0D96-79E0-4769-BCD3-C5215365A09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9D243-9885-4001-9269-5B1A009DB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3149-2912-48FE-9082-499577D12BA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484EB-8AFC-4F11-AD63-1CB6376835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A41E-B604-40CC-9C88-6C1CF0A3B73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4B4C-4699-483E-A301-BD46379A65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01188-0D5F-4D78-9797-09E9099C5E5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4C2B-191B-4A69-BA43-5E89901C5A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B6DD-4E1D-4211-947F-6E66A1B0EC4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B2BF-6D48-471D-A03F-F7124FC428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3CC0B-964B-442F-B5B5-93B1608EB5D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0DAAF-C872-4356-9CCA-BC26FCFCEB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F753-6180-4E27-83F9-C26E4BF0831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29639-BC9B-41FB-A17E-B3AD00CAA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6E6C-240B-4579-B5CC-5861283969C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CB77-D20B-4CFD-8155-0AF19BEE91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FDFB-6873-4C51-B846-6FEC3A3028B4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D167-CA39-4A68-B06E-EF04CAC605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B50C-3E62-469A-BD31-F75E489CE32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48218-6138-4ACC-9C39-76B7A428A0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413D5-966D-4D55-A897-AB9480A7A2E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7FA8-85D7-44E6-8ABB-BFC9916076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3BCF-DAC5-49E3-9099-C085B0D2145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5CC2-5420-4F1C-82B2-D30B868AC0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5106-7045-49C2-8180-387837FA8BA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1D5B-621E-49DE-A90A-2A8BC4502C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FF899-C41A-46F7-8794-B3859282BFC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B119-5A65-4D2A-9302-2298624FD1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B12F-3A70-435A-B24C-8F1B8A46F09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5D35-3611-4EB6-935D-7EBFCD1DAF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BBA3E-98D9-4E33-8E96-508F48EE6E58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43A7-929F-416F-9C32-51D653D487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3BD0C-84E1-4751-B6C1-8DFD4D9AFE1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E8F3-323B-4475-85B1-C4BB13464E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1C9E0-C7DE-4C84-AEB6-FD91DA9B37E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61DF3-B31F-4C20-B08E-18F0CDECF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75EF-6D23-4ED5-B68A-ED83FCAF656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F42EF-6009-4C18-A612-D92B205C7B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EF9E-462D-4FC8-ADD5-D31ABBB94C6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40F1-895B-4114-84A2-B88CB6EDE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7BE84-740E-4A2A-A7CD-E8B4EEF4B52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9E34-1D68-4F7D-9903-597BC0CA9B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47FE5-B663-44E2-9FFC-018899275C7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BF0E-17EB-4D97-8420-3233A268D6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E937D-FE59-4DEE-92A3-116077E800C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E763-C201-4060-B635-4DF95BD88F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4F5E-0B99-4325-800E-1AE794F8E22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C8036-94A3-4C4B-97A8-387151FF76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78BC-2910-47C5-8546-A995B2B64F2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C0E53-7A0F-4FFA-999F-EF148E64E1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ECC6-99A4-4F22-A5A3-94880F7AB3F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1D10-1EB0-4BEC-8D96-58F3C21C08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F349-4CCF-4FD1-9E18-0441BDE917E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C5AB-9E23-46E5-A21A-771605F3A9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87EF-C7E8-4503-ADA2-755F79153F8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5F78-EF3A-41FA-912C-F3D2DCB2A6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7479-03BB-48D8-B8FD-F2C92A3B662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A3E6-FDA9-486D-9885-9E9E5EE271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7ADBD-4925-4653-A9DD-ACCD4B375C7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2B95-8AE5-4870-A28C-9145D9D5FC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70C-1A30-49DB-B902-9780F4387DB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ED0F5-1036-417D-AA1F-396A0610F2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F4A1-3784-41C7-8E68-33AE053B676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9D71B-DCAB-48B4-90E8-0B0E54F4B2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0854-3E41-44B8-8235-04FFBC91FCD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29BA-A8C3-4DC8-A282-FB5C2DA30A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D0D7-0FE2-4646-9081-07AE8583848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CA8B-7B7D-4C27-8C7C-F2917602E1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E9B8-88F0-4E73-9491-7E4349725C9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9DF2-310B-4785-9B64-2745C9D5BF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8D74-754E-41FD-8B0A-E5BC32252EF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DDA3-C33D-4F83-B653-4F05450681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DDC09-CF61-44E0-A8C2-138652DE1E5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0AC4-BC30-445B-AA49-00B609BB38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56AA-C420-4F09-A3B7-1825F84AD17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AE4C-A36C-4E2C-8C18-7263ADB832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8AFC-F0A1-419A-BCC6-AE9E26553BB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18D7-787B-44BC-830D-2D4293ED6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3F3C-9F6F-419E-895E-CC0305C381E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468F-7C76-4FEA-9448-F353FF42EE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7B1A-63B0-41EB-B940-9860531C446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6AE7-38BA-4E3D-8CF8-95B7AA070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30C1-93B9-45C4-950C-DAD71590947B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9D89-A0BF-4524-B563-E1459F3F5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8DA3-598A-4365-A419-14E1E8C5567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BE5B1-7971-4643-B4F5-3275799B87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3D2-30D0-46EA-85F3-1F4725CDEC4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64E2-973A-4B91-B686-2194811D7C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7F68B-1A31-4A7C-A28E-B228BF89E6D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1E118-0E03-47C3-B9D3-29CDB7442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4B2F-24E5-4DA6-B5DA-DA95379BC89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5A586-B12C-4105-92DA-E2797DD007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350B-3067-44DE-8C25-D6C1B9B0B9E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AE1CC-244D-4B06-B789-586EA12A4B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D93F2-838B-427F-B49C-BA5DF2754DB8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F845-CB0F-424E-BC3E-CD2C1FEC21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3708-455B-4C77-96F4-9805D7E5239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AB13-2711-41A8-B7EE-A0554F7220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ECB9-DF8A-4E46-9401-382D40D2FEB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AB19-1220-4E3C-923E-BFB4844E73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5B8F-C52E-4529-AD89-B9BF8DB2132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C16E-F1F9-48BD-905C-E679BF1EC4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D55D-83AD-4ED4-BBA2-A707FCAFF95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447D-74B3-4F8C-9724-A489D4088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98A5-05E2-40A1-9132-B6E0369DFE9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576B-BF4D-42C3-B49E-6DA567FB31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4201D-5804-489F-8074-0D6D796FFBB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4240-5556-46D2-A3CC-44A8D416AE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77FD-27E9-4CE1-97BB-7BA6671027E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9839-352E-44A5-B8B5-74A4927184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720D-6340-467E-B95F-93BE65DC28C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7306-09DB-4EB1-90BC-0E698C4B4F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62DA-05BF-4B89-8C14-C0EE6C29234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BA75-B9E3-4D96-8E6A-63D542ACB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A666F-001B-4A4C-BF15-B17B18901B1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E54A5-8365-4D72-9182-FDBB63FAE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DD74-744E-43C6-A541-58C6C3DC81C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B02D4-37F2-4C24-BB0B-61100EB5C1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6F4C-6066-4C56-8108-1F55B74A971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50EC-513E-45B1-A40E-050892730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107E-7834-4249-8A20-A8771CEC4E7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B6441-C611-4752-BB72-CDC1DAD89A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EEAF-D4B5-41C1-AA5B-F545B44AFED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30A42-30E9-4516-8E3B-4F2D6BC492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282-A39B-4993-9675-B89BF27541F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418B-240F-4715-8BF4-5FA2B6E767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F805-C595-4156-B661-2C2C127F958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61A2-3F29-4FAA-9506-902950EAE2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8373-4D17-4125-A153-75DB5810682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81B0-B614-40F0-A245-1DA47D32D1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6808-FB36-4EBA-8D36-87151E0A6B3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39572-AEFC-458A-A601-BA6A9B8D9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E0E8-1983-43CD-A810-2A7375669F7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7450-27D8-4923-AE56-CE8171B0C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9E68-9F2B-46FD-BEB4-A992D56CEDA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AFE65-218C-44C8-971D-4C6BDA6661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DFC7-9500-4623-880F-2804ED79063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4BFC-0B1D-4642-8790-92686A0155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0307-7F42-4B81-B6F6-9F0DA122F7C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13A4-1530-46C8-A6A4-287F8DCA4E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E056A-FF48-41B0-A803-A598062AF77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757E-D1A0-4581-BEE6-9E3E2361F5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C35E-E7D3-4469-947C-2425E5EE580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A751-CCAC-4931-87F9-D7F5D3C10C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69449-315C-42C2-B188-11FBC31149B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3E85-1BC6-4DBD-B167-70EF980489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8D1C-9B98-4BAA-93B8-BC29C21FDE4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944BA-E526-49C2-A930-104DF4BF64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5463-364A-415D-A2F4-15C4E0C1CF7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3DF4-2F2C-43E1-8075-96C1720FC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3F6D-E770-451C-A93F-911BAE0958F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E2C9-FBB2-4C9B-8922-2330AD8F1F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97D75-64ED-4A27-95D3-9AA88D30261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CB7E-7A58-4FE8-BD97-FBC7F0E89A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0809-928C-4EA6-9EE7-FC76850FC68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EB05-DA66-4992-AE96-02274E84FD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9F11-37C6-40AD-8554-A8A37C9B70CB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100A-D4BD-4415-BC5B-E066CC423F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22AF-2D79-44DC-8887-05E5D10022B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403C-2ACC-4EA5-B3F6-D5A6709EB2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FAFB-3A1A-47F1-9CD8-7F75044DD75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96DF-3061-40E4-93B5-4836CBDE2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DAF8-0344-464B-B4A9-B9DC234966C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BD0E-3993-44F4-BE6D-867706349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B075-7C40-419E-8089-CC926DBBAF5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1B732-4C77-4500-A681-3EE97262BC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5F21-9CA8-401A-9E27-F13D5FA9FB1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6E40-419F-48D4-82F3-05D443C959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5429-63EE-4521-A602-986F191568C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073E-6376-4959-95C4-11A7881471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25DD-AE07-43D2-B37D-ADEBDB45E48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718-FDF2-4D2D-9CC2-70D981D205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8C3C-14CA-4F40-9E3B-EF18D420776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97B1B-FA26-4504-836B-E496D45BD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7648E-326F-4D6F-AA01-C3E435F4DDFA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0E89-F8F2-47C7-95E2-B289824A70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4F453-D11B-4F86-9340-C301D08C68B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011E-047D-4B8E-9AED-43F1CD92A6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F3F8-12AB-4DD7-88FD-4DEC95F61558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CC65-C74B-4887-8AF9-4ADDA58B42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C02F-52A8-460A-BCE4-6E6F0EAB917B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1367-FA5E-4FAF-A1F3-21F244A204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3D5B-33D5-4985-9FBE-E67B0CC8FD4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0402-74E2-4617-93DD-99B9AC3CCB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912C-359F-47D8-A387-BC345B60243B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C748-5F52-4B53-85CC-A56F84C815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5CE4A-C5F7-40FC-B310-47428FC1C9F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8D115-0825-4F97-8A50-760C284CE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75B0-9375-47CF-8121-AF3A4023E88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8AC6A-FC3C-4FBD-9E93-E014429FBD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9D10-3759-4881-A964-50B51F72DBD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9CC4-BCF1-4529-9A28-F70631F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EC29-47BD-4847-8278-05014EA0598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98AF-BDEA-4541-8C4E-E9B07532C6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C446-4FC2-426B-95AE-CF95CD20057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C5A-1BE1-4474-BD8A-71C41E6C56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7EB-2C83-475D-AF09-9B227B2DC9E8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92E3-6FB4-4013-9F24-038F0B1A46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4C27-1A4E-463C-878E-0F8A192E14B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3512-5C9A-418E-91FC-C2C4A5AD61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A6DA-A52B-4E6E-9C3F-23FD4BA8FAB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3A08-72CE-4909-81A9-A17EA31621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9F6EE-1198-4592-8FEC-E9DAF3FC5372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B656-BB5C-445B-BEB3-459FDCC37C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B39A-935D-4331-B7D5-3653FA42619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1F05-6FC2-478E-90B3-D713CC9B4D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8B39-C367-4FBC-93CD-36CA008ECD88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0B663-46BC-4437-A471-D8F0D5B147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0A6B-8170-467E-A2AD-926D87CC10C3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3C47-AA4A-4AD8-AACE-8080916A1F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4911D-9937-44F8-B8DE-AE7743874F5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6363-746F-40C1-9CA8-CE24FC7EC5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8474-DF53-4110-A85A-1F3E61A4327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B47E1-E964-4915-85FF-FABDC68831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3D124-5F00-4B6C-8652-36CE2DC62C2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D04D-5AAA-47A8-BA6B-96E8D6F93F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728E-16BA-483A-9DAA-ED3B0F27BDC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E06B-A0BA-4B86-91FC-47101842B8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F0F1-1A55-4965-81AF-80AA1FBFE3C7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D174-1A71-4AEF-84A2-A257CA36D4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017C-4184-4384-8762-9BDB67709266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8798-73A0-4C99-9E71-3F6C3E043B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3FA4-765E-4AB7-8C72-3C9911A3CC6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2F7F-BAE3-4B6A-A5F7-2C42CDACF2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378FFD-BE70-47B1-BFEE-E03EB0084A1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040B58-9208-4C2A-B907-9E8222C2711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870AF8C-30FC-4953-B764-AA4D84965B79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45BCC5E-F40C-4193-86B8-678686B7E0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01C66336-B430-472D-A259-7FC2B7E68CA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56EEBB2-7BDE-4B27-B2EB-C1DDE010557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D3794A62-93BB-4A2D-B843-B493D8ED773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1E8AB3A-6313-4E84-9F1C-800376DBD10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D6CF6B-ADD0-4605-97E4-55C16FB1162C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62F6FBDF-5792-4767-9E37-3FA4C85B479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17E5387-2008-47FC-B4EB-B0399464B045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EEF2EB1-D2CC-436E-B156-4F109E8EDF5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8DCBF038-8F8A-4D9A-8E1D-E6D68F108D50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57B5BC0-FDA3-4C84-9DE8-76415FD8D24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0B9FAE-82D9-41AB-90CB-91C43726C12B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8C1FF0E-88CD-4A8B-B709-58E9E478FEB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4B1E7F6-A919-4684-9F9D-4A027B39B151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D9CC471-243B-4BCB-AFE5-E365A33597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C973AEF-B83D-4382-90EF-7B638A13EF6D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08BB93D-ACA5-4E30-9EF8-B2DF2528306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F574EF0-7AE6-4838-8044-DD46E282D74E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1B7223F-5FC4-4098-9731-88A5EE4B75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E7E76B1-350C-479E-823C-6DB007F82A4F}" type="datetimeFigureOut">
              <a:rPr lang="zh-CN" altLang="en-US"/>
              <a:t>2019/7/10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6723AE-0CFA-493A-8638-2A1AD520AF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圆角矩形 6"/>
          <p:cNvSpPr>
            <a:spLocks noChangeArrowheads="1"/>
          </p:cNvSpPr>
          <p:nvPr/>
        </p:nvSpPr>
        <p:spPr bwMode="auto">
          <a:xfrm>
            <a:off x="1581444" y="1422060"/>
            <a:ext cx="9231130" cy="17705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175">
            <a:solidFill>
              <a:srgbClr val="595959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2016305" y="1891824"/>
            <a:ext cx="87962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TW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DSA</a:t>
            </a:r>
            <a:r>
              <a:rPr lang="zh-CN" altLang="en-US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數位奇點獎報名</a:t>
            </a:r>
            <a:r>
              <a:rPr lang="zh-TW" altLang="en-US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4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6646" y="6222702"/>
            <a:ext cx="513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後，請轉存為.pdf檔案形式後上傳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29579" y="3589499"/>
            <a:ext cx="7566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歡迎提供照片、圖表、圖片、影片作品、網站連結等各種說明，讓評審對此作品印象深刻。請注意，本檔案可自行增加頁數，但大小不得超過</a:t>
            </a:r>
            <a:r>
              <a:rPr kumimoji="1" lang="en-US" altLang="zh-TW" sz="2800" dirty="0"/>
              <a:t>3MB</a:t>
            </a:r>
            <a:r>
              <a:rPr kumimoji="1" lang="zh-TW" altLang="en-US" sz="2800" dirty="0"/>
              <a:t>。</a:t>
            </a:r>
          </a:p>
        </p:txBody>
      </p:sp>
      <p:pic>
        <p:nvPicPr>
          <p:cNvPr id="6" name="奇點Logo透明.png">
            <a:extLst>
              <a:ext uri="{FF2B5EF4-FFF2-40B4-BE49-F238E27FC236}">
                <a16:creationId xmlns:a16="http://schemas.microsoft.com/office/drawing/2014/main" id="{38583251-3939-40AC-8073-B85E501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731" y="89761"/>
            <a:ext cx="1813269" cy="1281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059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4276" y="216641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endParaRPr lang="zh-TW" altLang="zh-TW" sz="2400" dirty="0"/>
          </a:p>
          <a:p>
            <a:endParaRPr kumimoji="1" lang="en-US" altLang="zh-TW" sz="2400" dirty="0"/>
          </a:p>
          <a:p>
            <a:endParaRPr kumimoji="1" lang="zh-TW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29138020-19C5-4FF3-A1A8-3397B5B99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5D3F5A-DA50-4CE3-B638-86DF5FC99E51}"/>
              </a:ext>
            </a:extLst>
          </p:cNvPr>
          <p:cNvSpPr/>
          <p:nvPr/>
        </p:nvSpPr>
        <p:spPr>
          <a:xfrm>
            <a:off x="319823" y="912363"/>
            <a:ext cx="79567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以下事項請注意，感謝您的填寫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填寫完畢，請轉存為.pdf檔案形式後上傳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若有「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film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」請上傳至</a:t>
            </a:r>
            <a:r>
              <a:rPr kumimoji="1"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，長度請限於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分鐘內，請提供連結並設定為不公開。</a:t>
            </a:r>
            <a:endParaRPr kumimoji="1"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大陆地区上传视频时，请提供无须登入会员即可观看之连结。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900" y="109132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作品核心創意說明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9"/>
          <p:cNvGrpSpPr/>
          <p:nvPr/>
        </p:nvGrpSpPr>
        <p:grpSpPr>
          <a:xfrm>
            <a:off x="764825" y="1775396"/>
            <a:ext cx="3279734" cy="1473200"/>
            <a:chOff x="660401" y="1892300"/>
            <a:chExt cx="3279734" cy="1473200"/>
          </a:xfrm>
        </p:grpSpPr>
        <p:sp>
          <p:nvSpPr>
            <p:cNvPr id="6" name="矩形 5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3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參賽作品者須說明如何透過影像力在數位媒體上的呈現，表達品牌故事的精神與概念。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69919" y="1987969"/>
              <a:ext cx="1552028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A1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影片創意類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9" name="组 10"/>
          <p:cNvGrpSpPr/>
          <p:nvPr/>
        </p:nvGrpSpPr>
        <p:grpSpPr>
          <a:xfrm>
            <a:off x="4511320" y="1776091"/>
            <a:ext cx="3279734" cy="1482069"/>
            <a:chOff x="660401" y="1892300"/>
            <a:chExt cx="3279734" cy="1482069"/>
          </a:xfrm>
        </p:grpSpPr>
        <p:sp>
          <p:nvSpPr>
            <p:cNvPr id="10" name="矩形 9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2"/>
            <p:cNvSpPr txBox="1"/>
            <p:nvPr/>
          </p:nvSpPr>
          <p:spPr>
            <a:xfrm>
              <a:off x="769918" y="2345176"/>
              <a:ext cx="3060699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請說明參賽作品如何通過創造性使用，解釋，分析或應用數據來增強或推動創意的執行與成效。 且數據的使用必須成為理念的核心。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9919" y="1987969"/>
              <a:ext cx="1539204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B2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數據創新類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 10"/>
          <p:cNvGrpSpPr/>
          <p:nvPr/>
        </p:nvGrpSpPr>
        <p:grpSpPr>
          <a:xfrm>
            <a:off x="8312726" y="1759194"/>
            <a:ext cx="3279734" cy="1473200"/>
            <a:chOff x="660401" y="1892300"/>
            <a:chExt cx="3279734" cy="1473200"/>
          </a:xfrm>
        </p:grpSpPr>
        <p:sp>
          <p:nvSpPr>
            <p:cNvPr id="25" name="矩形 24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1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參賽作品需要說明社群概念策略</a:t>
              </a:r>
              <a:r>
                <a:rPr lang="en-US" altLang="zh-TW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,</a:t>
              </a: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參與程度，社交範圍以及如何的創造性使用社交網絡和平台，帶來商業上的成功。 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69919" y="1987969"/>
              <a:ext cx="2356735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TW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C2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社群與影響者行銷類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8" name="组 9"/>
          <p:cNvGrpSpPr/>
          <p:nvPr/>
        </p:nvGrpSpPr>
        <p:grpSpPr>
          <a:xfrm>
            <a:off x="818574" y="3499292"/>
            <a:ext cx="3279734" cy="1473200"/>
            <a:chOff x="660401" y="1892300"/>
            <a:chExt cx="3279734" cy="1473200"/>
          </a:xfrm>
        </p:grpSpPr>
        <p:sp>
          <p:nvSpPr>
            <p:cNvPr id="29" name="矩形 28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說明如何從消費者旅程出發，通過每個接觸點的體驗優化</a:t>
              </a:r>
              <a:r>
                <a:rPr lang="en-US" altLang="zh-TW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360</a:t>
              </a: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度互動等方式，增加品牌親和力和商業成功。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69919" y="1987969"/>
              <a:ext cx="2597186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A2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品牌體驗與促動行銷類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2" name="组 10"/>
          <p:cNvGrpSpPr/>
          <p:nvPr/>
        </p:nvGrpSpPr>
        <p:grpSpPr>
          <a:xfrm>
            <a:off x="4574873" y="3501978"/>
            <a:ext cx="3279734" cy="1473200"/>
            <a:chOff x="660401" y="1892300"/>
            <a:chExt cx="3279734" cy="1473200"/>
          </a:xfrm>
        </p:grpSpPr>
        <p:sp>
          <p:nvSpPr>
            <p:cNvPr id="33" name="矩形 3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12"/>
            <p:cNvSpPr txBox="1"/>
            <p:nvPr/>
          </p:nvSpPr>
          <p:spPr>
            <a:xfrm>
              <a:off x="769918" y="2316407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請說明如何透過創新手法及優化消費者旅程增加消費者的參與度，並促進商業上的成長。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69919" y="1987969"/>
              <a:ext cx="194957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TW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B3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電子商務行銷類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10"/>
          <p:cNvGrpSpPr/>
          <p:nvPr/>
        </p:nvGrpSpPr>
        <p:grpSpPr>
          <a:xfrm>
            <a:off x="8312726" y="3429000"/>
            <a:ext cx="3279734" cy="1473200"/>
            <a:chOff x="660401" y="1892300"/>
            <a:chExt cx="3279734" cy="1473200"/>
          </a:xfrm>
        </p:grpSpPr>
        <p:sp>
          <p:nvSpPr>
            <p:cNvPr id="37" name="矩形 36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12"/>
            <p:cNvSpPr txBox="1"/>
            <p:nvPr/>
          </p:nvSpPr>
          <p:spPr>
            <a:xfrm>
              <a:off x="769918" y="2299509"/>
              <a:ext cx="3060699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說明如何進行開創性的科技應用與解決方案。包括工具，產品，模型，平台和其他形式廣告技術在內的獨立技術，以及利用新技術的創意活動。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69919" y="1987969"/>
              <a:ext cx="1149674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D1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創新類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0" name="组 9"/>
          <p:cNvGrpSpPr/>
          <p:nvPr/>
        </p:nvGrpSpPr>
        <p:grpSpPr>
          <a:xfrm>
            <a:off x="818574" y="5134265"/>
            <a:ext cx="3279734" cy="1473200"/>
            <a:chOff x="660401" y="1892300"/>
            <a:chExt cx="3279734" cy="1473200"/>
          </a:xfrm>
        </p:grpSpPr>
        <p:sp>
          <p:nvSpPr>
            <p:cNvPr id="41" name="矩形 40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3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參賽作品須說明如何透過手持式或穿戴式等裝置，在數位平台上展現出整合創意與執行成效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19" y="1987969"/>
              <a:ext cx="1539204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B1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行動行銷類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4" name="组 10"/>
          <p:cNvGrpSpPr/>
          <p:nvPr/>
        </p:nvGrpSpPr>
        <p:grpSpPr>
          <a:xfrm>
            <a:off x="4565650" y="5173737"/>
            <a:ext cx="3279734" cy="1473200"/>
            <a:chOff x="660401" y="1892300"/>
            <a:chExt cx="3279734" cy="1473200"/>
          </a:xfrm>
        </p:grpSpPr>
        <p:sp>
          <p:nvSpPr>
            <p:cNvPr id="45" name="矩形 44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12"/>
            <p:cNvSpPr txBox="1"/>
            <p:nvPr/>
          </p:nvSpPr>
          <p:spPr>
            <a:xfrm>
              <a:off x="830327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為了傳達品牌訊息，請說明如何將內容概念與娛樂產業特色結合，轉化為具有文化創造力</a:t>
              </a:r>
              <a:r>
                <a:rPr lang="en-US" altLang="zh-TW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,</a:t>
              </a: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且展現耳目一新的新溝通方式，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69919" y="1987969"/>
              <a:ext cx="1535998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C1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娛樂行銷類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8" name="组 10"/>
          <p:cNvGrpSpPr/>
          <p:nvPr/>
        </p:nvGrpSpPr>
        <p:grpSpPr>
          <a:xfrm>
            <a:off x="8312726" y="5144855"/>
            <a:ext cx="3279734" cy="1473200"/>
            <a:chOff x="660401" y="1892300"/>
            <a:chExt cx="3279734" cy="1473200"/>
          </a:xfrm>
        </p:grpSpPr>
        <p:sp>
          <p:nvSpPr>
            <p:cNvPr id="49" name="矩形 48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1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說明如何在數位環境中應用卓越技術形式和功能，展現出精湛的執行和出色的用戶體驗，以達到品牌溝通的目的。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9919" y="1987969"/>
              <a:ext cx="1560042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GB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D2</a:t>
              </a:r>
              <a:r>
                <a:rPr lang="zh-TW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數位技術類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52" name="奇點Logo透明.png">
            <a:extLst>
              <a:ext uri="{FF2B5EF4-FFF2-40B4-BE49-F238E27FC236}">
                <a16:creationId xmlns:a16="http://schemas.microsoft.com/office/drawing/2014/main" id="{60D823A1-C1BB-4DE4-AA9C-6BFD4BC1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890" y="0"/>
            <a:ext cx="2048713" cy="1447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46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31784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評分標準</a:t>
            </a:r>
          </a:p>
        </p:txBody>
      </p:sp>
      <p:grpSp>
        <p:nvGrpSpPr>
          <p:cNvPr id="12" name="组合 1"/>
          <p:cNvGrpSpPr/>
          <p:nvPr/>
        </p:nvGrpSpPr>
        <p:grpSpPr>
          <a:xfrm>
            <a:off x="1714817" y="1550649"/>
            <a:ext cx="4213313" cy="2389868"/>
            <a:chOff x="1285240" y="1372418"/>
            <a:chExt cx="3787139" cy="1603615"/>
          </a:xfrm>
        </p:grpSpPr>
        <p:sp>
          <p:nvSpPr>
            <p:cNvPr id="19" name="椭圆 2"/>
            <p:cNvSpPr/>
            <p:nvPr/>
          </p:nvSpPr>
          <p:spPr>
            <a:xfrm>
              <a:off x="1490663" y="1390651"/>
              <a:ext cx="792162" cy="515478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20" name="文本框 25"/>
            <p:cNvSpPr txBox="1">
              <a:spLocks noChangeArrowheads="1"/>
            </p:cNvSpPr>
            <p:nvPr/>
          </p:nvSpPr>
          <p:spPr bwMode="auto">
            <a:xfrm>
              <a:off x="2320289" y="2105368"/>
              <a:ext cx="2752090" cy="55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評分標準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: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創意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40%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、策略目標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20%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、執行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20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％、影響效果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20%</a:t>
              </a:r>
              <a:endPara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  <p:sp>
          <p:nvSpPr>
            <p:cNvPr id="21" name="文本框 35"/>
            <p:cNvSpPr txBox="1"/>
            <p:nvPr/>
          </p:nvSpPr>
          <p:spPr>
            <a:xfrm>
              <a:off x="2320289" y="1372418"/>
              <a:ext cx="2677161" cy="690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 eaLnBrk="0" hangingPunct="0">
                <a:lnSpc>
                  <a:spcPct val="150000"/>
                </a:lnSpc>
                <a:defRPr/>
              </a:pPr>
              <a:r>
                <a:rPr kumimoji="1"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A1</a:t>
              </a:r>
              <a:r>
                <a:rPr kumimoji="1" lang="zh-CN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影片創意類</a:t>
              </a:r>
              <a:r>
                <a:rPr kumimoji="1" lang="en-US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kumimoji="1"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FILM)</a:t>
              </a:r>
            </a:p>
            <a:p>
              <a:pPr defTabSz="1218565" eaLnBrk="0" hangingPunct="0">
                <a:lnSpc>
                  <a:spcPct val="150000"/>
                </a:lnSpc>
                <a:defRPr/>
              </a:pPr>
              <a:r>
                <a:rPr kumimoji="1"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A2</a:t>
              </a:r>
              <a:r>
                <a:rPr kumimoji="1" lang="zh-CN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品牌體驗與促動行銷類 </a:t>
              </a:r>
              <a:r>
                <a:rPr kumimoji="1" lang="en-US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kumimoji="1"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BRAND EXPERIENCE &amp; ACTIVATION )</a:t>
              </a:r>
            </a:p>
          </p:txBody>
        </p:sp>
        <p:cxnSp>
          <p:nvCxnSpPr>
            <p:cNvPr id="23" name="直接连接符 6"/>
            <p:cNvCxnSpPr/>
            <p:nvPr/>
          </p:nvCxnSpPr>
          <p:spPr>
            <a:xfrm flipV="1">
              <a:off x="1285240" y="2974446"/>
              <a:ext cx="3749675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36" name="组合 1"/>
          <p:cNvGrpSpPr/>
          <p:nvPr/>
        </p:nvGrpSpPr>
        <p:grpSpPr>
          <a:xfrm>
            <a:off x="6177863" y="1524801"/>
            <a:ext cx="4171633" cy="2412841"/>
            <a:chOff x="1285240" y="1348924"/>
            <a:chExt cx="3749675" cy="1602571"/>
          </a:xfrm>
        </p:grpSpPr>
        <p:sp>
          <p:nvSpPr>
            <p:cNvPr id="37" name="椭圆 2"/>
            <p:cNvSpPr/>
            <p:nvPr/>
          </p:nvSpPr>
          <p:spPr>
            <a:xfrm>
              <a:off x="1490663" y="1390650"/>
              <a:ext cx="792162" cy="486556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38" name="文本框 25"/>
            <p:cNvSpPr txBox="1">
              <a:spLocks noChangeArrowheads="1"/>
            </p:cNvSpPr>
            <p:nvPr/>
          </p:nvSpPr>
          <p:spPr bwMode="auto">
            <a:xfrm>
              <a:off x="2252277" y="2102570"/>
              <a:ext cx="2752090" cy="55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eaLnBrk="1" latinLnBrk="0" hangingPunct="1">
                <a:defRPr sz="1600" b="1">
                  <a:latin typeface="+mj-lt"/>
                  <a:ea typeface="+mj-ea"/>
                  <a:cs typeface="+mj-cs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評分標準</a:t>
              </a:r>
              <a:r>
                <a:rPr lang="en-US" altLang="zh-TW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 </a:t>
              </a:r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策略目標</a:t>
              </a:r>
              <a:r>
                <a:rPr lang="en-US" altLang="zh-TW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30%</a:t>
              </a:r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、解決方案與執行</a:t>
              </a:r>
              <a:r>
                <a:rPr lang="en-US" altLang="zh-TW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30%</a:t>
              </a:r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、轉換價值</a:t>
              </a:r>
              <a:r>
                <a:rPr lang="en-US" altLang="zh-TW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20%</a:t>
              </a:r>
              <a:r>
                <a:rPr lang="zh-TW" alt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、創新性</a:t>
              </a:r>
              <a:r>
                <a:rPr lang="en-US" altLang="zh-TW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20%</a:t>
              </a:r>
              <a:endPara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39" name="文本框 35"/>
            <p:cNvSpPr txBox="1"/>
            <p:nvPr/>
          </p:nvSpPr>
          <p:spPr>
            <a:xfrm>
              <a:off x="2306271" y="1348924"/>
              <a:ext cx="2677161" cy="6807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latinLnBrk="0">
                <a:lnSpc>
                  <a:spcPct val="150000"/>
                </a:lnSpc>
                <a:defRPr kumimoji="1" sz="1100">
                  <a:latin typeface="+mn-lt"/>
                  <a:ea typeface="+mn-ea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B1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行動行銷類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MOBILE )</a:t>
              </a:r>
            </a:p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B2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數據創新類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CREATIVE DATA )</a:t>
              </a:r>
            </a:p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B3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電子商務行銷類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ECOMMERCE </a:t>
              </a:r>
              <a:r>
                <a:rPr lang="en-GB" altLang="zh-CN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1" name="直接连接符 6"/>
            <p:cNvCxnSpPr/>
            <p:nvPr/>
          </p:nvCxnSpPr>
          <p:spPr>
            <a:xfrm flipV="1">
              <a:off x="1285240" y="2949908"/>
              <a:ext cx="3749675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42" name="组合 1"/>
          <p:cNvGrpSpPr/>
          <p:nvPr/>
        </p:nvGrpSpPr>
        <p:grpSpPr>
          <a:xfrm>
            <a:off x="1714817" y="4252743"/>
            <a:ext cx="4171633" cy="2230270"/>
            <a:chOff x="1285240" y="1261749"/>
            <a:chExt cx="3749675" cy="1714284"/>
          </a:xfrm>
        </p:grpSpPr>
        <p:sp>
          <p:nvSpPr>
            <p:cNvPr id="43" name="椭圆 2"/>
            <p:cNvSpPr/>
            <p:nvPr/>
          </p:nvSpPr>
          <p:spPr>
            <a:xfrm>
              <a:off x="1490663" y="1390650"/>
              <a:ext cx="792162" cy="572404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44" name="文本框 25"/>
            <p:cNvSpPr txBox="1">
              <a:spLocks noChangeArrowheads="1"/>
            </p:cNvSpPr>
            <p:nvPr/>
          </p:nvSpPr>
          <p:spPr bwMode="auto">
            <a:xfrm>
              <a:off x="2164105" y="2083811"/>
              <a:ext cx="2752090" cy="63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eaLnBrk="1" latinLnBrk="0" hangingPunct="1">
                <a:defRPr sz="1600" b="1">
                  <a:latin typeface="+mj-lt"/>
                  <a:ea typeface="+mj-ea"/>
                  <a:cs typeface="+mj-cs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評分標準：策略目標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30%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、影響效果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30%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、創新創意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％、執行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本框 35"/>
            <p:cNvSpPr txBox="1"/>
            <p:nvPr/>
          </p:nvSpPr>
          <p:spPr>
            <a:xfrm>
              <a:off x="2282825" y="1261749"/>
              <a:ext cx="2752090" cy="790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latinLnBrk="0">
                <a:lnSpc>
                  <a:spcPct val="150000"/>
                </a:lnSpc>
                <a:defRPr kumimoji="1" sz="1100">
                  <a:latin typeface="+mn-lt"/>
                  <a:ea typeface="+mn-ea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C1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娛樂行銷類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ENTERTAINMENT )</a:t>
              </a:r>
            </a:p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C2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社群與影響者行銷類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SOCIAL &amp; INFLUENCER )</a:t>
              </a:r>
              <a:endPara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Freeform 342"/>
            <p:cNvSpPr/>
            <p:nvPr/>
          </p:nvSpPr>
          <p:spPr bwMode="auto">
            <a:xfrm>
              <a:off x="1684338" y="1435235"/>
              <a:ext cx="336550" cy="403225"/>
            </a:xfrm>
            <a:custGeom>
              <a:avLst/>
              <a:gdLst>
                <a:gd name="T0" fmla="*/ 2147483647 w 13526"/>
                <a:gd name="T1" fmla="*/ 2147483647 h 16157"/>
                <a:gd name="T2" fmla="*/ 2147483647 w 13526"/>
                <a:gd name="T3" fmla="*/ 2147483647 h 16157"/>
                <a:gd name="T4" fmla="*/ 2147483647 w 13526"/>
                <a:gd name="T5" fmla="*/ 2147483647 h 16157"/>
                <a:gd name="T6" fmla="*/ 2147483647 w 13526"/>
                <a:gd name="T7" fmla="*/ 2147483647 h 16157"/>
                <a:gd name="T8" fmla="*/ 2147483647 w 13526"/>
                <a:gd name="T9" fmla="*/ 2147483647 h 16157"/>
                <a:gd name="T10" fmla="*/ 2147483647 w 13526"/>
                <a:gd name="T11" fmla="*/ 2147483647 h 16157"/>
                <a:gd name="T12" fmla="*/ 2147483647 w 13526"/>
                <a:gd name="T13" fmla="*/ 2147483647 h 16157"/>
                <a:gd name="T14" fmla="*/ 2147483647 w 13526"/>
                <a:gd name="T15" fmla="*/ 2147483647 h 16157"/>
                <a:gd name="T16" fmla="*/ 2147483647 w 13526"/>
                <a:gd name="T17" fmla="*/ 2147483647 h 16157"/>
                <a:gd name="T18" fmla="*/ 2147483647 w 13526"/>
                <a:gd name="T19" fmla="*/ 2147483647 h 16157"/>
                <a:gd name="T20" fmla="*/ 2147483647 w 13526"/>
                <a:gd name="T21" fmla="*/ 2147483647 h 16157"/>
                <a:gd name="T22" fmla="*/ 2147483647 w 13526"/>
                <a:gd name="T23" fmla="*/ 2147483647 h 16157"/>
                <a:gd name="T24" fmla="*/ 2147483647 w 13526"/>
                <a:gd name="T25" fmla="*/ 2147483647 h 16157"/>
                <a:gd name="T26" fmla="*/ 2147483647 w 13526"/>
                <a:gd name="T27" fmla="*/ 2147483647 h 16157"/>
                <a:gd name="T28" fmla="*/ 2147483647 w 13526"/>
                <a:gd name="T29" fmla="*/ 2147483647 h 16157"/>
                <a:gd name="T30" fmla="*/ 2147483647 w 13526"/>
                <a:gd name="T31" fmla="*/ 2147483647 h 16157"/>
                <a:gd name="T32" fmla="*/ 2147483647 w 13526"/>
                <a:gd name="T33" fmla="*/ 2147483647 h 16157"/>
                <a:gd name="T34" fmla="*/ 2147483647 w 13526"/>
                <a:gd name="T35" fmla="*/ 2147483647 h 16157"/>
                <a:gd name="T36" fmla="*/ 2147483647 w 13526"/>
                <a:gd name="T37" fmla="*/ 2147483647 h 16157"/>
                <a:gd name="T38" fmla="*/ 2147483647 w 13526"/>
                <a:gd name="T39" fmla="*/ 2147483647 h 16157"/>
                <a:gd name="T40" fmla="*/ 2147483647 w 13526"/>
                <a:gd name="T41" fmla="*/ 2147483647 h 16157"/>
                <a:gd name="T42" fmla="*/ 2147483647 w 13526"/>
                <a:gd name="T43" fmla="*/ 2147483647 h 16157"/>
                <a:gd name="T44" fmla="*/ 2147483647 w 13526"/>
                <a:gd name="T45" fmla="*/ 2147483647 h 16157"/>
                <a:gd name="T46" fmla="*/ 2147483647 w 13526"/>
                <a:gd name="T47" fmla="*/ 2147483647 h 16157"/>
                <a:gd name="T48" fmla="*/ 2147483647 w 13526"/>
                <a:gd name="T49" fmla="*/ 2147483647 h 16157"/>
                <a:gd name="T50" fmla="*/ 2147483647 w 13526"/>
                <a:gd name="T51" fmla="*/ 2147483647 h 16157"/>
                <a:gd name="T52" fmla="*/ 2147483647 w 13526"/>
                <a:gd name="T53" fmla="*/ 2147483647 h 16157"/>
                <a:gd name="T54" fmla="*/ 2147483647 w 13526"/>
                <a:gd name="T55" fmla="*/ 2147483647 h 16157"/>
                <a:gd name="T56" fmla="*/ 2147483647 w 13526"/>
                <a:gd name="T57" fmla="*/ 2147483647 h 16157"/>
                <a:gd name="T58" fmla="*/ 2147483647 w 13526"/>
                <a:gd name="T59" fmla="*/ 2147483647 h 16157"/>
                <a:gd name="T60" fmla="*/ 2147483647 w 13526"/>
                <a:gd name="T61" fmla="*/ 2147483647 h 16157"/>
                <a:gd name="T62" fmla="*/ 2147483647 w 13526"/>
                <a:gd name="T63" fmla="*/ 2147483647 h 16157"/>
                <a:gd name="T64" fmla="*/ 2147483647 w 13526"/>
                <a:gd name="T65" fmla="*/ 2147483647 h 16157"/>
                <a:gd name="T66" fmla="*/ 2147483647 w 13526"/>
                <a:gd name="T67" fmla="*/ 2147483647 h 16157"/>
                <a:gd name="T68" fmla="*/ 2147483647 w 13526"/>
                <a:gd name="T69" fmla="*/ 2147483647 h 16157"/>
                <a:gd name="T70" fmla="*/ 2147483647 w 13526"/>
                <a:gd name="T71" fmla="*/ 2147483647 h 16157"/>
                <a:gd name="T72" fmla="*/ 2147483647 w 13526"/>
                <a:gd name="T73" fmla="*/ 2147483647 h 16157"/>
                <a:gd name="T74" fmla="*/ 2147483647 w 13526"/>
                <a:gd name="T75" fmla="*/ 2147483647 h 16157"/>
                <a:gd name="T76" fmla="*/ 2147483647 w 13526"/>
                <a:gd name="T77" fmla="*/ 2147483647 h 16157"/>
                <a:gd name="T78" fmla="*/ 2147483647 w 13526"/>
                <a:gd name="T79" fmla="*/ 2147483647 h 16157"/>
                <a:gd name="T80" fmla="*/ 2147483647 w 13526"/>
                <a:gd name="T81" fmla="*/ 2147483647 h 16157"/>
                <a:gd name="T82" fmla="*/ 2147483647 w 13526"/>
                <a:gd name="T83" fmla="*/ 2147483647 h 16157"/>
                <a:gd name="T84" fmla="*/ 2147483647 w 13526"/>
                <a:gd name="T85" fmla="*/ 2147483647 h 16157"/>
                <a:gd name="T86" fmla="*/ 2147483647 w 13526"/>
                <a:gd name="T87" fmla="*/ 2147483647 h 16157"/>
                <a:gd name="T88" fmla="*/ 2147483647 w 13526"/>
                <a:gd name="T89" fmla="*/ 2147483647 h 16157"/>
                <a:gd name="T90" fmla="*/ 2147483647 w 13526"/>
                <a:gd name="T91" fmla="*/ 2147483647 h 16157"/>
                <a:gd name="T92" fmla="*/ 2147483647 w 13526"/>
                <a:gd name="T93" fmla="*/ 2147483647 h 16157"/>
                <a:gd name="T94" fmla="*/ 2147483647 w 13526"/>
                <a:gd name="T95" fmla="*/ 2147483647 h 16157"/>
                <a:gd name="T96" fmla="*/ 2147483647 w 13526"/>
                <a:gd name="T97" fmla="*/ 2147483647 h 16157"/>
                <a:gd name="T98" fmla="*/ 0 w 13526"/>
                <a:gd name="T99" fmla="*/ 2147483647 h 16157"/>
                <a:gd name="T100" fmla="*/ 2147483647 w 13526"/>
                <a:gd name="T101" fmla="*/ 2147483647 h 16157"/>
                <a:gd name="T102" fmla="*/ 2147483647 w 13526"/>
                <a:gd name="T103" fmla="*/ 2147483647 h 16157"/>
                <a:gd name="T104" fmla="*/ 2147483647 w 13526"/>
                <a:gd name="T105" fmla="*/ 2147483647 h 16157"/>
                <a:gd name="T106" fmla="*/ 2147483647 w 13526"/>
                <a:gd name="T107" fmla="*/ 2147483647 h 16157"/>
                <a:gd name="T108" fmla="*/ 2147483647 w 13526"/>
                <a:gd name="T109" fmla="*/ 2147483647 h 16157"/>
                <a:gd name="T110" fmla="*/ 2147483647 w 13526"/>
                <a:gd name="T111" fmla="*/ 2147483647 h 16157"/>
                <a:gd name="T112" fmla="*/ 2147483647 w 13526"/>
                <a:gd name="T113" fmla="*/ 2147483647 h 16157"/>
                <a:gd name="T114" fmla="*/ 2147483647 w 13526"/>
                <a:gd name="T115" fmla="*/ 2147483647 h 16157"/>
                <a:gd name="T116" fmla="*/ 2147483647 w 13526"/>
                <a:gd name="T117" fmla="*/ 2147483647 h 16157"/>
                <a:gd name="T118" fmla="*/ 2147483647 w 13526"/>
                <a:gd name="T119" fmla="*/ 2147483647 h 16157"/>
                <a:gd name="T120" fmla="*/ 2147483647 w 13526"/>
                <a:gd name="T121" fmla="*/ 2147483647 h 161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526" h="16157">
                  <a:moveTo>
                    <a:pt x="13526" y="9859"/>
                  </a:moveTo>
                  <a:lnTo>
                    <a:pt x="13525" y="9923"/>
                  </a:lnTo>
                  <a:lnTo>
                    <a:pt x="13521" y="9987"/>
                  </a:lnTo>
                  <a:lnTo>
                    <a:pt x="13515" y="10048"/>
                  </a:lnTo>
                  <a:lnTo>
                    <a:pt x="13507" y="10110"/>
                  </a:lnTo>
                  <a:lnTo>
                    <a:pt x="13495" y="10172"/>
                  </a:lnTo>
                  <a:lnTo>
                    <a:pt x="13482" y="10233"/>
                  </a:lnTo>
                  <a:lnTo>
                    <a:pt x="13467" y="10292"/>
                  </a:lnTo>
                  <a:lnTo>
                    <a:pt x="13449" y="10352"/>
                  </a:lnTo>
                  <a:lnTo>
                    <a:pt x="13429" y="10411"/>
                  </a:lnTo>
                  <a:lnTo>
                    <a:pt x="13405" y="10470"/>
                  </a:lnTo>
                  <a:lnTo>
                    <a:pt x="13380" y="10527"/>
                  </a:lnTo>
                  <a:lnTo>
                    <a:pt x="13353" y="10584"/>
                  </a:lnTo>
                  <a:lnTo>
                    <a:pt x="13323" y="10641"/>
                  </a:lnTo>
                  <a:lnTo>
                    <a:pt x="13291" y="10696"/>
                  </a:lnTo>
                  <a:lnTo>
                    <a:pt x="13255" y="10751"/>
                  </a:lnTo>
                  <a:lnTo>
                    <a:pt x="13219" y="10806"/>
                  </a:lnTo>
                  <a:lnTo>
                    <a:pt x="13179" y="10859"/>
                  </a:lnTo>
                  <a:lnTo>
                    <a:pt x="13137" y="10913"/>
                  </a:lnTo>
                  <a:lnTo>
                    <a:pt x="13093" y="10966"/>
                  </a:lnTo>
                  <a:lnTo>
                    <a:pt x="13047" y="11017"/>
                  </a:lnTo>
                  <a:lnTo>
                    <a:pt x="12997" y="11069"/>
                  </a:lnTo>
                  <a:lnTo>
                    <a:pt x="12945" y="11120"/>
                  </a:lnTo>
                  <a:lnTo>
                    <a:pt x="12891" y="11170"/>
                  </a:lnTo>
                  <a:lnTo>
                    <a:pt x="12836" y="11220"/>
                  </a:lnTo>
                  <a:lnTo>
                    <a:pt x="12777" y="11268"/>
                  </a:lnTo>
                  <a:lnTo>
                    <a:pt x="12716" y="11317"/>
                  </a:lnTo>
                  <a:lnTo>
                    <a:pt x="12652" y="11365"/>
                  </a:lnTo>
                  <a:lnTo>
                    <a:pt x="12587" y="11412"/>
                  </a:lnTo>
                  <a:lnTo>
                    <a:pt x="12519" y="11459"/>
                  </a:lnTo>
                  <a:lnTo>
                    <a:pt x="12449" y="11504"/>
                  </a:lnTo>
                  <a:lnTo>
                    <a:pt x="12376" y="11549"/>
                  </a:lnTo>
                  <a:lnTo>
                    <a:pt x="12301" y="11593"/>
                  </a:lnTo>
                  <a:lnTo>
                    <a:pt x="12234" y="11631"/>
                  </a:lnTo>
                  <a:lnTo>
                    <a:pt x="12166" y="11667"/>
                  </a:lnTo>
                  <a:lnTo>
                    <a:pt x="12099" y="11702"/>
                  </a:lnTo>
                  <a:lnTo>
                    <a:pt x="12032" y="11735"/>
                  </a:lnTo>
                  <a:lnTo>
                    <a:pt x="11964" y="11769"/>
                  </a:lnTo>
                  <a:lnTo>
                    <a:pt x="11898" y="11800"/>
                  </a:lnTo>
                  <a:lnTo>
                    <a:pt x="11830" y="11829"/>
                  </a:lnTo>
                  <a:lnTo>
                    <a:pt x="11763" y="11859"/>
                  </a:lnTo>
                  <a:lnTo>
                    <a:pt x="11695" y="11886"/>
                  </a:lnTo>
                  <a:lnTo>
                    <a:pt x="11627" y="11913"/>
                  </a:lnTo>
                  <a:lnTo>
                    <a:pt x="11559" y="11939"/>
                  </a:lnTo>
                  <a:lnTo>
                    <a:pt x="11492" y="11963"/>
                  </a:lnTo>
                  <a:lnTo>
                    <a:pt x="11423" y="11986"/>
                  </a:lnTo>
                  <a:lnTo>
                    <a:pt x="11355" y="12008"/>
                  </a:lnTo>
                  <a:lnTo>
                    <a:pt x="11288" y="12029"/>
                  </a:lnTo>
                  <a:lnTo>
                    <a:pt x="11220" y="12048"/>
                  </a:lnTo>
                  <a:lnTo>
                    <a:pt x="11151" y="12066"/>
                  </a:lnTo>
                  <a:lnTo>
                    <a:pt x="11083" y="12084"/>
                  </a:lnTo>
                  <a:lnTo>
                    <a:pt x="11014" y="12100"/>
                  </a:lnTo>
                  <a:lnTo>
                    <a:pt x="10946" y="12115"/>
                  </a:lnTo>
                  <a:lnTo>
                    <a:pt x="10877" y="12128"/>
                  </a:lnTo>
                  <a:lnTo>
                    <a:pt x="10808" y="12141"/>
                  </a:lnTo>
                  <a:lnTo>
                    <a:pt x="10739" y="12152"/>
                  </a:lnTo>
                  <a:lnTo>
                    <a:pt x="10671" y="12162"/>
                  </a:lnTo>
                  <a:lnTo>
                    <a:pt x="10602" y="12172"/>
                  </a:lnTo>
                  <a:lnTo>
                    <a:pt x="10533" y="12179"/>
                  </a:lnTo>
                  <a:lnTo>
                    <a:pt x="10464" y="12186"/>
                  </a:lnTo>
                  <a:lnTo>
                    <a:pt x="10394" y="12191"/>
                  </a:lnTo>
                  <a:lnTo>
                    <a:pt x="10325" y="12195"/>
                  </a:lnTo>
                  <a:lnTo>
                    <a:pt x="10255" y="12198"/>
                  </a:lnTo>
                  <a:lnTo>
                    <a:pt x="10185" y="12200"/>
                  </a:lnTo>
                  <a:lnTo>
                    <a:pt x="10115" y="12200"/>
                  </a:lnTo>
                  <a:lnTo>
                    <a:pt x="10061" y="12200"/>
                  </a:lnTo>
                  <a:lnTo>
                    <a:pt x="10006" y="12199"/>
                  </a:lnTo>
                  <a:lnTo>
                    <a:pt x="9951" y="12197"/>
                  </a:lnTo>
                  <a:lnTo>
                    <a:pt x="9897" y="12195"/>
                  </a:lnTo>
                  <a:lnTo>
                    <a:pt x="9844" y="12193"/>
                  </a:lnTo>
                  <a:lnTo>
                    <a:pt x="9790" y="12189"/>
                  </a:lnTo>
                  <a:lnTo>
                    <a:pt x="9737" y="12185"/>
                  </a:lnTo>
                  <a:lnTo>
                    <a:pt x="9685" y="12180"/>
                  </a:lnTo>
                  <a:lnTo>
                    <a:pt x="9633" y="12175"/>
                  </a:lnTo>
                  <a:lnTo>
                    <a:pt x="9581" y="12169"/>
                  </a:lnTo>
                  <a:lnTo>
                    <a:pt x="9531" y="12162"/>
                  </a:lnTo>
                  <a:lnTo>
                    <a:pt x="9480" y="12155"/>
                  </a:lnTo>
                  <a:lnTo>
                    <a:pt x="9429" y="12147"/>
                  </a:lnTo>
                  <a:lnTo>
                    <a:pt x="9380" y="12139"/>
                  </a:lnTo>
                  <a:lnTo>
                    <a:pt x="9330" y="12130"/>
                  </a:lnTo>
                  <a:lnTo>
                    <a:pt x="9280" y="12121"/>
                  </a:lnTo>
                  <a:lnTo>
                    <a:pt x="9232" y="12111"/>
                  </a:lnTo>
                  <a:lnTo>
                    <a:pt x="9184" y="12100"/>
                  </a:lnTo>
                  <a:lnTo>
                    <a:pt x="9135" y="12089"/>
                  </a:lnTo>
                  <a:lnTo>
                    <a:pt x="9089" y="12076"/>
                  </a:lnTo>
                  <a:lnTo>
                    <a:pt x="9041" y="12063"/>
                  </a:lnTo>
                  <a:lnTo>
                    <a:pt x="8995" y="12050"/>
                  </a:lnTo>
                  <a:lnTo>
                    <a:pt x="8949" y="12037"/>
                  </a:lnTo>
                  <a:lnTo>
                    <a:pt x="8903" y="12022"/>
                  </a:lnTo>
                  <a:lnTo>
                    <a:pt x="8858" y="12008"/>
                  </a:lnTo>
                  <a:lnTo>
                    <a:pt x="8813" y="11991"/>
                  </a:lnTo>
                  <a:lnTo>
                    <a:pt x="8769" y="11975"/>
                  </a:lnTo>
                  <a:lnTo>
                    <a:pt x="8724" y="11959"/>
                  </a:lnTo>
                  <a:lnTo>
                    <a:pt x="8681" y="11941"/>
                  </a:lnTo>
                  <a:lnTo>
                    <a:pt x="8638" y="11924"/>
                  </a:lnTo>
                  <a:lnTo>
                    <a:pt x="8594" y="11904"/>
                  </a:lnTo>
                  <a:lnTo>
                    <a:pt x="8553" y="11885"/>
                  </a:lnTo>
                  <a:lnTo>
                    <a:pt x="8498" y="11860"/>
                  </a:lnTo>
                  <a:lnTo>
                    <a:pt x="8446" y="11833"/>
                  </a:lnTo>
                  <a:lnTo>
                    <a:pt x="8396" y="11806"/>
                  </a:lnTo>
                  <a:lnTo>
                    <a:pt x="8347" y="11778"/>
                  </a:lnTo>
                  <a:lnTo>
                    <a:pt x="8300" y="11749"/>
                  </a:lnTo>
                  <a:lnTo>
                    <a:pt x="8255" y="11720"/>
                  </a:lnTo>
                  <a:lnTo>
                    <a:pt x="8210" y="11690"/>
                  </a:lnTo>
                  <a:lnTo>
                    <a:pt x="8169" y="11658"/>
                  </a:lnTo>
                  <a:lnTo>
                    <a:pt x="8128" y="11627"/>
                  </a:lnTo>
                  <a:lnTo>
                    <a:pt x="8090" y="11595"/>
                  </a:lnTo>
                  <a:lnTo>
                    <a:pt x="8053" y="11562"/>
                  </a:lnTo>
                  <a:lnTo>
                    <a:pt x="8018" y="11529"/>
                  </a:lnTo>
                  <a:lnTo>
                    <a:pt x="7984" y="11494"/>
                  </a:lnTo>
                  <a:lnTo>
                    <a:pt x="7952" y="11459"/>
                  </a:lnTo>
                  <a:lnTo>
                    <a:pt x="7923" y="11423"/>
                  </a:lnTo>
                  <a:lnTo>
                    <a:pt x="7894" y="11387"/>
                  </a:lnTo>
                  <a:lnTo>
                    <a:pt x="7867" y="11349"/>
                  </a:lnTo>
                  <a:lnTo>
                    <a:pt x="7843" y="11312"/>
                  </a:lnTo>
                  <a:lnTo>
                    <a:pt x="7819" y="11272"/>
                  </a:lnTo>
                  <a:lnTo>
                    <a:pt x="7797" y="11233"/>
                  </a:lnTo>
                  <a:lnTo>
                    <a:pt x="7778" y="11194"/>
                  </a:lnTo>
                  <a:lnTo>
                    <a:pt x="7760" y="11152"/>
                  </a:lnTo>
                  <a:lnTo>
                    <a:pt x="7743" y="11110"/>
                  </a:lnTo>
                  <a:lnTo>
                    <a:pt x="7728" y="11068"/>
                  </a:lnTo>
                  <a:lnTo>
                    <a:pt x="7716" y="11025"/>
                  </a:lnTo>
                  <a:lnTo>
                    <a:pt x="7704" y="10982"/>
                  </a:lnTo>
                  <a:lnTo>
                    <a:pt x="7695" y="10937"/>
                  </a:lnTo>
                  <a:lnTo>
                    <a:pt x="7687" y="10892"/>
                  </a:lnTo>
                  <a:lnTo>
                    <a:pt x="7680" y="10846"/>
                  </a:lnTo>
                  <a:lnTo>
                    <a:pt x="7676" y="10800"/>
                  </a:lnTo>
                  <a:lnTo>
                    <a:pt x="7674" y="10752"/>
                  </a:lnTo>
                  <a:lnTo>
                    <a:pt x="7673" y="10703"/>
                  </a:lnTo>
                  <a:lnTo>
                    <a:pt x="7674" y="10644"/>
                  </a:lnTo>
                  <a:lnTo>
                    <a:pt x="7678" y="10584"/>
                  </a:lnTo>
                  <a:lnTo>
                    <a:pt x="7685" y="10525"/>
                  </a:lnTo>
                  <a:lnTo>
                    <a:pt x="7694" y="10468"/>
                  </a:lnTo>
                  <a:lnTo>
                    <a:pt x="7706" y="10410"/>
                  </a:lnTo>
                  <a:lnTo>
                    <a:pt x="7720" y="10353"/>
                  </a:lnTo>
                  <a:lnTo>
                    <a:pt x="7736" y="10297"/>
                  </a:lnTo>
                  <a:lnTo>
                    <a:pt x="7755" y="10243"/>
                  </a:lnTo>
                  <a:lnTo>
                    <a:pt x="7778" y="10188"/>
                  </a:lnTo>
                  <a:lnTo>
                    <a:pt x="7802" y="10134"/>
                  </a:lnTo>
                  <a:lnTo>
                    <a:pt x="7829" y="10081"/>
                  </a:lnTo>
                  <a:lnTo>
                    <a:pt x="7859" y="10029"/>
                  </a:lnTo>
                  <a:lnTo>
                    <a:pt x="7891" y="9978"/>
                  </a:lnTo>
                  <a:lnTo>
                    <a:pt x="7926" y="9926"/>
                  </a:lnTo>
                  <a:lnTo>
                    <a:pt x="7963" y="9876"/>
                  </a:lnTo>
                  <a:lnTo>
                    <a:pt x="8004" y="9827"/>
                  </a:lnTo>
                  <a:lnTo>
                    <a:pt x="8046" y="9777"/>
                  </a:lnTo>
                  <a:lnTo>
                    <a:pt x="8091" y="9729"/>
                  </a:lnTo>
                  <a:lnTo>
                    <a:pt x="8138" y="9682"/>
                  </a:lnTo>
                  <a:lnTo>
                    <a:pt x="8189" y="9635"/>
                  </a:lnTo>
                  <a:lnTo>
                    <a:pt x="8242" y="9589"/>
                  </a:lnTo>
                  <a:lnTo>
                    <a:pt x="8297" y="9544"/>
                  </a:lnTo>
                  <a:lnTo>
                    <a:pt x="8354" y="9500"/>
                  </a:lnTo>
                  <a:lnTo>
                    <a:pt x="8415" y="9455"/>
                  </a:lnTo>
                  <a:lnTo>
                    <a:pt x="8478" y="9413"/>
                  </a:lnTo>
                  <a:lnTo>
                    <a:pt x="8544" y="9370"/>
                  </a:lnTo>
                  <a:lnTo>
                    <a:pt x="8612" y="9328"/>
                  </a:lnTo>
                  <a:lnTo>
                    <a:pt x="8683" y="9287"/>
                  </a:lnTo>
                  <a:lnTo>
                    <a:pt x="8756" y="9246"/>
                  </a:lnTo>
                  <a:lnTo>
                    <a:pt x="8832" y="9207"/>
                  </a:lnTo>
                  <a:lnTo>
                    <a:pt x="8910" y="9169"/>
                  </a:lnTo>
                  <a:lnTo>
                    <a:pt x="8991" y="9130"/>
                  </a:lnTo>
                  <a:lnTo>
                    <a:pt x="9056" y="9100"/>
                  </a:lnTo>
                  <a:lnTo>
                    <a:pt x="9123" y="9070"/>
                  </a:lnTo>
                  <a:lnTo>
                    <a:pt x="9189" y="9042"/>
                  </a:lnTo>
                  <a:lnTo>
                    <a:pt x="9256" y="9014"/>
                  </a:lnTo>
                  <a:lnTo>
                    <a:pt x="9322" y="8987"/>
                  </a:lnTo>
                  <a:lnTo>
                    <a:pt x="9389" y="8962"/>
                  </a:lnTo>
                  <a:lnTo>
                    <a:pt x="9456" y="8938"/>
                  </a:lnTo>
                  <a:lnTo>
                    <a:pt x="9522" y="8913"/>
                  </a:lnTo>
                  <a:lnTo>
                    <a:pt x="9588" y="8891"/>
                  </a:lnTo>
                  <a:lnTo>
                    <a:pt x="9655" y="8869"/>
                  </a:lnTo>
                  <a:lnTo>
                    <a:pt x="9722" y="8849"/>
                  </a:lnTo>
                  <a:lnTo>
                    <a:pt x="9789" y="8828"/>
                  </a:lnTo>
                  <a:lnTo>
                    <a:pt x="9856" y="8810"/>
                  </a:lnTo>
                  <a:lnTo>
                    <a:pt x="9923" y="8792"/>
                  </a:lnTo>
                  <a:lnTo>
                    <a:pt x="9990" y="8775"/>
                  </a:lnTo>
                  <a:lnTo>
                    <a:pt x="10056" y="8758"/>
                  </a:lnTo>
                  <a:lnTo>
                    <a:pt x="10124" y="8744"/>
                  </a:lnTo>
                  <a:lnTo>
                    <a:pt x="10191" y="8730"/>
                  </a:lnTo>
                  <a:lnTo>
                    <a:pt x="10258" y="8717"/>
                  </a:lnTo>
                  <a:lnTo>
                    <a:pt x="10326" y="8705"/>
                  </a:lnTo>
                  <a:lnTo>
                    <a:pt x="10394" y="8694"/>
                  </a:lnTo>
                  <a:lnTo>
                    <a:pt x="10461" y="8684"/>
                  </a:lnTo>
                  <a:lnTo>
                    <a:pt x="10529" y="8674"/>
                  </a:lnTo>
                  <a:lnTo>
                    <a:pt x="10597" y="8666"/>
                  </a:lnTo>
                  <a:lnTo>
                    <a:pt x="10664" y="8659"/>
                  </a:lnTo>
                  <a:lnTo>
                    <a:pt x="10732" y="8652"/>
                  </a:lnTo>
                  <a:lnTo>
                    <a:pt x="10800" y="8647"/>
                  </a:lnTo>
                  <a:lnTo>
                    <a:pt x="10868" y="8643"/>
                  </a:lnTo>
                  <a:lnTo>
                    <a:pt x="10936" y="8639"/>
                  </a:lnTo>
                  <a:lnTo>
                    <a:pt x="11004" y="8637"/>
                  </a:lnTo>
                  <a:lnTo>
                    <a:pt x="11073" y="8636"/>
                  </a:lnTo>
                  <a:lnTo>
                    <a:pt x="11141" y="8635"/>
                  </a:lnTo>
                  <a:lnTo>
                    <a:pt x="11237" y="8636"/>
                  </a:lnTo>
                  <a:lnTo>
                    <a:pt x="11332" y="8639"/>
                  </a:lnTo>
                  <a:lnTo>
                    <a:pt x="11426" y="8644"/>
                  </a:lnTo>
                  <a:lnTo>
                    <a:pt x="11519" y="8650"/>
                  </a:lnTo>
                  <a:lnTo>
                    <a:pt x="11564" y="8654"/>
                  </a:lnTo>
                  <a:lnTo>
                    <a:pt x="11609" y="8658"/>
                  </a:lnTo>
                  <a:lnTo>
                    <a:pt x="11653" y="8663"/>
                  </a:lnTo>
                  <a:lnTo>
                    <a:pt x="11698" y="8669"/>
                  </a:lnTo>
                  <a:lnTo>
                    <a:pt x="11786" y="8682"/>
                  </a:lnTo>
                  <a:lnTo>
                    <a:pt x="11872" y="8695"/>
                  </a:lnTo>
                  <a:lnTo>
                    <a:pt x="11915" y="8703"/>
                  </a:lnTo>
                  <a:lnTo>
                    <a:pt x="11957" y="8711"/>
                  </a:lnTo>
                  <a:lnTo>
                    <a:pt x="11999" y="8720"/>
                  </a:lnTo>
                  <a:lnTo>
                    <a:pt x="12041" y="8729"/>
                  </a:lnTo>
                  <a:lnTo>
                    <a:pt x="12082" y="8738"/>
                  </a:lnTo>
                  <a:lnTo>
                    <a:pt x="12122" y="8748"/>
                  </a:lnTo>
                  <a:lnTo>
                    <a:pt x="12163" y="8758"/>
                  </a:lnTo>
                  <a:lnTo>
                    <a:pt x="12204" y="8770"/>
                  </a:lnTo>
                  <a:lnTo>
                    <a:pt x="12243" y="8781"/>
                  </a:lnTo>
                  <a:lnTo>
                    <a:pt x="12283" y="8793"/>
                  </a:lnTo>
                  <a:lnTo>
                    <a:pt x="12322" y="8805"/>
                  </a:lnTo>
                  <a:lnTo>
                    <a:pt x="12361" y="8817"/>
                  </a:lnTo>
                  <a:lnTo>
                    <a:pt x="12399" y="8830"/>
                  </a:lnTo>
                  <a:lnTo>
                    <a:pt x="12437" y="8845"/>
                  </a:lnTo>
                  <a:lnTo>
                    <a:pt x="12474" y="8859"/>
                  </a:lnTo>
                  <a:lnTo>
                    <a:pt x="12512" y="8873"/>
                  </a:lnTo>
                  <a:lnTo>
                    <a:pt x="12512" y="3835"/>
                  </a:lnTo>
                  <a:lnTo>
                    <a:pt x="5784" y="6812"/>
                  </a:lnTo>
                  <a:lnTo>
                    <a:pt x="5784" y="13773"/>
                  </a:lnTo>
                  <a:lnTo>
                    <a:pt x="5783" y="13837"/>
                  </a:lnTo>
                  <a:lnTo>
                    <a:pt x="5779" y="13899"/>
                  </a:lnTo>
                  <a:lnTo>
                    <a:pt x="5774" y="13961"/>
                  </a:lnTo>
                  <a:lnTo>
                    <a:pt x="5764" y="14022"/>
                  </a:lnTo>
                  <a:lnTo>
                    <a:pt x="5754" y="14083"/>
                  </a:lnTo>
                  <a:lnTo>
                    <a:pt x="5741" y="14144"/>
                  </a:lnTo>
                  <a:lnTo>
                    <a:pt x="5726" y="14204"/>
                  </a:lnTo>
                  <a:lnTo>
                    <a:pt x="5709" y="14262"/>
                  </a:lnTo>
                  <a:lnTo>
                    <a:pt x="5688" y="14321"/>
                  </a:lnTo>
                  <a:lnTo>
                    <a:pt x="5666" y="14379"/>
                  </a:lnTo>
                  <a:lnTo>
                    <a:pt x="5642" y="14437"/>
                  </a:lnTo>
                  <a:lnTo>
                    <a:pt x="5615" y="14493"/>
                  </a:lnTo>
                  <a:lnTo>
                    <a:pt x="5586" y="14550"/>
                  </a:lnTo>
                  <a:lnTo>
                    <a:pt x="5554" y="14606"/>
                  </a:lnTo>
                  <a:lnTo>
                    <a:pt x="5520" y="14660"/>
                  </a:lnTo>
                  <a:lnTo>
                    <a:pt x="5484" y="14715"/>
                  </a:lnTo>
                  <a:lnTo>
                    <a:pt x="5445" y="14770"/>
                  </a:lnTo>
                  <a:lnTo>
                    <a:pt x="5404" y="14823"/>
                  </a:lnTo>
                  <a:lnTo>
                    <a:pt x="5360" y="14876"/>
                  </a:lnTo>
                  <a:lnTo>
                    <a:pt x="5315" y="14929"/>
                  </a:lnTo>
                  <a:lnTo>
                    <a:pt x="5267" y="14980"/>
                  </a:lnTo>
                  <a:lnTo>
                    <a:pt x="5216" y="15032"/>
                  </a:lnTo>
                  <a:lnTo>
                    <a:pt x="5164" y="15083"/>
                  </a:lnTo>
                  <a:lnTo>
                    <a:pt x="5108" y="15133"/>
                  </a:lnTo>
                  <a:lnTo>
                    <a:pt x="5050" y="15183"/>
                  </a:lnTo>
                  <a:lnTo>
                    <a:pt x="4990" y="15232"/>
                  </a:lnTo>
                  <a:lnTo>
                    <a:pt x="4929" y="15281"/>
                  </a:lnTo>
                  <a:lnTo>
                    <a:pt x="4864" y="15329"/>
                  </a:lnTo>
                  <a:lnTo>
                    <a:pt x="4797" y="15376"/>
                  </a:lnTo>
                  <a:lnTo>
                    <a:pt x="4728" y="15424"/>
                  </a:lnTo>
                  <a:lnTo>
                    <a:pt x="4656" y="15470"/>
                  </a:lnTo>
                  <a:lnTo>
                    <a:pt x="4582" y="15516"/>
                  </a:lnTo>
                  <a:lnTo>
                    <a:pt x="4515" y="15555"/>
                  </a:lnTo>
                  <a:lnTo>
                    <a:pt x="4449" y="15593"/>
                  </a:lnTo>
                  <a:lnTo>
                    <a:pt x="4382" y="15630"/>
                  </a:lnTo>
                  <a:lnTo>
                    <a:pt x="4317" y="15666"/>
                  </a:lnTo>
                  <a:lnTo>
                    <a:pt x="4250" y="15700"/>
                  </a:lnTo>
                  <a:lnTo>
                    <a:pt x="4184" y="15734"/>
                  </a:lnTo>
                  <a:lnTo>
                    <a:pt x="4117" y="15765"/>
                  </a:lnTo>
                  <a:lnTo>
                    <a:pt x="4050" y="15795"/>
                  </a:lnTo>
                  <a:lnTo>
                    <a:pt x="3983" y="15826"/>
                  </a:lnTo>
                  <a:lnTo>
                    <a:pt x="3916" y="15853"/>
                  </a:lnTo>
                  <a:lnTo>
                    <a:pt x="3849" y="15880"/>
                  </a:lnTo>
                  <a:lnTo>
                    <a:pt x="3783" y="15906"/>
                  </a:lnTo>
                  <a:lnTo>
                    <a:pt x="3716" y="15930"/>
                  </a:lnTo>
                  <a:lnTo>
                    <a:pt x="3649" y="15953"/>
                  </a:lnTo>
                  <a:lnTo>
                    <a:pt x="3582" y="15976"/>
                  </a:lnTo>
                  <a:lnTo>
                    <a:pt x="3515" y="15996"/>
                  </a:lnTo>
                  <a:lnTo>
                    <a:pt x="3448" y="16015"/>
                  </a:lnTo>
                  <a:lnTo>
                    <a:pt x="3380" y="16033"/>
                  </a:lnTo>
                  <a:lnTo>
                    <a:pt x="3313" y="16050"/>
                  </a:lnTo>
                  <a:lnTo>
                    <a:pt x="3246" y="16067"/>
                  </a:lnTo>
                  <a:lnTo>
                    <a:pt x="3179" y="16081"/>
                  </a:lnTo>
                  <a:lnTo>
                    <a:pt x="3111" y="16094"/>
                  </a:lnTo>
                  <a:lnTo>
                    <a:pt x="3043" y="16106"/>
                  </a:lnTo>
                  <a:lnTo>
                    <a:pt x="2976" y="16116"/>
                  </a:lnTo>
                  <a:lnTo>
                    <a:pt x="2908" y="16126"/>
                  </a:lnTo>
                  <a:lnTo>
                    <a:pt x="2840" y="16135"/>
                  </a:lnTo>
                  <a:lnTo>
                    <a:pt x="2772" y="16141"/>
                  </a:lnTo>
                  <a:lnTo>
                    <a:pt x="2704" y="16147"/>
                  </a:lnTo>
                  <a:lnTo>
                    <a:pt x="2636" y="16151"/>
                  </a:lnTo>
                  <a:lnTo>
                    <a:pt x="2568" y="16154"/>
                  </a:lnTo>
                  <a:lnTo>
                    <a:pt x="2500" y="16156"/>
                  </a:lnTo>
                  <a:lnTo>
                    <a:pt x="2431" y="16157"/>
                  </a:lnTo>
                  <a:lnTo>
                    <a:pt x="2376" y="16157"/>
                  </a:lnTo>
                  <a:lnTo>
                    <a:pt x="2323" y="16156"/>
                  </a:lnTo>
                  <a:lnTo>
                    <a:pt x="2269" y="16154"/>
                  </a:lnTo>
                  <a:lnTo>
                    <a:pt x="2215" y="16152"/>
                  </a:lnTo>
                  <a:lnTo>
                    <a:pt x="2162" y="16150"/>
                  </a:lnTo>
                  <a:lnTo>
                    <a:pt x="2110" y="16146"/>
                  </a:lnTo>
                  <a:lnTo>
                    <a:pt x="2057" y="16142"/>
                  </a:lnTo>
                  <a:lnTo>
                    <a:pt x="2005" y="16138"/>
                  </a:lnTo>
                  <a:lnTo>
                    <a:pt x="1954" y="16132"/>
                  </a:lnTo>
                  <a:lnTo>
                    <a:pt x="1903" y="16126"/>
                  </a:lnTo>
                  <a:lnTo>
                    <a:pt x="1852" y="16120"/>
                  </a:lnTo>
                  <a:lnTo>
                    <a:pt x="1802" y="16113"/>
                  </a:lnTo>
                  <a:lnTo>
                    <a:pt x="1752" y="16105"/>
                  </a:lnTo>
                  <a:lnTo>
                    <a:pt x="1702" y="16097"/>
                  </a:lnTo>
                  <a:lnTo>
                    <a:pt x="1654" y="16088"/>
                  </a:lnTo>
                  <a:lnTo>
                    <a:pt x="1605" y="16079"/>
                  </a:lnTo>
                  <a:lnTo>
                    <a:pt x="1557" y="16069"/>
                  </a:lnTo>
                  <a:lnTo>
                    <a:pt x="1509" y="16058"/>
                  </a:lnTo>
                  <a:lnTo>
                    <a:pt x="1461" y="16046"/>
                  </a:lnTo>
                  <a:lnTo>
                    <a:pt x="1414" y="16034"/>
                  </a:lnTo>
                  <a:lnTo>
                    <a:pt x="1367" y="16022"/>
                  </a:lnTo>
                  <a:lnTo>
                    <a:pt x="1321" y="16009"/>
                  </a:lnTo>
                  <a:lnTo>
                    <a:pt x="1275" y="15995"/>
                  </a:lnTo>
                  <a:lnTo>
                    <a:pt x="1229" y="15981"/>
                  </a:lnTo>
                  <a:lnTo>
                    <a:pt x="1185" y="15965"/>
                  </a:lnTo>
                  <a:lnTo>
                    <a:pt x="1140" y="15949"/>
                  </a:lnTo>
                  <a:lnTo>
                    <a:pt x="1096" y="15933"/>
                  </a:lnTo>
                  <a:lnTo>
                    <a:pt x="1051" y="15916"/>
                  </a:lnTo>
                  <a:lnTo>
                    <a:pt x="1007" y="15899"/>
                  </a:lnTo>
                  <a:lnTo>
                    <a:pt x="965" y="15880"/>
                  </a:lnTo>
                  <a:lnTo>
                    <a:pt x="922" y="15861"/>
                  </a:lnTo>
                  <a:lnTo>
                    <a:pt x="880" y="15842"/>
                  </a:lnTo>
                  <a:lnTo>
                    <a:pt x="826" y="15818"/>
                  </a:lnTo>
                  <a:lnTo>
                    <a:pt x="773" y="15791"/>
                  </a:lnTo>
                  <a:lnTo>
                    <a:pt x="723" y="15765"/>
                  </a:lnTo>
                  <a:lnTo>
                    <a:pt x="674" y="15738"/>
                  </a:lnTo>
                  <a:lnTo>
                    <a:pt x="627" y="15710"/>
                  </a:lnTo>
                  <a:lnTo>
                    <a:pt x="582" y="15681"/>
                  </a:lnTo>
                  <a:lnTo>
                    <a:pt x="538" y="15652"/>
                  </a:lnTo>
                  <a:lnTo>
                    <a:pt x="496" y="15621"/>
                  </a:lnTo>
                  <a:lnTo>
                    <a:pt x="455" y="15590"/>
                  </a:lnTo>
                  <a:lnTo>
                    <a:pt x="417" y="15558"/>
                  </a:lnTo>
                  <a:lnTo>
                    <a:pt x="380" y="15526"/>
                  </a:lnTo>
                  <a:lnTo>
                    <a:pt x="345" y="15493"/>
                  </a:lnTo>
                  <a:lnTo>
                    <a:pt x="311" y="15458"/>
                  </a:lnTo>
                  <a:lnTo>
                    <a:pt x="280" y="15423"/>
                  </a:lnTo>
                  <a:lnTo>
                    <a:pt x="249" y="15387"/>
                  </a:lnTo>
                  <a:lnTo>
                    <a:pt x="221" y="15351"/>
                  </a:lnTo>
                  <a:lnTo>
                    <a:pt x="195" y="15313"/>
                  </a:lnTo>
                  <a:lnTo>
                    <a:pt x="169" y="15275"/>
                  </a:lnTo>
                  <a:lnTo>
                    <a:pt x="146" y="15236"/>
                  </a:lnTo>
                  <a:lnTo>
                    <a:pt x="125" y="15196"/>
                  </a:lnTo>
                  <a:lnTo>
                    <a:pt x="105" y="15156"/>
                  </a:lnTo>
                  <a:lnTo>
                    <a:pt x="86" y="15115"/>
                  </a:lnTo>
                  <a:lnTo>
                    <a:pt x="70" y="15072"/>
                  </a:lnTo>
                  <a:lnTo>
                    <a:pt x="56" y="15030"/>
                  </a:lnTo>
                  <a:lnTo>
                    <a:pt x="43" y="14986"/>
                  </a:lnTo>
                  <a:lnTo>
                    <a:pt x="32" y="14942"/>
                  </a:lnTo>
                  <a:lnTo>
                    <a:pt x="22" y="14897"/>
                  </a:lnTo>
                  <a:lnTo>
                    <a:pt x="14" y="14851"/>
                  </a:lnTo>
                  <a:lnTo>
                    <a:pt x="8" y="14804"/>
                  </a:lnTo>
                  <a:lnTo>
                    <a:pt x="3" y="14758"/>
                  </a:lnTo>
                  <a:lnTo>
                    <a:pt x="1" y="14709"/>
                  </a:lnTo>
                  <a:lnTo>
                    <a:pt x="0" y="14660"/>
                  </a:lnTo>
                  <a:lnTo>
                    <a:pt x="1" y="14601"/>
                  </a:lnTo>
                  <a:lnTo>
                    <a:pt x="5" y="14542"/>
                  </a:lnTo>
                  <a:lnTo>
                    <a:pt x="11" y="14484"/>
                  </a:lnTo>
                  <a:lnTo>
                    <a:pt x="20" y="14426"/>
                  </a:lnTo>
                  <a:lnTo>
                    <a:pt x="33" y="14370"/>
                  </a:lnTo>
                  <a:lnTo>
                    <a:pt x="46" y="14314"/>
                  </a:lnTo>
                  <a:lnTo>
                    <a:pt x="63" y="14258"/>
                  </a:lnTo>
                  <a:lnTo>
                    <a:pt x="82" y="14204"/>
                  </a:lnTo>
                  <a:lnTo>
                    <a:pt x="104" y="14150"/>
                  </a:lnTo>
                  <a:lnTo>
                    <a:pt x="128" y="14096"/>
                  </a:lnTo>
                  <a:lnTo>
                    <a:pt x="155" y="14044"/>
                  </a:lnTo>
                  <a:lnTo>
                    <a:pt x="185" y="13992"/>
                  </a:lnTo>
                  <a:lnTo>
                    <a:pt x="216" y="13940"/>
                  </a:lnTo>
                  <a:lnTo>
                    <a:pt x="250" y="13890"/>
                  </a:lnTo>
                  <a:lnTo>
                    <a:pt x="288" y="13839"/>
                  </a:lnTo>
                  <a:lnTo>
                    <a:pt x="327" y="13790"/>
                  </a:lnTo>
                  <a:lnTo>
                    <a:pt x="370" y="13741"/>
                  </a:lnTo>
                  <a:lnTo>
                    <a:pt x="415" y="13693"/>
                  </a:lnTo>
                  <a:lnTo>
                    <a:pt x="461" y="13646"/>
                  </a:lnTo>
                  <a:lnTo>
                    <a:pt x="511" y="13599"/>
                  </a:lnTo>
                  <a:lnTo>
                    <a:pt x="564" y="13553"/>
                  </a:lnTo>
                  <a:lnTo>
                    <a:pt x="618" y="13507"/>
                  </a:lnTo>
                  <a:lnTo>
                    <a:pt x="676" y="13463"/>
                  </a:lnTo>
                  <a:lnTo>
                    <a:pt x="736" y="13418"/>
                  </a:lnTo>
                  <a:lnTo>
                    <a:pt x="799" y="13374"/>
                  </a:lnTo>
                  <a:lnTo>
                    <a:pt x="863" y="13331"/>
                  </a:lnTo>
                  <a:lnTo>
                    <a:pt x="930" y="13289"/>
                  </a:lnTo>
                  <a:lnTo>
                    <a:pt x="1000" y="13247"/>
                  </a:lnTo>
                  <a:lnTo>
                    <a:pt x="1073" y="13206"/>
                  </a:lnTo>
                  <a:lnTo>
                    <a:pt x="1148" y="13166"/>
                  </a:lnTo>
                  <a:lnTo>
                    <a:pt x="1226" y="13126"/>
                  </a:lnTo>
                  <a:lnTo>
                    <a:pt x="1306" y="13087"/>
                  </a:lnTo>
                  <a:lnTo>
                    <a:pt x="1372" y="13057"/>
                  </a:lnTo>
                  <a:lnTo>
                    <a:pt x="1438" y="13027"/>
                  </a:lnTo>
                  <a:lnTo>
                    <a:pt x="1505" y="12998"/>
                  </a:lnTo>
                  <a:lnTo>
                    <a:pt x="1572" y="12970"/>
                  </a:lnTo>
                  <a:lnTo>
                    <a:pt x="1638" y="12944"/>
                  </a:lnTo>
                  <a:lnTo>
                    <a:pt x="1704" y="12919"/>
                  </a:lnTo>
                  <a:lnTo>
                    <a:pt x="1770" y="12894"/>
                  </a:lnTo>
                  <a:lnTo>
                    <a:pt x="1837" y="12870"/>
                  </a:lnTo>
                  <a:lnTo>
                    <a:pt x="1904" y="12848"/>
                  </a:lnTo>
                  <a:lnTo>
                    <a:pt x="1971" y="12826"/>
                  </a:lnTo>
                  <a:lnTo>
                    <a:pt x="2038" y="12805"/>
                  </a:lnTo>
                  <a:lnTo>
                    <a:pt x="2105" y="12785"/>
                  </a:lnTo>
                  <a:lnTo>
                    <a:pt x="2172" y="12766"/>
                  </a:lnTo>
                  <a:lnTo>
                    <a:pt x="2238" y="12749"/>
                  </a:lnTo>
                  <a:lnTo>
                    <a:pt x="2305" y="12732"/>
                  </a:lnTo>
                  <a:lnTo>
                    <a:pt x="2372" y="12715"/>
                  </a:lnTo>
                  <a:lnTo>
                    <a:pt x="2440" y="12700"/>
                  </a:lnTo>
                  <a:lnTo>
                    <a:pt x="2507" y="12687"/>
                  </a:lnTo>
                  <a:lnTo>
                    <a:pt x="2574" y="12674"/>
                  </a:lnTo>
                  <a:lnTo>
                    <a:pt x="2642" y="12662"/>
                  </a:lnTo>
                  <a:lnTo>
                    <a:pt x="2709" y="12651"/>
                  </a:lnTo>
                  <a:lnTo>
                    <a:pt x="2776" y="12640"/>
                  </a:lnTo>
                  <a:lnTo>
                    <a:pt x="2844" y="12631"/>
                  </a:lnTo>
                  <a:lnTo>
                    <a:pt x="2912" y="12622"/>
                  </a:lnTo>
                  <a:lnTo>
                    <a:pt x="2980" y="12615"/>
                  </a:lnTo>
                  <a:lnTo>
                    <a:pt x="3048" y="12609"/>
                  </a:lnTo>
                  <a:lnTo>
                    <a:pt x="3116" y="12604"/>
                  </a:lnTo>
                  <a:lnTo>
                    <a:pt x="3184" y="12599"/>
                  </a:lnTo>
                  <a:lnTo>
                    <a:pt x="3252" y="12596"/>
                  </a:lnTo>
                  <a:lnTo>
                    <a:pt x="3320" y="12594"/>
                  </a:lnTo>
                  <a:lnTo>
                    <a:pt x="3388" y="12592"/>
                  </a:lnTo>
                  <a:lnTo>
                    <a:pt x="3456" y="12592"/>
                  </a:lnTo>
                  <a:lnTo>
                    <a:pt x="3549" y="12593"/>
                  </a:lnTo>
                  <a:lnTo>
                    <a:pt x="3640" y="12595"/>
                  </a:lnTo>
                  <a:lnTo>
                    <a:pt x="3730" y="12600"/>
                  </a:lnTo>
                  <a:lnTo>
                    <a:pt x="3818" y="12606"/>
                  </a:lnTo>
                  <a:lnTo>
                    <a:pt x="3905" y="12614"/>
                  </a:lnTo>
                  <a:lnTo>
                    <a:pt x="3991" y="12624"/>
                  </a:lnTo>
                  <a:lnTo>
                    <a:pt x="4076" y="12635"/>
                  </a:lnTo>
                  <a:lnTo>
                    <a:pt x="4160" y="12648"/>
                  </a:lnTo>
                  <a:lnTo>
                    <a:pt x="4242" y="12664"/>
                  </a:lnTo>
                  <a:lnTo>
                    <a:pt x="4324" y="12681"/>
                  </a:lnTo>
                  <a:lnTo>
                    <a:pt x="4403" y="12699"/>
                  </a:lnTo>
                  <a:lnTo>
                    <a:pt x="4482" y="12719"/>
                  </a:lnTo>
                  <a:lnTo>
                    <a:pt x="4560" y="12742"/>
                  </a:lnTo>
                  <a:lnTo>
                    <a:pt x="4636" y="12765"/>
                  </a:lnTo>
                  <a:lnTo>
                    <a:pt x="4711" y="12791"/>
                  </a:lnTo>
                  <a:lnTo>
                    <a:pt x="4786" y="12818"/>
                  </a:lnTo>
                  <a:lnTo>
                    <a:pt x="4786" y="3846"/>
                  </a:lnTo>
                  <a:lnTo>
                    <a:pt x="13526" y="0"/>
                  </a:lnTo>
                  <a:lnTo>
                    <a:pt x="13526" y="9859"/>
                  </a:lnTo>
                </a:path>
              </a:pathLst>
            </a:custGeom>
            <a:solidFill>
              <a:srgbClr val="F5F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6"/>
            <p:cNvCxnSpPr/>
            <p:nvPr/>
          </p:nvCxnSpPr>
          <p:spPr>
            <a:xfrm flipV="1">
              <a:off x="1285240" y="2974446"/>
              <a:ext cx="3749675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48" name="组合 1"/>
          <p:cNvGrpSpPr/>
          <p:nvPr/>
        </p:nvGrpSpPr>
        <p:grpSpPr>
          <a:xfrm>
            <a:off x="6126283" y="4271620"/>
            <a:ext cx="4212535" cy="2227952"/>
            <a:chOff x="1285240" y="1261749"/>
            <a:chExt cx="3786440" cy="1743188"/>
          </a:xfrm>
        </p:grpSpPr>
        <p:sp>
          <p:nvSpPr>
            <p:cNvPr id="49" name="椭圆 2"/>
            <p:cNvSpPr/>
            <p:nvPr/>
          </p:nvSpPr>
          <p:spPr>
            <a:xfrm>
              <a:off x="1490663" y="1390650"/>
              <a:ext cx="792162" cy="584970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50" name="文本框 25"/>
            <p:cNvSpPr txBox="1">
              <a:spLocks noChangeArrowheads="1"/>
            </p:cNvSpPr>
            <p:nvPr/>
          </p:nvSpPr>
          <p:spPr bwMode="auto">
            <a:xfrm>
              <a:off x="2211106" y="1907091"/>
              <a:ext cx="2860574" cy="103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eaLnBrk="1" latinLnBrk="0" hangingPunct="1">
                <a:defRPr sz="1600" b="1">
                  <a:latin typeface="+mj-lt"/>
                  <a:ea typeface="+mj-ea"/>
                  <a:cs typeface="+mj-cs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評分標準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策略目標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30%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、解決方案與執行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30%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、轉換價值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、創新性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</a:p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*此類別入圍的前五名需於決審評審會議時至現場簡報</a:t>
              </a:r>
              <a:endParaRPr lang="en-US" altLang="zh-CN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本框 35"/>
            <p:cNvSpPr txBox="1"/>
            <p:nvPr/>
          </p:nvSpPr>
          <p:spPr>
            <a:xfrm>
              <a:off x="2282825" y="1261749"/>
              <a:ext cx="2677161" cy="549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defTabSz="1218565" latinLnBrk="0">
                <a:lnSpc>
                  <a:spcPct val="150000"/>
                </a:lnSpc>
                <a:defRPr kumimoji="1" sz="1100">
                  <a:latin typeface="+mn-lt"/>
                  <a:ea typeface="+mn-ea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D1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INNOVATION )</a:t>
              </a:r>
            </a:p>
            <a:p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D2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數位技術類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GB" altLang="zh-CN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DIGITAL CRAFT )</a:t>
              </a:r>
              <a:endPara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3" name="直接连接符 6"/>
            <p:cNvCxnSpPr/>
            <p:nvPr/>
          </p:nvCxnSpPr>
          <p:spPr>
            <a:xfrm flipV="1">
              <a:off x="1285240" y="3003350"/>
              <a:ext cx="3749675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092" y="4530343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7" name="Freeform 21">
            <a:extLst>
              <a:ext uri="{FF2B5EF4-FFF2-40B4-BE49-F238E27FC236}">
                <a16:creationId xmlns:a16="http://schemas.microsoft.com/office/drawing/2014/main" id="{86FD6BE6-E832-4A70-857D-44E5A01C5DC1}"/>
              </a:ext>
            </a:extLst>
          </p:cNvPr>
          <p:cNvSpPr>
            <a:spLocks noEditPoints="1"/>
          </p:cNvSpPr>
          <p:nvPr/>
        </p:nvSpPr>
        <p:spPr bwMode="auto">
          <a:xfrm>
            <a:off x="2172080" y="1732169"/>
            <a:ext cx="423859" cy="419521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8" name="Group 21">
            <a:extLst>
              <a:ext uri="{FF2B5EF4-FFF2-40B4-BE49-F238E27FC236}">
                <a16:creationId xmlns:a16="http://schemas.microsoft.com/office/drawing/2014/main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7661" y="1731816"/>
            <a:ext cx="499398" cy="429624"/>
            <a:chOff x="4731" y="799"/>
            <a:chExt cx="272" cy="234"/>
          </a:xfrm>
          <a:solidFill>
            <a:schemeClr val="bg1"/>
          </a:solidFill>
        </p:grpSpPr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D8D2DC-0258-47BF-9CEB-C35BFE621F6D}"/>
              </a:ext>
            </a:extLst>
          </p:cNvPr>
          <p:cNvSpPr txBox="1"/>
          <p:nvPr/>
        </p:nvSpPr>
        <p:spPr>
          <a:xfrm>
            <a:off x="1943356" y="5414227"/>
            <a:ext cx="88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</a:t>
            </a:r>
            <a:r>
              <a:rPr lang="zh-TW" altLang="en-US" sz="2400" b="1" dirty="0"/>
              <a:t>組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E54331-8D7A-40C8-99D6-0998CCA3F721}"/>
              </a:ext>
            </a:extLst>
          </p:cNvPr>
          <p:cNvSpPr txBox="1"/>
          <p:nvPr/>
        </p:nvSpPr>
        <p:spPr>
          <a:xfrm>
            <a:off x="6534092" y="2613328"/>
            <a:ext cx="88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B</a:t>
            </a:r>
            <a:r>
              <a:rPr lang="zh-TW" altLang="en-US" sz="2400" b="1" dirty="0"/>
              <a:t>組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3E2CBC-B788-408A-8D90-9F085DB45771}"/>
              </a:ext>
            </a:extLst>
          </p:cNvPr>
          <p:cNvSpPr txBox="1"/>
          <p:nvPr/>
        </p:nvSpPr>
        <p:spPr>
          <a:xfrm>
            <a:off x="1958376" y="2746566"/>
            <a:ext cx="88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A</a:t>
            </a:r>
            <a:r>
              <a:rPr lang="zh-TW" altLang="en-US" sz="2400" b="1" dirty="0"/>
              <a:t>組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1D0FF10-C317-4B57-A77F-75D014A83397}"/>
              </a:ext>
            </a:extLst>
          </p:cNvPr>
          <p:cNvSpPr txBox="1"/>
          <p:nvPr/>
        </p:nvSpPr>
        <p:spPr>
          <a:xfrm>
            <a:off x="6440277" y="5451904"/>
            <a:ext cx="88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zh-TW" altLang="en-US" sz="2400" b="1" dirty="0"/>
              <a:t>組</a:t>
            </a:r>
          </a:p>
        </p:txBody>
      </p:sp>
      <p:pic>
        <p:nvPicPr>
          <p:cNvPr id="63" name="奇點Logo透明.png">
            <a:extLst>
              <a:ext uri="{FF2B5EF4-FFF2-40B4-BE49-F238E27FC236}">
                <a16:creationId xmlns:a16="http://schemas.microsoft.com/office/drawing/2014/main" id="{06B86806-25C8-466A-8FFE-860FFB62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96" y="36885"/>
            <a:ext cx="2048713" cy="1447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01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8079" y="378128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8079" y="1703691"/>
            <a:ext cx="6467867" cy="3450613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作品名稱：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客戶名稱：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參賽類別與獎項：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執行時間：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99390441-8370-4E92-8321-361FB1CE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928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5868" y="322764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作品背景及目標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5868" y="1424733"/>
            <a:ext cx="7474172" cy="2004267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請詳述參賽作品的發生背景、問題點，與客戶需求。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請詳述參賽作品所要解決的問題與要達成的目標。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奇點Logo透明.png">
            <a:extLst>
              <a:ext uri="{FF2B5EF4-FFF2-40B4-BE49-F238E27FC236}">
                <a16:creationId xmlns:a16="http://schemas.microsoft.com/office/drawing/2014/main" id="{8337885F-3B9E-4222-AFD6-C3DDCA464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596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868" y="343084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作品核心創意說明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05F08E0B-E990-4B00-93FF-E099D92CC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E0D0EA-3176-4C8D-B2F5-BABB2BC4A3DD}"/>
              </a:ext>
            </a:extLst>
          </p:cNvPr>
          <p:cNvSpPr/>
          <p:nvPr/>
        </p:nvSpPr>
        <p:spPr>
          <a:xfrm>
            <a:off x="460686" y="1668647"/>
            <a:ext cx="8023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參賽類別核心說明介紹，說明參賽作品獨特之處。</a:t>
            </a:r>
          </a:p>
        </p:txBody>
      </p:sp>
    </p:spTree>
    <p:extLst>
      <p:ext uri="{BB962C8B-B14F-4D97-AF65-F5344CB8AC3E}">
        <p14:creationId xmlns:p14="http://schemas.microsoft.com/office/powerpoint/2010/main" val="17813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749" y="546284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749" y="1703691"/>
            <a:ext cx="6961091" cy="2949589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說明為達成目標所擬定的策略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解決方案與執行手段為何？可有階段性目標與執行？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考核標準為何？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A7AAB078-C22B-4922-B29B-1EDA1F0BC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8988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6" y="495410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946" y="1820973"/>
            <a:ext cx="7894314" cy="2476707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請詳細描述作品執行各階段過程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請提供作品完整呈現之展示</a:t>
            </a:r>
            <a:r>
              <a:rPr kumimoji="1" lang="en-US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影片類：請提供作品連結，或可供評審觀看</a:t>
            </a:r>
            <a:r>
              <a:rPr kumimoji="1" lang="en-US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形式。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4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0AF3857A-36D1-4F1F-9C8A-569E8D257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021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276" y="292284"/>
            <a:ext cx="7474172" cy="1325563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作品成效說明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276" y="1703691"/>
            <a:ext cx="7901124" cy="2390789"/>
          </a:xfrm>
        </p:spPr>
        <p:txBody>
          <a:bodyPr anchor="ctr">
            <a:norm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請描述參賽作品所達成的轉換價值，可提供具體數據，或是其轉化的價值，價值包括但不限於商業價值、行業價值、社會價值等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請提供圖片、圖表等輔助工作說明其效果。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奇點Logo透明.png">
            <a:extLst>
              <a:ext uri="{FF2B5EF4-FFF2-40B4-BE49-F238E27FC236}">
                <a16:creationId xmlns:a16="http://schemas.microsoft.com/office/drawing/2014/main" id="{29138020-19C5-4FF3-A1A8-3397B5B99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06" r="14227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676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800</Words>
  <Application>Microsoft Office PowerPoint</Application>
  <PresentationFormat>寬螢幕</PresentationFormat>
  <Paragraphs>81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10</vt:i4>
      </vt:variant>
    </vt:vector>
  </HeadingPairs>
  <TitlesOfParts>
    <vt:vector size="30" baseType="lpstr">
      <vt:lpstr>Microsoft JhengHei Light</vt:lpstr>
      <vt:lpstr>微软雅黑</vt:lpstr>
      <vt:lpstr>微软雅黑</vt:lpstr>
      <vt:lpstr>造字工房尚雅体演示版常规体</vt:lpstr>
      <vt:lpstr>微軟正黑體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作品核心創意說明</vt:lpstr>
      <vt:lpstr>評分標準</vt:lpstr>
      <vt:lpstr>基本資料</vt:lpstr>
      <vt:lpstr>作品背景及目標</vt:lpstr>
      <vt:lpstr>作品核心創意說明</vt:lpstr>
      <vt:lpstr>作品策略</vt:lpstr>
      <vt:lpstr>作品執行</vt:lpstr>
      <vt:lpstr>作品成效說明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Erica Lu</dc:creator>
  <cp:lastModifiedBy>Erica Lu</cp:lastModifiedBy>
  <cp:revision>9</cp:revision>
  <dcterms:created xsi:type="dcterms:W3CDTF">2019-07-10T08:48:00Z</dcterms:created>
  <dcterms:modified xsi:type="dcterms:W3CDTF">2019-07-10T10:00:05Z</dcterms:modified>
</cp:coreProperties>
</file>