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hms1H+J9K8rIxXKNjeUgIi/J09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94c8d4a0b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2594c8d4a0b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557fec8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5557fec8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95407c4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595407c4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RL: Supervised with delayed label,  Learn from experience - no new knowledge, trial and error, adopt to uncertain, dynamic environments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Examples where RL is more effective: Games, robot deciding conflicting actions, and recommendation systems, self-driving cars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Limits on RL: Extensive training, Not easy or very expensive to simulate some environments (car), real environments too risky  And it is a simulation which is only an approximation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Actions may not be discrete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Optimization for a local minima is harder than ordinary DL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Environment - rules and surrounding info  Think of a checker board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Policy - strategy to achieve the goal for example random policy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Plan - collection of policies/actions taken so far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Episode - agent reaches done or dead state (maximum number of actions)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Explore - take random action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Exploit - take best action of known possibilities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94c8d4a0b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594c8d4a0b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5dd681e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55dd681e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95d704a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595d704a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594c8d4a0b_1_1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594c8d4a0b_1_1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g2594c8d4a0b_1_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594c8d4a0b_1_14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g2594c8d4a0b_1_1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g2594c8d4a0b_1_1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94c8d4a0b_1_155"/>
          <p:cNvSpPr txBox="1"/>
          <p:nvPr>
            <p:ph idx="1" type="body"/>
          </p:nvPr>
        </p:nvSpPr>
        <p:spPr>
          <a:xfrm>
            <a:off x="566333" y="2313287"/>
            <a:ext cx="80130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2594c8d4a0b_1_155"/>
          <p:cNvSpPr txBox="1"/>
          <p:nvPr>
            <p:ph idx="2" type="body"/>
          </p:nvPr>
        </p:nvSpPr>
        <p:spPr>
          <a:xfrm>
            <a:off x="565492" y="3118948"/>
            <a:ext cx="8013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478"/>
              </a:buClr>
              <a:buSzPts val="1200"/>
              <a:buFont typeface="Arial"/>
              <a:buNone/>
              <a:defRPr b="0" sz="1200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g2594c8d4a0b_1_155"/>
          <p:cNvSpPr txBox="1"/>
          <p:nvPr>
            <p:ph idx="3" type="body"/>
          </p:nvPr>
        </p:nvSpPr>
        <p:spPr>
          <a:xfrm>
            <a:off x="566334" y="1665756"/>
            <a:ext cx="80130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4500" cap="non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g2594c8d4a0b_1_155"/>
          <p:cNvSpPr txBox="1"/>
          <p:nvPr/>
        </p:nvSpPr>
        <p:spPr>
          <a:xfrm>
            <a:off x="571041" y="2800496"/>
            <a:ext cx="8013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rPr>
              <a:t>LMFC23: April 10 – 13</a:t>
            </a:r>
            <a:r>
              <a:rPr b="0" baseline="30000" i="0" lang="en" sz="1050" u="none" cap="none" strike="noStrik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" sz="1050" u="none" cap="none" strike="noStrik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rPr>
              <a:t>, Gaylord Texan, Grapevine Texas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g2594c8d4a0b_1_1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22364"/>
            <a:ext cx="91440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2594c8d4a0b_1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6319" y="3878526"/>
            <a:ext cx="3711359" cy="66164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2594c8d4a0b_1_155"/>
          <p:cNvSpPr txBox="1"/>
          <p:nvPr/>
        </p:nvSpPr>
        <p:spPr>
          <a:xfrm>
            <a:off x="2292895" y="4868674"/>
            <a:ext cx="4558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1" i="0" sz="675" u="none" cap="none" strike="noStrike">
              <a:solidFill>
                <a:srgbClr val="0034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8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g2594c8d4a0b_1_1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0099" y="2020544"/>
            <a:ext cx="6183803" cy="1102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2594c8d4a0b_1_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g2594c8d4a0b_1_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g2594c8d4a0b_1_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594c8d4a0b_1_1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g2594c8d4a0b_1_1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g2594c8d4a0b_1_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594c8d4a0b_1_1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g2594c8d4a0b_1_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594c8d4a0b_1_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g2594c8d4a0b_1_1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g2594c8d4a0b_1_1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g2594c8d4a0b_1_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594c8d4a0b_1_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g2594c8d4a0b_1_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594c8d4a0b_1_1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g2594c8d4a0b_1_1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g2594c8d4a0b_1_1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594c8d4a0b_1_1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g2594c8d4a0b_1_1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594c8d4a0b_1_1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2594c8d4a0b_1_1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g2594c8d4a0b_1_1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g2594c8d4a0b_1_1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g2594c8d4a0b_1_1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594c8d4a0b_1_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594c8d4a0b_1_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2594c8d4a0b_1_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ymnasium.farama.org/environments/toy_text/cliff_walking/" TargetMode="External"/><Relationship Id="rId4" Type="http://schemas.openxmlformats.org/officeDocument/2006/relationships/hyperlink" Target="https://medium.com/@mlblogging.k/15-awesome-reinforcement-learning-environments-you-must-know-a38fb75867f2" TargetMode="External"/><Relationship Id="rId9" Type="http://schemas.openxmlformats.org/officeDocument/2006/relationships/hyperlink" Target="https://stable-baselines3.readthedocs.io/en/master/guide/algos.html" TargetMode="External"/><Relationship Id="rId5" Type="http://schemas.openxmlformats.org/officeDocument/2006/relationships/hyperlink" Target="https://medium.com/@mlblogging.k/15-awesome-reinforcement-learning-environments-you-must-know-a38fb75867f2" TargetMode="External"/><Relationship Id="rId6" Type="http://schemas.openxmlformats.org/officeDocument/2006/relationships/hyperlink" Target="https://towardsdatascience.com/create-your-own-reinforcement-learning-environment-beb12f4151ef" TargetMode="External"/><Relationship Id="rId7" Type="http://schemas.openxmlformats.org/officeDocument/2006/relationships/hyperlink" Target="https://neptune.ai/blog/the-best-tools-for-reinforcement-learning-in-python" TargetMode="External"/><Relationship Id="rId8" Type="http://schemas.openxmlformats.org/officeDocument/2006/relationships/hyperlink" Target="https://pytorch.org/tutorials/intermediate/reinforcement_ppo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hyperlink" Target="https://neptune.ai/blog/reinforcement-learning-applications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s://medium.com/@mlblogging.k/9-awesome-applications-of-reinforcement-learning-e1306ed25c0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hyperlink" Target="https://gymnasium.farama.org/" TargetMode="External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hyperlink" Target="https://stable-baselines3.readthedocs.io/en/master/" TargetMode="External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94c8d4a0b_1_171"/>
          <p:cNvSpPr txBox="1"/>
          <p:nvPr>
            <p:ph idx="4294967295" type="body"/>
          </p:nvPr>
        </p:nvSpPr>
        <p:spPr>
          <a:xfrm>
            <a:off x="8" y="418476"/>
            <a:ext cx="8013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 sz="1400">
                <a:latin typeface="Arial"/>
                <a:ea typeface="Arial"/>
                <a:cs typeface="Arial"/>
                <a:sym typeface="Arial"/>
              </a:rPr>
              <a:t>CONTINUOUSLY ADAPTIVE CONVERGENCE TO DRIVE THE BEST ACTIONS</a:t>
            </a:r>
            <a:endParaRPr/>
          </a:p>
        </p:txBody>
      </p:sp>
      <p:sp>
        <p:nvSpPr>
          <p:cNvPr id="65" name="Google Shape;65;g2594c8d4a0b_1_171"/>
          <p:cNvSpPr txBox="1"/>
          <p:nvPr>
            <p:ph idx="4294967295" type="body"/>
          </p:nvPr>
        </p:nvSpPr>
        <p:spPr>
          <a:xfrm>
            <a:off x="6144575" y="3420850"/>
            <a:ext cx="29994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003478"/>
              </a:buClr>
              <a:buSzPts val="750"/>
              <a:buFont typeface="Arial"/>
              <a:buNone/>
            </a:pPr>
            <a:r>
              <a:rPr lang="en" sz="1825"/>
              <a:t>John Hebeler, PhD</a:t>
            </a:r>
            <a:endParaRPr sz="1825"/>
          </a:p>
          <a:p>
            <a:pPr indent="0" lvl="0" marL="0" marR="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003478"/>
              </a:buClr>
              <a:buSzPts val="750"/>
              <a:buFont typeface="Arial"/>
              <a:buNone/>
            </a:pPr>
            <a:br>
              <a:rPr lang="en" sz="1825"/>
            </a:br>
            <a:r>
              <a:rPr lang="en" sz="1825"/>
              <a:t>Lockheed Martin Fellow</a:t>
            </a:r>
            <a:br>
              <a:rPr lang="en" sz="1825"/>
            </a:br>
            <a:r>
              <a:rPr lang="en" sz="1825"/>
              <a:t>john.w.hebeler@lmco.com</a:t>
            </a:r>
            <a:endParaRPr sz="1825"/>
          </a:p>
          <a:p>
            <a:pPr indent="0" lvl="0" marL="0" marR="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003478"/>
              </a:buClr>
              <a:buSzPts val="750"/>
              <a:buFont typeface="Arial"/>
              <a:buNone/>
            </a:pPr>
            <a:r>
              <a:rPr lang="en" sz="1825"/>
              <a:t>jhebeler@gmail.com</a:t>
            </a:r>
            <a:endParaRPr sz="1825"/>
          </a:p>
        </p:txBody>
      </p:sp>
      <p:sp>
        <p:nvSpPr>
          <p:cNvPr id="66" name="Google Shape;66;g2594c8d4a0b_1_171"/>
          <p:cNvSpPr txBox="1"/>
          <p:nvPr>
            <p:ph idx="4294967295" type="body"/>
          </p:nvPr>
        </p:nvSpPr>
        <p:spPr>
          <a:xfrm>
            <a:off x="9" y="6"/>
            <a:ext cx="80130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71"/>
              <a:buNone/>
            </a:pPr>
            <a:r>
              <a:rPr b="1" lang="en" sz="2400"/>
              <a:t>REINFORCEMENT LEARNING</a:t>
            </a:r>
            <a:endParaRPr b="1" sz="2400"/>
          </a:p>
        </p:txBody>
      </p:sp>
      <p:pic>
        <p:nvPicPr>
          <p:cNvPr id="67" name="Google Shape;67;g2594c8d4a0b_1_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4886"/>
            <a:ext cx="6202642" cy="41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557fec8d8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Improving Your Results</a:t>
            </a:r>
            <a:endParaRPr/>
          </a:p>
        </p:txBody>
      </p:sp>
      <p:sp>
        <p:nvSpPr>
          <p:cNvPr id="138" name="Google Shape;138;g25557fec8d8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Train Longer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Hyperparameter Tuning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Different Algorithms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95407c48b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Available Environments and More…</a:t>
            </a:r>
            <a:endParaRPr/>
          </a:p>
        </p:txBody>
      </p:sp>
      <p:sp>
        <p:nvSpPr>
          <p:cNvPr id="144" name="Google Shape;144;g2595407c48b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https://gymnasium.farama.org/environments/toy_text/cliff_walking/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https://medium.com/@mlblogging.k/15-awesome-reinforcement-learning-environments-you-must-know-a38fb75867f2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https://medium.com/@mlblogging.k/15-awesome-reinforcement-learning-environments-you-must-know-a38fb75867f2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https://towardsdatascience.com/create-your-own-reinforcement-learning-environment-beb12f4151ef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https://neptune.ai/blog/the-best-tools-for-reinforcement-learning-in-python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https://pytorch.org/tutorials/intermediate/reinforcement_ppo.html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https://stable-baselines3.readthedocs.io/en/master/guide/algos.html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Demonstrations</a:t>
            </a:r>
            <a:endParaRPr/>
          </a:p>
        </p:txBody>
      </p:sp>
      <p:sp>
        <p:nvSpPr>
          <p:cNvPr id="150" name="Google Shape;150;p8"/>
          <p:cNvSpPr txBox="1"/>
          <p:nvPr>
            <p:ph idx="1" type="body"/>
          </p:nvPr>
        </p:nvSpPr>
        <p:spPr>
          <a:xfrm>
            <a:off x="779415" y="101772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 Hardware and Software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Google CoLab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AWS Sagemaker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MS Azure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Q-Learning (Drop Game)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 (Blackjack)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Hands typing on laptop keyboard" id="151" name="Google Shape;1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1292" y="0"/>
            <a:ext cx="4852708" cy="3235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Powerful Complement to Other ML Methods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Powerful Environments Available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Get your hands into 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800"/>
              <a:buNone/>
            </a:pPr>
            <a:r>
              <a:rPr lang="en"/>
              <a:t>Thank you!  john.w.hebeler@lmco.com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240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Applied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Defined and Compared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Vocabulary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Types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Demonstrations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</a:t>
            </a:r>
            <a:endParaRPr/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3975" y="2864575"/>
            <a:ext cx="2486475" cy="13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"/>
          <p:cNvSpPr txBox="1"/>
          <p:nvPr/>
        </p:nvSpPr>
        <p:spPr>
          <a:xfrm>
            <a:off x="5592800" y="4257000"/>
            <a:ext cx="3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 and Code available at github.com:JWHPortfolio/RLTalk.git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26136" r="25191" t="0"/>
          <a:stretch/>
        </p:blipFill>
        <p:spPr>
          <a:xfrm>
            <a:off x="4430999" y="534075"/>
            <a:ext cx="15438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">
            <a:hlinkClick r:id="rId6"/>
          </p:cNvPr>
          <p:cNvPicPr preferRelativeResize="0"/>
          <p:nvPr/>
        </p:nvPicPr>
        <p:blipFill rotWithShape="1">
          <a:blip r:embed="rId5">
            <a:alphaModFix/>
          </a:blip>
          <a:srcRect b="0" l="26136" r="25191" t="0"/>
          <a:stretch/>
        </p:blipFill>
        <p:spPr>
          <a:xfrm>
            <a:off x="6745336" y="534075"/>
            <a:ext cx="15438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/>
          <p:nvPr/>
        </p:nvSpPr>
        <p:spPr>
          <a:xfrm>
            <a:off x="4291031" y="162181"/>
            <a:ext cx="4785000" cy="2247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>
            <p:ph type="title"/>
          </p:nvPr>
        </p:nvSpPr>
        <p:spPr>
          <a:xfrm>
            <a:off x="0" y="3109450"/>
            <a:ext cx="206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ML Types</a:t>
            </a:r>
            <a:endParaRPr b="1"/>
          </a:p>
        </p:txBody>
      </p:sp>
      <p:pic>
        <p:nvPicPr>
          <p:cNvPr id="84" name="Google Shape;84;p3"/>
          <p:cNvPicPr preferRelativeResize="0"/>
          <p:nvPr/>
        </p:nvPicPr>
        <p:blipFill rotWithShape="1">
          <a:blip r:embed="rId3">
            <a:alphaModFix/>
          </a:blip>
          <a:srcRect b="2719" l="2623" r="5624" t="25908"/>
          <a:stretch/>
        </p:blipFill>
        <p:spPr>
          <a:xfrm>
            <a:off x="4336275" y="259050"/>
            <a:ext cx="4694499" cy="20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"/>
          <p:cNvSpPr/>
          <p:nvPr/>
        </p:nvSpPr>
        <p:spPr>
          <a:xfrm>
            <a:off x="68112" y="162175"/>
            <a:ext cx="4152900" cy="2247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383" y="202298"/>
            <a:ext cx="3841200" cy="217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5">
            <a:alphaModFix/>
          </a:blip>
          <a:srcRect b="0" l="0" r="0" t="12891"/>
          <a:stretch/>
        </p:blipFill>
        <p:spPr>
          <a:xfrm>
            <a:off x="1530825" y="2409775"/>
            <a:ext cx="6082350" cy="26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RL Vocabulary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1974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 Space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Explore or Exploit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(Observation Space) and Done State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Reward or Punishment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Episode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</a:t>
            </a:r>
            <a:endParaRPr/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 b="0" l="0" r="0" t="12891"/>
          <a:stretch/>
        </p:blipFill>
        <p:spPr>
          <a:xfrm>
            <a:off x="3061650" y="0"/>
            <a:ext cx="6082350" cy="27728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 txBox="1"/>
          <p:nvPr/>
        </p:nvSpPr>
        <p:spPr>
          <a:xfrm>
            <a:off x="5238350" y="4353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https://gymnasium.farama.org/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59375" y="3750977"/>
            <a:ext cx="2525123" cy="6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02" name="Google Shape;102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on Simulators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Actions may not be discrete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Optimizations for local minima is harder than DL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Key Question in Designing RL</a:t>
            </a:r>
            <a:endParaRPr/>
          </a:p>
        </p:txBody>
      </p:sp>
      <p:sp>
        <p:nvSpPr>
          <p:cNvPr id="108" name="Google Shape;108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define a goal and a reward?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make the agent act?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model the environment?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determine the current state?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Exploration-Exploitation Trade-Off?</a:t>
            </a:r>
            <a:endParaRPr/>
          </a:p>
        </p:txBody>
      </p:sp>
      <p:pic>
        <p:nvPicPr>
          <p:cNvPr descr="Wood human figure"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6536" y="574625"/>
            <a:ext cx="3247464" cy="216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94c8d4a0b_1_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Traditional Types</a:t>
            </a:r>
            <a:endParaRPr/>
          </a:p>
        </p:txBody>
      </p:sp>
      <p:sp>
        <p:nvSpPr>
          <p:cNvPr id="115" name="Google Shape;115;g2594c8d4a0b_1_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 Learning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 Policy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 Learner, High Risk of Failing, Use if cost of error is not high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SARSA  (State 1, Action 1, Reward, State 2, Action 2)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Policy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Slow Learner, Low risk of Failing, Use if cost of error is high</a:t>
            </a:r>
            <a:endParaRPr/>
          </a:p>
        </p:txBody>
      </p:sp>
      <p:pic>
        <p:nvPicPr>
          <p:cNvPr id="116" name="Google Shape;116;g2594c8d4a0b_1_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475" y="4507950"/>
            <a:ext cx="8080650" cy="3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594c8d4a0b_1_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688" y="3365225"/>
            <a:ext cx="8746625" cy="11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5dd681ed3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 Learning</a:t>
            </a:r>
            <a:endParaRPr/>
          </a:p>
        </p:txBody>
      </p:sp>
      <p:sp>
        <p:nvSpPr>
          <p:cNvPr id="123" name="Google Shape;123;g255dd681ed3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en"/>
              <a:t>Epsilon (0-1) - Explore or Exploit  (Raise to </a:t>
            </a:r>
            <a:r>
              <a:rPr i="1" lang="en"/>
              <a:t>exploit </a:t>
            </a:r>
            <a:r>
              <a:rPr lang="en"/>
              <a:t>more as things are figured out)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/>
              <a:t>Alpha (0-1) - Learning Rate (Balance between new state value and previous ones)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/>
              <a:t>Gamma (0-1) - Discount Factor  (Increases earlier states significance)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/>
              <a:t>Q-Learning Equation: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n"/>
              <a:t>Episodes? - When table converges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n"/>
              <a:t>What if learning rate is 0 or 1 - what will happen?</a:t>
            </a:r>
            <a:endParaRPr/>
          </a:p>
        </p:txBody>
      </p:sp>
      <p:pic>
        <p:nvPicPr>
          <p:cNvPr id="124" name="Google Shape;124;g255dd681ed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500" y="2878463"/>
            <a:ext cx="780097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2595d704a7b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2975" y="2353400"/>
            <a:ext cx="5161675" cy="27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2595d704a7b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u="sng"/>
              <a:t>Deep</a:t>
            </a:r>
            <a:r>
              <a:rPr lang="en"/>
              <a:t> Reinforcement Learning</a:t>
            </a:r>
            <a:endParaRPr/>
          </a:p>
        </p:txBody>
      </p:sp>
      <p:sp>
        <p:nvSpPr>
          <p:cNvPr id="131" name="Google Shape;131;g2595d704a7b_1_0"/>
          <p:cNvSpPr txBox="1"/>
          <p:nvPr>
            <p:ph idx="1" type="body"/>
          </p:nvPr>
        </p:nvSpPr>
        <p:spPr>
          <a:xfrm>
            <a:off x="311700" y="1017725"/>
            <a:ext cx="804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unlimited actions and action spaces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DQN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 Network and Target Network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Replay Memory List of [[State, Action, Reward, New State],...,]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Complete Experience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between Q-Values and Target Q-Values</a:t>
            </a:r>
            <a:endParaRPr/>
          </a:p>
        </p:txBody>
      </p:sp>
      <p:pic>
        <p:nvPicPr>
          <p:cNvPr id="132" name="Google Shape;132;g2595d704a7b_1_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300" y="3315666"/>
            <a:ext cx="1423300" cy="12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ACCT04\hebelerj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</vt:lpwstr>
  </property>
  <property fmtid="{D5CDD505-2E9C-101B-9397-08002B2CF9AE}" pid="12" name="ExpCountry">
    <vt:lpwstr/>
  </property>
  <property fmtid="{D5CDD505-2E9C-101B-9397-08002B2CF9AE}" pid="13" name="TextBoxAndDropdownValues">
    <vt:lpwstr/>
  </property>
  <property fmtid="{D5CDD505-2E9C-101B-9397-08002B2CF9AE}" pid="14" name="SecurityClassification">
    <vt:lpwstr/>
  </property>
</Properties>
</file>