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Xp8m3ivNbEb5+rF2XiKFEM9X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94c8d4a0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94c8d4a0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557fec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557fec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95407c4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95407c4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RL: </a:t>
            </a:r>
            <a:r>
              <a:rPr lang="en"/>
              <a:t>Supervised with delayed label,  Learn from experience - no new knowledge, trial and error, adopt to uncertain, dynamic environments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 where RL is more effective: Games, robot deciding conflicting actions, and recommendation systems, self-driving cars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Limits on RL: Extensive training, Not easy or very expensive to simulate some environments (car), real environments too risky  And it is a simulation which is only an approximation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Actions may not be discrete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Optimization for a local minima is harder than ordinary DL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Environment - rules and surrounding info  Think of a checker board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Policy - strategy to achieve the goal for example random policy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Plan - collection of policies/actions taken so far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Episode - agent reaches done or dead state (maximum number of actions)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Explore - take random 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Exploit - take best action of known possibilities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94c8d4a0b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94c8d4a0b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5dd681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5dd681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95d704a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95d704a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94c8d4a0b_1_1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594c8d4a0b_1_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594c8d4a0b_1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94c8d4a0b_1_1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594c8d4a0b_1_1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594c8d4a0b_1_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594c8d4a0b_1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4c8d4a0b_1_155"/>
          <p:cNvSpPr txBox="1"/>
          <p:nvPr>
            <p:ph idx="1" type="body"/>
          </p:nvPr>
        </p:nvSpPr>
        <p:spPr>
          <a:xfrm>
            <a:off x="566333" y="2313287"/>
            <a:ext cx="8013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2594c8d4a0b_1_155"/>
          <p:cNvSpPr txBox="1"/>
          <p:nvPr>
            <p:ph idx="2" type="body"/>
          </p:nvPr>
        </p:nvSpPr>
        <p:spPr>
          <a:xfrm>
            <a:off x="565492" y="3118948"/>
            <a:ext cx="8013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  <a:defRPr b="0" sz="1200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2594c8d4a0b_1_155"/>
          <p:cNvSpPr txBox="1"/>
          <p:nvPr>
            <p:ph idx="3" type="body"/>
          </p:nvPr>
        </p:nvSpPr>
        <p:spPr>
          <a:xfrm>
            <a:off x="566334" y="166575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45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g2594c8d4a0b_1_155"/>
          <p:cNvSpPr txBox="1"/>
          <p:nvPr/>
        </p:nvSpPr>
        <p:spPr>
          <a:xfrm>
            <a:off x="571041" y="2800496"/>
            <a:ext cx="801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LMFC23: April 10 – 13</a:t>
            </a:r>
            <a:r>
              <a:rPr b="0" baseline="3000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, Gaylord Texan, Grapevine Texas</a:t>
            </a:r>
            <a:endParaRPr/>
          </a:p>
        </p:txBody>
      </p:sp>
      <p:pic>
        <p:nvPicPr>
          <p:cNvPr id="55" name="Google Shape;55;g2594c8d4a0b_1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364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594c8d4a0b_1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319" y="3878526"/>
            <a:ext cx="3711359" cy="6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594c8d4a0b_1_155"/>
          <p:cNvSpPr txBox="1"/>
          <p:nvPr/>
        </p:nvSpPr>
        <p:spPr>
          <a:xfrm>
            <a:off x="2292895" y="4868674"/>
            <a:ext cx="4558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1" i="0" sz="675" u="none" cap="none" strike="noStrike">
              <a:solidFill>
                <a:srgbClr val="0034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2594c8d4a0b_1_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0099" y="2020544"/>
            <a:ext cx="6183803" cy="11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594c8d4a0b_1_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594c8d4a0b_1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594c8d4a0b_1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594c8d4a0b_1_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594c8d4a0b_1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594c8d4a0b_1_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594c8d4a0b_1_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594c8d4a0b_1_1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594c8d4a0b_1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594c8d4a0b_1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594c8d4a0b_1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94c8d4a0b_1_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594c8d4a0b_1_1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594c8d4a0b_1_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594c8d4a0b_1_1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594c8d4a0b_1_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94c8d4a0b_1_1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594c8d4a0b_1_1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594c8d4a0b_1_1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594c8d4a0b_1_1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594c8d4a0b_1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94c8d4a0b_1_1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594c8d4a0b_1_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94c8d4a0b_1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594c8d4a0b_1_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594c8d4a0b_1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ymnasium.farama.org/environments/toy_text/cliff_walking/" TargetMode="External"/><Relationship Id="rId4" Type="http://schemas.openxmlformats.org/officeDocument/2006/relationships/hyperlink" Target="https://medium.com/@mlblogging.k/15-awesome-reinforcement-learning-environments-you-must-know-a38fb75867f2" TargetMode="External"/><Relationship Id="rId5" Type="http://schemas.openxmlformats.org/officeDocument/2006/relationships/hyperlink" Target="https://medium.com/@mlblogging.k/15-awesome-reinforcement-learning-environments-you-must-know-a38fb75867f2" TargetMode="External"/><Relationship Id="rId6" Type="http://schemas.openxmlformats.org/officeDocument/2006/relationships/hyperlink" Target="https://towardsdatascience.com/create-your-own-reinforcement-learning-environment-beb12f4151e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stable-baselines3.readthedocs.io/en/master/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4c8d4a0b_1_171"/>
          <p:cNvSpPr txBox="1"/>
          <p:nvPr>
            <p:ph idx="4294967295" type="body"/>
          </p:nvPr>
        </p:nvSpPr>
        <p:spPr>
          <a:xfrm>
            <a:off x="566333" y="2171701"/>
            <a:ext cx="801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CONTINUOUSLY ADAPTIVE CONVERGENCE TO DRIVE THE BEST ACTIONS</a:t>
            </a:r>
            <a:endParaRPr/>
          </a:p>
        </p:txBody>
      </p:sp>
      <p:sp>
        <p:nvSpPr>
          <p:cNvPr id="65" name="Google Shape;65;g2594c8d4a0b_1_171"/>
          <p:cNvSpPr txBox="1"/>
          <p:nvPr>
            <p:ph idx="4294967295" type="body"/>
          </p:nvPr>
        </p:nvSpPr>
        <p:spPr>
          <a:xfrm>
            <a:off x="565492" y="3118947"/>
            <a:ext cx="8013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</a:pPr>
            <a:r>
              <a:rPr lang="en"/>
              <a:t>John Hebeler, PhD</a:t>
            </a:r>
            <a:br>
              <a:rPr lang="en"/>
            </a:br>
            <a:r>
              <a:rPr lang="en"/>
              <a:t>Lockheed Martin Fellow</a:t>
            </a:r>
            <a:br>
              <a:rPr lang="en"/>
            </a:br>
            <a:r>
              <a:rPr lang="en"/>
              <a:t>john.w.hebeler@lmco.com</a:t>
            </a:r>
            <a:endParaRPr/>
          </a:p>
        </p:txBody>
      </p:sp>
      <p:sp>
        <p:nvSpPr>
          <p:cNvPr id="66" name="Google Shape;66;g2594c8d4a0b_1_171"/>
          <p:cNvSpPr txBox="1"/>
          <p:nvPr>
            <p:ph idx="4294967295" type="body"/>
          </p:nvPr>
        </p:nvSpPr>
        <p:spPr>
          <a:xfrm>
            <a:off x="566334" y="166575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71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557fec8d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Your Results</a:t>
            </a:r>
            <a:endParaRPr/>
          </a:p>
        </p:txBody>
      </p:sp>
      <p:sp>
        <p:nvSpPr>
          <p:cNvPr id="137" name="Google Shape;137;g25557fec8d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Longer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Different Algorithms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95407c48b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Environments</a:t>
            </a:r>
            <a:endParaRPr/>
          </a:p>
        </p:txBody>
      </p:sp>
      <p:sp>
        <p:nvSpPr>
          <p:cNvPr id="143" name="Google Shape;143;g2595407c48b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https://gymnasium.farama.org/environments/toy_text/cliff_walking/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https://medium.com/@mlblogging.k/15-awesome-reinforcement-learning-environments-you-must-know-a38fb75867f2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https://medium.com/@mlblogging.k/15-awesome-reinforcement-learning-environments-you-must-know-a38fb75867f2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https://towardsdatascience.com/create-your-own-reinforcement-learning-environment-beb12f4151ef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https://neptune.ai/blog/the-best-tools-for-reinforcement-learning-in-python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779415" y="101772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setup on Google CoLab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Q-Learning (Drop Game)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(Blackjack)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ands typing on laptop keyboard"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292" y="0"/>
            <a:ext cx="4852708" cy="323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Get your hands into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/>
              <a:t>Thank you!  john.w.hebeler@lmco.com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5592800" y="4257000"/>
            <a:ext cx="3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available a</a:t>
            </a:r>
            <a:r>
              <a:rPr lang="en"/>
              <a:t>t github.com:JWHPortfolio/RLTalk.git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ML Types</a:t>
            </a:r>
            <a:endParaRPr b="1"/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2719" l="2623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1974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or Exploit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 and Done State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Episode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0"/>
            <a:ext cx="6082350" cy="27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5613175" y="4353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https://gymnasium.farama.org/</a:t>
            </a:r>
            <a:endParaRPr/>
          </a:p>
        </p:txBody>
      </p:sp>
      <p:pic>
        <p:nvPicPr>
          <p:cNvPr id="95" name="Google Shape;9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375" y="3750977"/>
            <a:ext cx="2525123" cy="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 Simulators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may not be discrete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for local minima is harder than DL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environment?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current state?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Policy-based methods vs Value-based methods</a:t>
            </a:r>
            <a:endParaRPr/>
          </a:p>
        </p:txBody>
      </p:sp>
      <p:pic>
        <p:nvPicPr>
          <p:cNvPr descr="Wood human figure"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536" y="574625"/>
            <a:ext cx="3247464" cy="21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94c8d4a0b_1_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Types</a:t>
            </a:r>
            <a:endParaRPr/>
          </a:p>
        </p:txBody>
      </p:sp>
      <p:sp>
        <p:nvSpPr>
          <p:cNvPr id="114" name="Google Shape;114;g2594c8d4a0b_1_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Learner, High Risk of Failing, Use if cost of error is not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SARSA  (State 1, Action 1, Reward, State 2, Action 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 Learner, Low risk of Failing, Use if cost of error is high</a:t>
            </a:r>
            <a:endParaRPr/>
          </a:p>
        </p:txBody>
      </p:sp>
      <p:pic>
        <p:nvPicPr>
          <p:cNvPr id="115" name="Google Shape;115;g2594c8d4a0b_1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75" y="4507950"/>
            <a:ext cx="8080650" cy="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594c8d4a0b_1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88" y="3365225"/>
            <a:ext cx="8746625" cy="1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dd681ed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Learning</a:t>
            </a:r>
            <a:endParaRPr/>
          </a:p>
        </p:txBody>
      </p:sp>
      <p:sp>
        <p:nvSpPr>
          <p:cNvPr id="122" name="Google Shape;122;g255dd681ed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(0-1) - Explore or Exploit  (Raise to </a:t>
            </a:r>
            <a:r>
              <a:rPr i="1" lang="en"/>
              <a:t>exploit </a:t>
            </a:r>
            <a:r>
              <a:rPr lang="en"/>
              <a:t>more as things are figured out)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(0-1) - Learning Rate (Balance between new state value and previous ones)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Gamma (0-1) - Discount Factor  (Increases earlier states </a:t>
            </a:r>
            <a:r>
              <a:rPr lang="en"/>
              <a:t>significance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Q-Learning Equation: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Episodes? - When table converges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if learning rate is 0 or 1 - what will happen?</a:t>
            </a:r>
            <a:endParaRPr/>
          </a:p>
        </p:txBody>
      </p:sp>
      <p:pic>
        <p:nvPicPr>
          <p:cNvPr id="123" name="Google Shape;123;g255dd681e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2878463"/>
            <a:ext cx="7800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595d704a7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975" y="2353400"/>
            <a:ext cx="5161675" cy="27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595d704a7b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Deep</a:t>
            </a:r>
            <a:r>
              <a:rPr lang="en"/>
              <a:t> </a:t>
            </a:r>
            <a:r>
              <a:rPr lang="en"/>
              <a:t>Reinforcement Learning</a:t>
            </a:r>
            <a:endParaRPr/>
          </a:p>
        </p:txBody>
      </p:sp>
      <p:sp>
        <p:nvSpPr>
          <p:cNvPr id="130" name="Google Shape;130;g2595d704a7b_1_0"/>
          <p:cNvSpPr txBox="1"/>
          <p:nvPr>
            <p:ph idx="1" type="body"/>
          </p:nvPr>
        </p:nvSpPr>
        <p:spPr>
          <a:xfrm>
            <a:off x="311700" y="1017725"/>
            <a:ext cx="804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unlimited actions and action spaces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DQN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Network and Target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Replay Memory List of [[State, Action, Reward, New State],...,]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Complete </a:t>
            </a:r>
            <a:r>
              <a:rPr i="1" lang="en"/>
              <a:t>Experience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between Q-Values and Target Q-Values</a:t>
            </a:r>
            <a:endParaRPr/>
          </a:p>
        </p:txBody>
      </p:sp>
      <p:pic>
        <p:nvPicPr>
          <p:cNvPr id="131" name="Google Shape;131;g2595d704a7b_1_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00" y="3315666"/>
            <a:ext cx="1423300" cy="12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ACCT04\hebelerj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</vt:lpwstr>
  </property>
  <property fmtid="{D5CDD505-2E9C-101B-9397-08002B2CF9AE}" pid="12" name="ExpCountry">
    <vt:lpwstr/>
  </property>
  <property fmtid="{D5CDD505-2E9C-101B-9397-08002B2CF9AE}" pid="13" name="TextBoxAndDropdownValues">
    <vt:lpwstr/>
  </property>
  <property fmtid="{D5CDD505-2E9C-101B-9397-08002B2CF9AE}" pid="14" name="SecurityClassification">
    <vt:lpwstr/>
  </property>
</Properties>
</file>