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h/GTF7uXYgynsZBE/uvMDSfuN3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594c8d4a0b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594c8d4a0b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557fec8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557fec8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RL: </a:t>
            </a:r>
            <a:r>
              <a:rPr lang="en"/>
              <a:t>Supervised with delayed label,  Learn from experience - no new knowledge, trial and error, adopt to uncertain, dynamic environments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Examples where RL is more effective: Games, robot deciding conflicting actions, and recommendation systems, self-driving cars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Limits on RL: Extensive training, Not easy or very expensive to simulate some environments (car), real environments too risky  And it is a simulation which is only an approximation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Actions may not be discrete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Optimization for a local minima is harder than ordinary DL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Environment - rules and surrounding info  Think of a checker board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Policy - strategy to achieve the goal for example random policy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Plan - collection of policies/actions taken so far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Episode - agent reaches done or dead state (maximum number of actions)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Explore - take random action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Exploit - take best action of known possibilities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94c8d4a0b_1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94c8d4a0b_1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5dd681e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5dd681e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95d704a7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595d704a7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594c8d4a0b_1_1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2594c8d4a0b_1_1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2594c8d4a0b_1_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94c8d4a0b_1_14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2594c8d4a0b_1_14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2594c8d4a0b_1_1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594c8d4a0b_1_1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94c8d4a0b_1_155"/>
          <p:cNvSpPr txBox="1"/>
          <p:nvPr>
            <p:ph idx="1" type="body"/>
          </p:nvPr>
        </p:nvSpPr>
        <p:spPr>
          <a:xfrm>
            <a:off x="566333" y="2313287"/>
            <a:ext cx="80130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rgbClr val="0034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g2594c8d4a0b_1_155"/>
          <p:cNvSpPr txBox="1"/>
          <p:nvPr>
            <p:ph idx="2" type="body"/>
          </p:nvPr>
        </p:nvSpPr>
        <p:spPr>
          <a:xfrm>
            <a:off x="565492" y="3118948"/>
            <a:ext cx="8013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3478"/>
              </a:buClr>
              <a:buSzPts val="1200"/>
              <a:buFont typeface="Arial"/>
              <a:buNone/>
              <a:defRPr b="0" sz="1200">
                <a:solidFill>
                  <a:srgbClr val="0034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g2594c8d4a0b_1_155"/>
          <p:cNvSpPr txBox="1"/>
          <p:nvPr>
            <p:ph idx="3" type="body"/>
          </p:nvPr>
        </p:nvSpPr>
        <p:spPr>
          <a:xfrm>
            <a:off x="566334" y="1665756"/>
            <a:ext cx="80130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4500" cap="none">
                <a:solidFill>
                  <a:srgbClr val="0034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g2594c8d4a0b_1_155"/>
          <p:cNvSpPr txBox="1"/>
          <p:nvPr/>
        </p:nvSpPr>
        <p:spPr>
          <a:xfrm>
            <a:off x="571041" y="2800496"/>
            <a:ext cx="80130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50" u="none" cap="none" strike="noStrike">
                <a:solidFill>
                  <a:srgbClr val="003478"/>
                </a:solidFill>
                <a:latin typeface="Arial"/>
                <a:ea typeface="Arial"/>
                <a:cs typeface="Arial"/>
                <a:sym typeface="Arial"/>
              </a:rPr>
              <a:t>LMFC23: April 10 – 13</a:t>
            </a:r>
            <a:r>
              <a:rPr b="0" baseline="30000" i="0" lang="en" sz="1050" u="none" cap="none" strike="noStrike">
                <a:solidFill>
                  <a:srgbClr val="003478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en" sz="1050" u="none" cap="none" strike="noStrike">
                <a:solidFill>
                  <a:srgbClr val="003478"/>
                </a:solidFill>
                <a:latin typeface="Arial"/>
                <a:ea typeface="Arial"/>
                <a:cs typeface="Arial"/>
                <a:sym typeface="Arial"/>
              </a:rPr>
              <a:t>, Gaylord Texan, Grapevine Texas</a:t>
            </a:r>
            <a:endParaRPr/>
          </a:p>
        </p:txBody>
      </p:sp>
      <p:pic>
        <p:nvPicPr>
          <p:cNvPr id="55" name="Google Shape;55;g2594c8d4a0b_1_1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-22364"/>
            <a:ext cx="91440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g2594c8d4a0b_1_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6319" y="3878526"/>
            <a:ext cx="3711359" cy="66164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g2594c8d4a0b_1_155"/>
          <p:cNvSpPr txBox="1"/>
          <p:nvPr/>
        </p:nvSpPr>
        <p:spPr>
          <a:xfrm>
            <a:off x="2292895" y="4868674"/>
            <a:ext cx="45582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Arial"/>
              <a:buNone/>
            </a:pPr>
            <a:r>
              <a:t/>
            </a:r>
            <a:endParaRPr b="1" i="0" sz="675" u="none" cap="none" strike="noStrike">
              <a:solidFill>
                <a:srgbClr val="00347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8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Closing Slide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g2594c8d4a0b_1_1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0099" y="2020544"/>
            <a:ext cx="6183803" cy="1102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594c8d4a0b_1_1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g2594c8d4a0b_1_1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594c8d4a0b_1_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g2594c8d4a0b_1_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g2594c8d4a0b_1_1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594c8d4a0b_1_1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2594c8d4a0b_1_1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2594c8d4a0b_1_1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2594c8d4a0b_1_1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594c8d4a0b_1_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g2594c8d4a0b_1_1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594c8d4a0b_1_1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g2594c8d4a0b_1_1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2594c8d4a0b_1_1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594c8d4a0b_1_1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g2594c8d4a0b_1_1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594c8d4a0b_1_1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2594c8d4a0b_1_14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g2594c8d4a0b_1_14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g2594c8d4a0b_1_1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g2594c8d4a0b_1_1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594c8d4a0b_1_1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g2594c8d4a0b_1_1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594c8d4a0b_1_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2594c8d4a0b_1_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2594c8d4a0b_1_1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about:blank" TargetMode="External"/><Relationship Id="rId4" Type="http://schemas.openxmlformats.org/officeDocument/2006/relationships/hyperlink" Target="about:blank" TargetMode="External"/><Relationship Id="rId5" Type="http://schemas.openxmlformats.org/officeDocument/2006/relationships/hyperlink" Target="http://rl_managed_spot_cartpole_coach_gymenv.html" TargetMode="External"/><Relationship Id="rId6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neptune.ai/blog/reinforcement-learning-applications" TargetMode="External"/><Relationship Id="rId5" Type="http://schemas.openxmlformats.org/officeDocument/2006/relationships/image" Target="../media/image13.png"/><Relationship Id="rId6" Type="http://schemas.openxmlformats.org/officeDocument/2006/relationships/hyperlink" Target="https://medium.com/@mlblogging.k/9-awesome-applications-of-reinforcement-learning-e1306ed25c09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94c8d4a0b_1_171"/>
          <p:cNvSpPr txBox="1"/>
          <p:nvPr>
            <p:ph idx="4294967295" type="body"/>
          </p:nvPr>
        </p:nvSpPr>
        <p:spPr>
          <a:xfrm>
            <a:off x="566333" y="2171701"/>
            <a:ext cx="80130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n" sz="1400">
                <a:latin typeface="Arial"/>
                <a:ea typeface="Arial"/>
                <a:cs typeface="Arial"/>
                <a:sym typeface="Arial"/>
              </a:rPr>
              <a:t>CONTINUOUSLY ADAPTIVE CONVERGENCE TO DRIVE THE BEST ACTIONS</a:t>
            </a:r>
            <a:endParaRPr/>
          </a:p>
        </p:txBody>
      </p:sp>
      <p:sp>
        <p:nvSpPr>
          <p:cNvPr id="65" name="Google Shape;65;g2594c8d4a0b_1_171"/>
          <p:cNvSpPr txBox="1"/>
          <p:nvPr>
            <p:ph idx="4294967295" type="body"/>
          </p:nvPr>
        </p:nvSpPr>
        <p:spPr>
          <a:xfrm>
            <a:off x="565492" y="3118947"/>
            <a:ext cx="80130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3478"/>
              </a:buClr>
              <a:buSzPts val="1200"/>
              <a:buFont typeface="Arial"/>
              <a:buNone/>
            </a:pPr>
            <a:r>
              <a:rPr lang="en"/>
              <a:t>John Hebeler, PhD</a:t>
            </a:r>
            <a:br>
              <a:rPr lang="en"/>
            </a:br>
            <a:r>
              <a:rPr lang="en"/>
              <a:t>Lockheed Martin Fellow</a:t>
            </a:r>
            <a:br>
              <a:rPr lang="en"/>
            </a:br>
            <a:r>
              <a:rPr lang="en"/>
              <a:t>john.w.hebeler@lmco.com</a:t>
            </a:r>
            <a:endParaRPr/>
          </a:p>
        </p:txBody>
      </p:sp>
      <p:sp>
        <p:nvSpPr>
          <p:cNvPr id="66" name="Google Shape;66;g2594c8d4a0b_1_171"/>
          <p:cNvSpPr txBox="1"/>
          <p:nvPr>
            <p:ph idx="4294967295" type="body"/>
          </p:nvPr>
        </p:nvSpPr>
        <p:spPr>
          <a:xfrm>
            <a:off x="566334" y="1665756"/>
            <a:ext cx="80130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71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REINFORCEMENT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557fec8d8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Framing the </a:t>
            </a:r>
            <a:r>
              <a:rPr lang="en"/>
              <a:t>Challenge</a:t>
            </a:r>
            <a:r>
              <a:rPr lang="en"/>
              <a:t> for RL</a:t>
            </a:r>
            <a:endParaRPr/>
          </a:p>
        </p:txBody>
      </p:sp>
      <p:sp>
        <p:nvSpPr>
          <p:cNvPr id="133" name="Google Shape;133;g25557fec8d8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Exercise -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Demonstrations</a:t>
            </a:r>
            <a:endParaRPr/>
          </a:p>
        </p:txBody>
      </p:sp>
      <p:sp>
        <p:nvSpPr>
          <p:cNvPr id="139" name="Google Shape;139;p8"/>
          <p:cNvSpPr txBox="1"/>
          <p:nvPr>
            <p:ph idx="1" type="body"/>
          </p:nvPr>
        </p:nvSpPr>
        <p:spPr>
          <a:xfrm>
            <a:off x="779415" y="101772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Environment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Local Hardware and Software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Cloud setup on AWS and Azure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Tic Tac Toe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Blackjack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Pole Balancing (AWS)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Hands typing on laptop keyboard" id="140" name="Google Shape;140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91292" y="0"/>
            <a:ext cx="4852708" cy="3235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46" name="Google Shape;146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Powerful Complement to Other ML Methods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Powerful Environments Available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Get your hands into it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1200"/>
              </a:spcAft>
              <a:buSzPts val="1800"/>
              <a:buNone/>
            </a:pPr>
            <a:r>
              <a:rPr lang="en"/>
              <a:t>Thank you!  john.w.hebeler@lmco.com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2" name="Google Shape;72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RL Defined and Compared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RL Applied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RL Types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RL Vocabulary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RL Demonstrations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</a:t>
            </a:r>
            <a:endParaRPr/>
          </a:p>
        </p:txBody>
      </p:sp>
      <p:pic>
        <p:nvPicPr>
          <p:cNvPr id="73" name="Google Shape;7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3975" y="2864575"/>
            <a:ext cx="2486475" cy="13924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"/>
          <p:cNvSpPr txBox="1"/>
          <p:nvPr/>
        </p:nvSpPr>
        <p:spPr>
          <a:xfrm>
            <a:off x="6651425" y="4257000"/>
            <a:ext cx="18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available at…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2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26136" r="25191" t="0"/>
          <a:stretch/>
        </p:blipFill>
        <p:spPr>
          <a:xfrm>
            <a:off x="4430999" y="534075"/>
            <a:ext cx="154380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2">
            <a:hlinkClick r:id="rId6"/>
          </p:cNvPr>
          <p:cNvPicPr preferRelativeResize="0"/>
          <p:nvPr/>
        </p:nvPicPr>
        <p:blipFill rotWithShape="1">
          <a:blip r:embed="rId5">
            <a:alphaModFix/>
          </a:blip>
          <a:srcRect b="0" l="26136" r="25191" t="0"/>
          <a:stretch/>
        </p:blipFill>
        <p:spPr>
          <a:xfrm>
            <a:off x="6745336" y="534075"/>
            <a:ext cx="15438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/>
          <p:nvPr/>
        </p:nvSpPr>
        <p:spPr>
          <a:xfrm>
            <a:off x="4291031" y="162181"/>
            <a:ext cx="4785000" cy="2247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 txBox="1"/>
          <p:nvPr>
            <p:ph type="title"/>
          </p:nvPr>
        </p:nvSpPr>
        <p:spPr>
          <a:xfrm>
            <a:off x="0" y="3109450"/>
            <a:ext cx="206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ML Types</a:t>
            </a:r>
            <a:endParaRPr b="1"/>
          </a:p>
        </p:txBody>
      </p:sp>
      <p:pic>
        <p:nvPicPr>
          <p:cNvPr id="83" name="Google Shape;83;p3"/>
          <p:cNvPicPr preferRelativeResize="0"/>
          <p:nvPr/>
        </p:nvPicPr>
        <p:blipFill rotWithShape="1">
          <a:blip r:embed="rId3">
            <a:alphaModFix/>
          </a:blip>
          <a:srcRect b="2719" l="2623" r="5624" t="25908"/>
          <a:stretch/>
        </p:blipFill>
        <p:spPr>
          <a:xfrm>
            <a:off x="4336275" y="259050"/>
            <a:ext cx="4694499" cy="20538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"/>
          <p:cNvSpPr/>
          <p:nvPr/>
        </p:nvSpPr>
        <p:spPr>
          <a:xfrm>
            <a:off x="68112" y="162175"/>
            <a:ext cx="4152900" cy="22476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0383" y="202298"/>
            <a:ext cx="3841200" cy="2173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3"/>
          <p:cNvPicPr preferRelativeResize="0"/>
          <p:nvPr/>
        </p:nvPicPr>
        <p:blipFill rotWithShape="1">
          <a:blip r:embed="rId5">
            <a:alphaModFix/>
          </a:blip>
          <a:srcRect b="0" l="0" r="0" t="12891"/>
          <a:stretch/>
        </p:blipFill>
        <p:spPr>
          <a:xfrm>
            <a:off x="1530825" y="2409775"/>
            <a:ext cx="6082350" cy="26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RL Vocabulary</a:t>
            </a:r>
            <a:endParaRPr/>
          </a:p>
        </p:txBody>
      </p:sp>
      <p:sp>
        <p:nvSpPr>
          <p:cNvPr id="92" name="Google Shape;92;p5"/>
          <p:cNvSpPr txBox="1"/>
          <p:nvPr>
            <p:ph idx="1" type="body"/>
          </p:nvPr>
        </p:nvSpPr>
        <p:spPr>
          <a:xfrm>
            <a:off x="197400" y="1727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Environment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 Space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Explore or Exploit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 (Observation Space) and Done State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Reward or Punishment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Policy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Episode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</a:t>
            </a:r>
            <a:endParaRPr/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 b="0" l="0" r="0" t="12891"/>
          <a:stretch/>
        </p:blipFill>
        <p:spPr>
          <a:xfrm>
            <a:off x="3061650" y="0"/>
            <a:ext cx="6082350" cy="277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99" name="Google Shape;99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on Simulators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Actions may not be discrete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Optimizations for local minima is harder than DL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Key Question in Designing RL</a:t>
            </a:r>
            <a:endParaRPr/>
          </a:p>
        </p:txBody>
      </p:sp>
      <p:sp>
        <p:nvSpPr>
          <p:cNvPr id="105" name="Google Shape;10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 I define a goal and a reward?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 I make the agent act?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 I model the environment?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 I determine the current state?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Exploration-Exploitation Trade-Off?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Policy-based methods vs Value-based methods</a:t>
            </a:r>
            <a:endParaRPr/>
          </a:p>
        </p:txBody>
      </p:sp>
      <p:pic>
        <p:nvPicPr>
          <p:cNvPr descr="Wood human figure" id="106" name="Google Shape;10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6536" y="574625"/>
            <a:ext cx="3247464" cy="216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94c8d4a0b_1_1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Types</a:t>
            </a:r>
            <a:endParaRPr/>
          </a:p>
        </p:txBody>
      </p:sp>
      <p:sp>
        <p:nvSpPr>
          <p:cNvPr id="112" name="Google Shape;112;g2594c8d4a0b_1_1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 Learning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Off Policy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Fast Learner, High Risk of Failing, Use if cost of error is not high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SARSA  (State 1, Action 1, Reward, State 2, Action 2)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 Policy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Slow Learner, Low risk of Failing, Use if cost of error is high</a:t>
            </a:r>
            <a:endParaRPr/>
          </a:p>
        </p:txBody>
      </p:sp>
      <p:pic>
        <p:nvPicPr>
          <p:cNvPr id="113" name="Google Shape;113;g2594c8d4a0b_1_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475" y="4507950"/>
            <a:ext cx="8080650" cy="3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2594c8d4a0b_1_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688" y="3365225"/>
            <a:ext cx="8746625" cy="114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5dd681ed3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Learning</a:t>
            </a:r>
            <a:endParaRPr/>
          </a:p>
        </p:txBody>
      </p:sp>
      <p:sp>
        <p:nvSpPr>
          <p:cNvPr id="120" name="Google Shape;120;g255dd681ed3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Epsilon (0-1) - Explore or Exploit  (Raise to </a:t>
            </a:r>
            <a:r>
              <a:rPr i="1" lang="en"/>
              <a:t>exploit </a:t>
            </a:r>
            <a:r>
              <a:rPr lang="en"/>
              <a:t>more as things are figured out)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Alpha (0-1) - Learning Rate (Balance between new state value and previous ones)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Gamma (0-1) - Discount Factor  (Increases earlier states </a:t>
            </a:r>
            <a:r>
              <a:rPr lang="en"/>
              <a:t>significance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Q-Learning Equation: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Episodes? - When table converges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What if learning rate is 0 or 1 - what will happen?</a:t>
            </a:r>
            <a:endParaRPr/>
          </a:p>
        </p:txBody>
      </p:sp>
      <p:pic>
        <p:nvPicPr>
          <p:cNvPr id="121" name="Google Shape;121;g255dd681ed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500" y="2878463"/>
            <a:ext cx="7800975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95d704a7b_1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Deep</a:t>
            </a:r>
            <a:r>
              <a:rPr lang="en"/>
              <a:t> </a:t>
            </a:r>
            <a:r>
              <a:rPr lang="en"/>
              <a:t>Reinforcement Learning</a:t>
            </a:r>
            <a:endParaRPr/>
          </a:p>
        </p:txBody>
      </p:sp>
      <p:sp>
        <p:nvSpPr>
          <p:cNvPr id="127" name="Google Shape;127;g2595d704a7b_1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unlimited actions and action spaces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M SIP Document Sensitivity">
    <vt:lpwstr/>
  </property>
  <property fmtid="{D5CDD505-2E9C-101B-9397-08002B2CF9AE}" pid="3" name="Document Author">
    <vt:lpwstr>ACCT04\hebelerj</vt:lpwstr>
  </property>
  <property fmtid="{D5CDD505-2E9C-101B-9397-08002B2CF9AE}" pid="4" name="Document Sensitivity">
    <vt:lpwstr>1</vt:lpwstr>
  </property>
  <property fmtid="{D5CDD505-2E9C-101B-9397-08002B2CF9AE}" pid="5" name="ThirdParty">
    <vt:lpwstr/>
  </property>
  <property fmtid="{D5CDD505-2E9C-101B-9397-08002B2CF9AE}" pid="6" name="OCI Restriction">
    <vt:bool>false</vt:bool>
  </property>
  <property fmtid="{D5CDD505-2E9C-101B-9397-08002B2CF9AE}" pid="7" name="OCI Additional Info">
    <vt:lpwstr/>
  </property>
  <property fmtid="{D5CDD505-2E9C-101B-9397-08002B2CF9AE}" pid="8" name="Allow Header Overwrite">
    <vt:bool>true</vt:bool>
  </property>
  <property fmtid="{D5CDD505-2E9C-101B-9397-08002B2CF9AE}" pid="9" name="Allow Footer Overwrite">
    <vt:bool>true</vt:bool>
  </property>
  <property fmtid="{D5CDD505-2E9C-101B-9397-08002B2CF9AE}" pid="10" name="Multiple Selected">
    <vt:lpwstr>-1</vt:lpwstr>
  </property>
  <property fmtid="{D5CDD505-2E9C-101B-9397-08002B2CF9AE}" pid="11" name="SIPLongWording">
    <vt:lpwstr>_x000d_
_x000d_</vt:lpwstr>
  </property>
  <property fmtid="{D5CDD505-2E9C-101B-9397-08002B2CF9AE}" pid="12" name="ExpCountry">
    <vt:lpwstr/>
  </property>
  <property fmtid="{D5CDD505-2E9C-101B-9397-08002B2CF9AE}" pid="13" name="TextBoxAndDropdownValues">
    <vt:lpwstr/>
  </property>
  <property fmtid="{D5CDD505-2E9C-101B-9397-08002B2CF9AE}" pid="14" name="SecurityClassification">
    <vt:lpwstr/>
  </property>
</Properties>
</file>