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tU32Z5Fm34ZoiKsxhDrxtb1H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RL: </a:t>
            </a:r>
            <a:r>
              <a:rPr lang="en"/>
              <a:t>Supervised with delayed label,  Learn from experience - no new knowledge, trial and error, adopt to uncertain, dynamic environments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 where RL is more effective: Games, robot deciding conflicting actions, and recommendation systems, self-driving cars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Limits on RL: Extensive training, Not easy or very expensive to simulate some environments (car), real environments too risky  And it is a simulation which is only an approximation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Actions may not be discrete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Optimization for a local minima is harder than ordinary DL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Environment - rules and surrounding info  Think of a checker 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Policy - strategy to achieve the goal for example random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Plan - collection of policies/actions taken so far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Episode - agent reaches done or dead state (maximum number of actions)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- take random 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Exploit - take best action of known possibilities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dd681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5dd681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57fec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557fec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566333" y="2313287"/>
            <a:ext cx="8013016" cy="302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2" type="body"/>
          </p:nvPr>
        </p:nvSpPr>
        <p:spPr>
          <a:xfrm>
            <a:off x="565492" y="3118948"/>
            <a:ext cx="8013016" cy="4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  <a:defRPr b="0" sz="1200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2"/>
          <p:cNvSpPr txBox="1"/>
          <p:nvPr>
            <p:ph idx="3" type="body"/>
          </p:nvPr>
        </p:nvSpPr>
        <p:spPr>
          <a:xfrm>
            <a:off x="566334" y="1665756"/>
            <a:ext cx="8013016" cy="6475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5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2"/>
          <p:cNvSpPr txBox="1"/>
          <p:nvPr/>
        </p:nvSpPr>
        <p:spPr>
          <a:xfrm>
            <a:off x="571041" y="2800496"/>
            <a:ext cx="801301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LMFC23: April 10 – 13</a:t>
            </a:r>
            <a:r>
              <a:rPr b="0" baseline="3000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, Gaylord Texan, Grapevine Texas</a:t>
            </a:r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364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319" y="3878526"/>
            <a:ext cx="3711360" cy="6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/>
          <p:nvPr/>
        </p:nvSpPr>
        <p:spPr>
          <a:xfrm>
            <a:off x="2292895" y="4868674"/>
            <a:ext cx="4558210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1" i="0" sz="675" u="none" cap="none" strike="noStrike">
              <a:solidFill>
                <a:srgbClr val="0034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0099" y="2020544"/>
            <a:ext cx="6183803" cy="11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http://rl_managed_spot_cartpole_coach_gymenv.html" TargetMode="External"/><Relationship Id="rId6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idx="1" type="body"/>
          </p:nvPr>
        </p:nvSpPr>
        <p:spPr>
          <a:xfrm>
            <a:off x="566333" y="2171701"/>
            <a:ext cx="8013016" cy="443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CONTINUOUSLY ADAPTIVE CONVERGENCE TO DRIVE THE BEST ACTIONS</a:t>
            </a:r>
            <a:endParaRPr/>
          </a:p>
        </p:txBody>
      </p:sp>
      <p:sp>
        <p:nvSpPr>
          <p:cNvPr id="61" name="Google Shape;61;p1"/>
          <p:cNvSpPr txBox="1"/>
          <p:nvPr>
            <p:ph idx="2" type="body"/>
          </p:nvPr>
        </p:nvSpPr>
        <p:spPr>
          <a:xfrm>
            <a:off x="565492" y="3118947"/>
            <a:ext cx="8013016" cy="807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</a:pPr>
            <a:r>
              <a:rPr lang="en"/>
              <a:t>John Hebeler, PhD</a:t>
            </a:r>
            <a:br>
              <a:rPr lang="en"/>
            </a:br>
            <a:r>
              <a:rPr lang="en"/>
              <a:t>Lockheed Martin Fellow</a:t>
            </a:r>
            <a:br>
              <a:rPr lang="en"/>
            </a:br>
            <a:r>
              <a:rPr lang="en"/>
              <a:t>john.w.hebeler@lmco.com</a:t>
            </a:r>
            <a:endParaRPr/>
          </a:p>
        </p:txBody>
      </p:sp>
      <p:sp>
        <p:nvSpPr>
          <p:cNvPr id="62" name="Google Shape;62;p1"/>
          <p:cNvSpPr txBox="1"/>
          <p:nvPr>
            <p:ph idx="3" type="body"/>
          </p:nvPr>
        </p:nvSpPr>
        <p:spPr>
          <a:xfrm>
            <a:off x="566334" y="1665756"/>
            <a:ext cx="8013016" cy="6475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7142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779415" y="101772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setup on AWS and Azure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Tic Tac Toe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Blackjack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Pole Balancing (AWS)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ands typing on laptop keyboard" id="128" name="Google Shape;12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1292" y="0"/>
            <a:ext cx="4852708" cy="323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Get your hands into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/>
              <a:t>Thank you!  john.w.hebeler@lmco.com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6651425" y="4257000"/>
            <a:ext cx="18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available at…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6144000" y="4590900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https://plotly.com/~jhebeler/1/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175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1974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or Exploit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 and Done State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0"/>
            <a:ext cx="6082350" cy="277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Policy-based methods vs Value-based methods</a:t>
            </a:r>
            <a:endParaRPr/>
          </a:p>
        </p:txBody>
      </p:sp>
      <p:pic>
        <p:nvPicPr>
          <p:cNvPr descr="Wood human figure"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536" y="574625"/>
            <a:ext cx="3247464" cy="21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5dd681e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108" name="Google Shape;108;g255dd681ed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(0-1) - Explore or Exploit  (Raise to </a:t>
            </a:r>
            <a:r>
              <a:rPr i="1" lang="en"/>
              <a:t>exploit </a:t>
            </a:r>
            <a:r>
              <a:rPr lang="en"/>
              <a:t>more as things are figured out)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(0-1) - Learning Rate (Balance between new state value and previous ones)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 (0-1) - Discount Factor  (Increases earlier states </a:t>
            </a:r>
            <a:r>
              <a:rPr lang="en"/>
              <a:t>significance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Equation: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Episodes? - When table converges</a:t>
            </a:r>
            <a:endParaRPr/>
          </a:p>
        </p:txBody>
      </p:sp>
      <p:pic>
        <p:nvPicPr>
          <p:cNvPr id="109" name="Google Shape;109;g255dd681e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2878463"/>
            <a:ext cx="7800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557fec8d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the </a:t>
            </a:r>
            <a:r>
              <a:rPr lang="en"/>
              <a:t>Challenge</a:t>
            </a:r>
            <a:r>
              <a:rPr lang="en"/>
              <a:t> for RL</a:t>
            </a:r>
            <a:endParaRPr/>
          </a:p>
        </p:txBody>
      </p:sp>
      <p:sp>
        <p:nvSpPr>
          <p:cNvPr id="115" name="Google Shape;115;g25557fec8d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Simulators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may not be discrete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for local minima is harder than DL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ACCT04\hebelerj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</vt:lpwstr>
  </property>
  <property fmtid="{D5CDD505-2E9C-101B-9397-08002B2CF9AE}" pid="12" name="ExpCountry">
    <vt:lpwstr/>
  </property>
  <property fmtid="{D5CDD505-2E9C-101B-9397-08002B2CF9AE}" pid="13" name="TextBoxAndDropdownValues">
    <vt:lpwstr/>
  </property>
  <property fmtid="{D5CDD505-2E9C-101B-9397-08002B2CF9AE}" pid="14" name="SecurityClassification">
    <vt:lpwstr/>
  </property>
</Properties>
</file>