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2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0" r:id="rId6"/>
    <p:sldLayoutId id="2147483836" r:id="rId7"/>
    <p:sldLayoutId id="2147483837" r:id="rId8"/>
    <p:sldLayoutId id="2147483838" r:id="rId9"/>
    <p:sldLayoutId id="2147483839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P16-1170/" TargetMode="External"/><Relationship Id="rId2" Type="http://schemas.openxmlformats.org/officeDocument/2006/relationships/hyperlink" Target="https://www.aclweb.org/anthology/N16-1147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aclweb.org/anthology/Q19-1026/" TargetMode="External"/><Relationship Id="rId4" Type="http://schemas.openxmlformats.org/officeDocument/2006/relationships/hyperlink" Target="https://www.aclweb.org/anthology/N18-103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9CB28-ECE7-4150-87E3-E6241D21E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6" r="23298" b="8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CDE8DE-FA17-432E-87CE-F5DBCFC6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618020" cy="3204134"/>
          </a:xfrm>
        </p:spPr>
        <p:txBody>
          <a:bodyPr anchor="b">
            <a:normAutofit/>
          </a:bodyPr>
          <a:lstStyle/>
          <a:p>
            <a:r>
              <a:rPr lang="en-US" altLang="ko-KR" sz="4800" b="1" dirty="0"/>
              <a:t>BERT</a:t>
            </a:r>
            <a:r>
              <a:rPr lang="en-US" altLang="ko-KR" sz="4800" dirty="0"/>
              <a:t>: </a:t>
            </a:r>
            <a:r>
              <a:rPr lang="en-US" altLang="ko-KR" sz="3600" dirty="0"/>
              <a:t>Pre-training of Deep Bidirectional Transformers for Language Understanding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81BD8-6CEB-45F9-811A-7981FBED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000" dirty="0"/>
              <a:t>Jacob Devlin</a:t>
            </a:r>
          </a:p>
          <a:p>
            <a:r>
              <a:rPr lang="en-US" altLang="ko-KR" sz="2000" dirty="0"/>
              <a:t>Ming-Wei Chang</a:t>
            </a:r>
          </a:p>
          <a:p>
            <a:r>
              <a:rPr lang="en-US" altLang="ko-KR" sz="2000" dirty="0"/>
              <a:t>Kenton Lee</a:t>
            </a:r>
          </a:p>
          <a:p>
            <a:r>
              <a:rPr lang="en-US" altLang="ko-KR" sz="2000" dirty="0"/>
              <a:t>Kristina Toutanova</a:t>
            </a:r>
          </a:p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C4E80-3DA4-499C-89D7-D31DB62D4863}"/>
              </a:ext>
            </a:extLst>
          </p:cNvPr>
          <p:cNvSpPr txBox="1"/>
          <p:nvPr/>
        </p:nvSpPr>
        <p:spPr>
          <a:xfrm>
            <a:off x="477980" y="6204111"/>
            <a:ext cx="394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AI Language 2019.05.24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903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1E449-3282-45E1-A291-FE7CF4F7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Author Info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890B3-F460-4E27-AE89-C6D6AC69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Jacob Devlin – BBN Tech, MS Research, Google</a:t>
            </a:r>
          </a:p>
          <a:p>
            <a:pPr lvl="1"/>
            <a:r>
              <a:rPr lang="en-US" altLang="ko-KR" dirty="0"/>
              <a:t>2017 </a:t>
            </a:r>
            <a:r>
              <a:rPr lang="en-US" altLang="ko-KR" sz="2000" b="1" dirty="0">
                <a:hlinkClick r:id="rId2"/>
              </a:rPr>
              <a:t>Visual Storytelling</a:t>
            </a:r>
            <a:r>
              <a:rPr lang="en-US" altLang="ko-KR" sz="2000" b="1" dirty="0"/>
              <a:t>, </a:t>
            </a:r>
            <a:r>
              <a:rPr lang="en-US" altLang="ko-KR" sz="2000" b="1" dirty="0">
                <a:hlinkClick r:id="rId3"/>
              </a:rPr>
              <a:t>Generating Natural Questions About an Image</a:t>
            </a:r>
            <a:endParaRPr lang="en-US" altLang="ko-KR" sz="2000" b="1" dirty="0"/>
          </a:p>
          <a:p>
            <a:pPr lvl="1"/>
            <a:r>
              <a:rPr lang="en-US" altLang="ko-KR" dirty="0"/>
              <a:t>2018 </a:t>
            </a:r>
            <a:r>
              <a:rPr lang="en-US" altLang="ko-KR" sz="1600" b="1" dirty="0">
                <a:hlinkClick r:id="rId4"/>
              </a:rPr>
              <a:t>Universal Neural Machine Translation for Extremely Low Resource Languages</a:t>
            </a:r>
            <a:endParaRPr lang="en-US" altLang="ko-KR" sz="1600" b="1" dirty="0"/>
          </a:p>
          <a:p>
            <a:pPr lvl="1"/>
            <a:r>
              <a:rPr lang="en-US" altLang="ko-KR" dirty="0"/>
              <a:t>2019 </a:t>
            </a:r>
            <a:r>
              <a:rPr lang="en-US" altLang="ko-KR" sz="2000" b="1" dirty="0">
                <a:hlinkClick r:id="rId5"/>
              </a:rPr>
              <a:t>Natural Questions: A Benchmark for Question Answering Research</a:t>
            </a:r>
            <a:endParaRPr lang="en-US" altLang="ko-KR" sz="2000" b="1" dirty="0"/>
          </a:p>
          <a:p>
            <a:r>
              <a:rPr lang="en-US" altLang="ko-KR" sz="2400" dirty="0"/>
              <a:t>Ming-Wei</a:t>
            </a:r>
            <a:r>
              <a:rPr lang="ko-KR" altLang="en-US" sz="2400" dirty="0"/>
              <a:t> </a:t>
            </a:r>
            <a:r>
              <a:rPr lang="en-US" altLang="ko-KR" sz="2400" dirty="0"/>
              <a:t>Chang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MS, Google</a:t>
            </a:r>
          </a:p>
          <a:p>
            <a:r>
              <a:rPr lang="en-US" altLang="ko-KR" sz="2400" dirty="0"/>
              <a:t>Kenton Lee – Google</a:t>
            </a:r>
          </a:p>
          <a:p>
            <a:r>
              <a:rPr lang="en-US" altLang="ko-KR" sz="2400" dirty="0"/>
              <a:t>Kristina N Toutanova – MS, Google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4CA3D-2936-46FD-8864-E5D29BB06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475" y="1728216"/>
            <a:ext cx="7629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2185-61E0-4AA2-A0E6-6133748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E9682-6AFE-4AE1-B83B-020AB46E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model pre-training</a:t>
            </a:r>
          </a:p>
          <a:p>
            <a:pPr lvl="1"/>
            <a:r>
              <a:rPr lang="en-US" altLang="ko-KR" dirty="0"/>
              <a:t>Feature-based – </a:t>
            </a:r>
            <a:r>
              <a:rPr lang="en-US" altLang="ko-KR" dirty="0" err="1"/>
              <a:t>ELMo</a:t>
            </a:r>
            <a:endParaRPr lang="en-US" altLang="ko-KR" dirty="0"/>
          </a:p>
          <a:p>
            <a:pPr lvl="1"/>
            <a:r>
              <a:rPr lang="en-US" altLang="ko-KR" dirty="0"/>
              <a:t>Fine-tuning – </a:t>
            </a:r>
            <a:r>
              <a:rPr lang="en-US" altLang="ko-KR" dirty="0" err="1"/>
              <a:t>OpenAIGPT</a:t>
            </a:r>
            <a:endParaRPr lang="en-US" altLang="ko-KR" dirty="0"/>
          </a:p>
          <a:p>
            <a:pPr lvl="1"/>
            <a:r>
              <a:rPr lang="en-US" altLang="ko-KR" dirty="0"/>
              <a:t>Share pre-training, unidirectional function to learn language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Improve the fine-tuning based</a:t>
            </a:r>
          </a:p>
          <a:p>
            <a:r>
              <a:rPr lang="en-US" altLang="ko-KR" b="1" dirty="0"/>
              <a:t>B</a:t>
            </a:r>
            <a:r>
              <a:rPr lang="en-US" altLang="ko-KR" dirty="0"/>
              <a:t>idirectional </a:t>
            </a:r>
            <a:r>
              <a:rPr lang="en-US" altLang="ko-KR" b="1" dirty="0"/>
              <a:t>E</a:t>
            </a:r>
            <a:r>
              <a:rPr lang="en-US" altLang="ko-KR" dirty="0"/>
              <a:t>ncoder </a:t>
            </a:r>
            <a:r>
              <a:rPr lang="en-US" altLang="ko-KR" b="1" dirty="0"/>
              <a:t>R</a:t>
            </a:r>
            <a:r>
              <a:rPr lang="en-US" altLang="ko-KR" dirty="0"/>
              <a:t>epresentations from </a:t>
            </a:r>
            <a:r>
              <a:rPr lang="en-US" altLang="ko-KR" b="1" dirty="0"/>
              <a:t>T</a:t>
            </a:r>
            <a:r>
              <a:rPr lang="en-US" altLang="ko-KR" dirty="0"/>
              <a:t>ransformers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74F28-5051-40A8-AB34-A495AE59B8E4}"/>
              </a:ext>
            </a:extLst>
          </p:cNvPr>
          <p:cNvSpPr txBox="1"/>
          <p:nvPr/>
        </p:nvSpPr>
        <p:spPr>
          <a:xfrm>
            <a:off x="786063" y="7299158"/>
            <a:ext cx="101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MLM(masked language model, Taylor 1953) </a:t>
            </a:r>
          </a:p>
        </p:txBody>
      </p:sp>
    </p:spTree>
    <p:extLst>
      <p:ext uri="{BB962C8B-B14F-4D97-AF65-F5344CB8AC3E}">
        <p14:creationId xmlns:p14="http://schemas.microsoft.com/office/powerpoint/2010/main" val="321425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D9B6F-B67C-4BB7-998E-0E0321E4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1BD5F-49A1-4B03-9961-C227A1BA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steps – pre-training(unlabeled), fine-tuning(labeled)</a:t>
            </a:r>
          </a:p>
          <a:p>
            <a:r>
              <a:rPr lang="en-US" altLang="ko-KR" dirty="0"/>
              <a:t>Vaswani - tensor2tensor(Transformer)</a:t>
            </a:r>
          </a:p>
          <a:p>
            <a:r>
              <a:rPr lang="en-US" altLang="ko-KR" dirty="0"/>
              <a:t>Wu – </a:t>
            </a:r>
            <a:r>
              <a:rPr lang="en-US" altLang="ko-KR" dirty="0" err="1"/>
              <a:t>WordPiece</a:t>
            </a:r>
            <a:r>
              <a:rPr lang="en-US" altLang="ko-KR" dirty="0"/>
              <a:t> [CLS] [SEP]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7551F-5416-4FF9-B689-E50F9425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15" y="4327301"/>
            <a:ext cx="6007769" cy="25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B2EA-E755-4AF7-B10E-51D0C6AC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Pretraining 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24505-967C-46C1-9437-73EF6AE2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Masked LM – bidirectional, see itself</a:t>
            </a:r>
          </a:p>
          <a:p>
            <a:r>
              <a:rPr lang="en-US" altLang="ko-KR" dirty="0"/>
              <a:t>2. Next Sentence Prediction – Figure1, c</a:t>
            </a:r>
          </a:p>
          <a:p>
            <a:endParaRPr lang="en-US" altLang="ko-KR" dirty="0"/>
          </a:p>
          <a:p>
            <a:r>
              <a:rPr lang="en-US" altLang="ko-KR" dirty="0"/>
              <a:t>Data – Books Corpus, Wikipedia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1086F-B615-43B8-90B8-FD4FB0D8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96" y="4490085"/>
            <a:ext cx="54102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99E7D-F835-4C67-95F9-060F49BD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 BERT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21A8-EFCB-42D8-91FF-11CD1939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- bidirectional cross attention</a:t>
            </a:r>
          </a:p>
          <a:p>
            <a:pPr lvl="1"/>
            <a:r>
              <a:rPr lang="en-US" altLang="ko-KR" dirty="0"/>
              <a:t>1) sentence pair in</a:t>
            </a:r>
            <a:r>
              <a:rPr lang="ko-KR" altLang="en-US" dirty="0"/>
              <a:t> </a:t>
            </a:r>
            <a:r>
              <a:rPr lang="en-US" altLang="ko-KR" dirty="0"/>
              <a:t>paraphrasing</a:t>
            </a:r>
          </a:p>
          <a:p>
            <a:pPr lvl="1"/>
            <a:r>
              <a:rPr lang="en-US" altLang="ko-KR" dirty="0"/>
              <a:t>2) hypothesis premise</a:t>
            </a:r>
          </a:p>
          <a:p>
            <a:pPr lvl="1"/>
            <a:r>
              <a:rPr lang="en-US" altLang="ko-KR" dirty="0"/>
              <a:t>3) question-passage in question answering</a:t>
            </a:r>
          </a:p>
          <a:p>
            <a:pPr lvl="1"/>
            <a:r>
              <a:rPr lang="en-US" altLang="ko-KR" dirty="0"/>
              <a:t>4) degenerate text – null (text classification/sequence tagging)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26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2891D-CDD4-498B-922A-23080BD1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C202D-CD5F-4231-8A17-608C0C67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GLUE(General Language Understanding Evaluation)</a:t>
            </a:r>
          </a:p>
          <a:p>
            <a:r>
              <a:rPr lang="en-US" altLang="ko-KR" dirty="0" err="1"/>
              <a:t>SQuAD</a:t>
            </a:r>
            <a:r>
              <a:rPr lang="en-US" altLang="ko-KR" dirty="0"/>
              <a:t> v1.1(Stanford Question Answering Dataset)</a:t>
            </a:r>
          </a:p>
          <a:p>
            <a:r>
              <a:rPr lang="en-US" altLang="ko-KR" dirty="0"/>
              <a:t>SWAG(Situations With Adversarial Generations)</a:t>
            </a:r>
          </a:p>
          <a:p>
            <a:endParaRPr lang="en-US" altLang="ko-KR" dirty="0"/>
          </a:p>
          <a:p>
            <a:r>
              <a:rPr lang="en-US" altLang="ko-KR" dirty="0"/>
              <a:t>Select best fine-tuning learning rate(0.0005~0.05), Epoch, batch size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46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25F4-59A1-412A-88A1-8D53C11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A47C0-68A9-492F-BE36-0716417B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Pre-Training (Unidirectional)</a:t>
            </a:r>
          </a:p>
          <a:p>
            <a:pPr lvl="1"/>
            <a:r>
              <a:rPr lang="en-US" altLang="ko-KR" dirty="0"/>
              <a:t>a) twice expensive</a:t>
            </a:r>
          </a:p>
          <a:p>
            <a:pPr lvl="1"/>
            <a:r>
              <a:rPr lang="en-US" altLang="ko-KR" dirty="0"/>
              <a:t>b) non-intuitive</a:t>
            </a:r>
          </a:p>
          <a:p>
            <a:pPr lvl="1"/>
            <a:r>
              <a:rPr lang="en-US" altLang="ko-KR" dirty="0"/>
              <a:t>c) less powerful</a:t>
            </a:r>
          </a:p>
          <a:p>
            <a:r>
              <a:rPr lang="en-US" altLang="ko-KR" dirty="0"/>
              <a:t>Model Size</a:t>
            </a:r>
          </a:p>
          <a:p>
            <a:pPr lvl="1"/>
            <a:r>
              <a:rPr lang="en-US" altLang="ko-KR" dirty="0"/>
              <a:t>Num of Layer(L), </a:t>
            </a:r>
            <a:r>
              <a:rPr lang="en-US" altLang="ko-KR" u="sng" dirty="0"/>
              <a:t>Hidden(H)</a:t>
            </a:r>
            <a:r>
              <a:rPr lang="en-US" altLang="ko-KR" dirty="0"/>
              <a:t>, Num of Attention(A)</a:t>
            </a:r>
          </a:p>
          <a:p>
            <a:r>
              <a:rPr lang="en-US" altLang="ko-KR" dirty="0"/>
              <a:t>Feature-based</a:t>
            </a:r>
          </a:p>
          <a:p>
            <a:pPr lvl="1"/>
            <a:r>
              <a:rPr lang="en-US" altLang="ko-KR" dirty="0"/>
              <a:t>Not all tasks can be easily represented by a Transformer</a:t>
            </a:r>
          </a:p>
          <a:p>
            <a:pPr lvl="1"/>
            <a:r>
              <a:rPr lang="en-US" altLang="ko-KR" dirty="0"/>
              <a:t>No computational benefits</a:t>
            </a:r>
          </a:p>
        </p:txBody>
      </p:sp>
    </p:spTree>
    <p:extLst>
      <p:ext uri="{BB962C8B-B14F-4D97-AF65-F5344CB8AC3E}">
        <p14:creationId xmlns:p14="http://schemas.microsoft.com/office/powerpoint/2010/main" val="276124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64688-CA52-4A56-8A3F-ADDDDD90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D9F0E-30A2-4B75-A0DC-E6F631E0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Unsupervised pre-training is an integral part of many language understanding systems.</a:t>
            </a:r>
          </a:p>
          <a:p>
            <a:endParaRPr lang="en-US" altLang="ko-KR" dirty="0"/>
          </a:p>
          <a:p>
            <a:r>
              <a:rPr lang="en-US" altLang="ko-KR" dirty="0"/>
              <a:t>Enable even low-resource tasks to benefit from deep unidirectional architectures.</a:t>
            </a:r>
          </a:p>
          <a:p>
            <a:endParaRPr lang="en-US" altLang="ko-KR" dirty="0"/>
          </a:p>
          <a:p>
            <a:r>
              <a:rPr lang="en-US" altLang="ko-KR" dirty="0"/>
              <a:t>Can be finetuned with just one output layer(State of art)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66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BERT: Pre-training of Deep Bidirectional Transformers for Language Understanding</vt:lpstr>
      <vt:lpstr>Author Info</vt:lpstr>
      <vt:lpstr>Introduction</vt:lpstr>
      <vt:lpstr>BERT</vt:lpstr>
      <vt:lpstr>Pretraining BERT</vt:lpstr>
      <vt:lpstr>Fine-tuning BERT</vt:lpstr>
      <vt:lpstr>Experiments</vt:lpstr>
      <vt:lpstr>Ablation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BERT: Pre-training of Deep Bidirectional Transformers for Language Understanding</dc:title>
  <dc:creator>정원 허</dc:creator>
  <cp:lastModifiedBy>정원 허</cp:lastModifiedBy>
  <cp:revision>31</cp:revision>
  <dcterms:created xsi:type="dcterms:W3CDTF">2020-05-25T10:37:22Z</dcterms:created>
  <dcterms:modified xsi:type="dcterms:W3CDTF">2020-05-29T01:10:34Z</dcterms:modified>
</cp:coreProperties>
</file>