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42"/>
  </p:notesMasterIdLst>
  <p:sldIdLst>
    <p:sldId id="256" r:id="rId2"/>
    <p:sldId id="258" r:id="rId3"/>
    <p:sldId id="279" r:id="rId4"/>
    <p:sldId id="280" r:id="rId5"/>
    <p:sldId id="283" r:id="rId6"/>
    <p:sldId id="281" r:id="rId7"/>
    <p:sldId id="282" r:id="rId8"/>
    <p:sldId id="284" r:id="rId9"/>
    <p:sldId id="276" r:id="rId10"/>
    <p:sldId id="268" r:id="rId11"/>
    <p:sldId id="277" r:id="rId12"/>
    <p:sldId id="298" r:id="rId13"/>
    <p:sldId id="270" r:id="rId14"/>
    <p:sldId id="285" r:id="rId15"/>
    <p:sldId id="271" r:id="rId16"/>
    <p:sldId id="286" r:id="rId17"/>
    <p:sldId id="272" r:id="rId18"/>
    <p:sldId id="273" r:id="rId19"/>
    <p:sldId id="257" r:id="rId20"/>
    <p:sldId id="294" r:id="rId21"/>
    <p:sldId id="295" r:id="rId22"/>
    <p:sldId id="287" r:id="rId23"/>
    <p:sldId id="293" r:id="rId24"/>
    <p:sldId id="292" r:id="rId25"/>
    <p:sldId id="264" r:id="rId26"/>
    <p:sldId id="266" r:id="rId27"/>
    <p:sldId id="296" r:id="rId28"/>
    <p:sldId id="297" r:id="rId29"/>
    <p:sldId id="260" r:id="rId30"/>
    <p:sldId id="261" r:id="rId31"/>
    <p:sldId id="262" r:id="rId32"/>
    <p:sldId id="263" r:id="rId33"/>
    <p:sldId id="269" r:id="rId34"/>
    <p:sldId id="274" r:id="rId35"/>
    <p:sldId id="275" r:id="rId36"/>
    <p:sldId id="288" r:id="rId37"/>
    <p:sldId id="291" r:id="rId38"/>
    <p:sldId id="289" r:id="rId39"/>
    <p:sldId id="290" r:id="rId40"/>
    <p:sldId id="29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551"/>
  </p:normalViewPr>
  <p:slideViewPr>
    <p:cSldViewPr snapToGrid="0" snapToObjects="1">
      <p:cViewPr varScale="1">
        <p:scale>
          <a:sx n="81" d="100"/>
          <a:sy n="81" d="100"/>
        </p:scale>
        <p:origin x="20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6B8D4-BAD3-4E52-848F-A311F03B81D6}" type="datetimeFigureOut">
              <a:rPr lang="en-US"/>
              <a:t>6/9/16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1305C2-5BD6-4E68-BD6B-FAE3FC7D4DE7}" type="slidenum">
              <a:rPr lang="en-US"/>
              <a:t>‹#›</a:t>
            </a:fld>
            <a:endParaRPr lang="en-US"/>
          </a:p>
        </p:txBody>
      </p:sp>
    </p:spTree>
    <p:extLst>
      <p:ext uri="{BB962C8B-B14F-4D97-AF65-F5344CB8AC3E}">
        <p14:creationId xmlns:p14="http://schemas.microsoft.com/office/powerpoint/2010/main" val="181528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305C2-5BD6-4E68-BD6B-FAE3FC7D4DE7}" type="slidenum">
              <a:rPr lang="en-US" smtClean="0"/>
              <a:t>6</a:t>
            </a:fld>
            <a:endParaRPr lang="en-US"/>
          </a:p>
        </p:txBody>
      </p:sp>
    </p:spTree>
    <p:extLst>
      <p:ext uri="{BB962C8B-B14F-4D97-AF65-F5344CB8AC3E}">
        <p14:creationId xmlns:p14="http://schemas.microsoft.com/office/powerpoint/2010/main" val="58983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1305C2-5BD6-4E68-BD6B-FAE3FC7D4DE7}" type="slidenum">
              <a:rPr lang="en-US" smtClean="0"/>
              <a:t>9</a:t>
            </a:fld>
            <a:endParaRPr lang="en-US"/>
          </a:p>
        </p:txBody>
      </p:sp>
    </p:spTree>
    <p:extLst>
      <p:ext uri="{BB962C8B-B14F-4D97-AF65-F5344CB8AC3E}">
        <p14:creationId xmlns:p14="http://schemas.microsoft.com/office/powerpoint/2010/main" val="2006451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Node</a:t>
            </a:r>
            <a:r>
              <a:rPr lang="en-US" baseline="0" dirty="0" smtClean="0"/>
              <a:t> dependency looked through each map for you</a:t>
            </a:r>
            <a:endParaRPr lang="en-US" dirty="0"/>
          </a:p>
        </p:txBody>
      </p:sp>
      <p:sp>
        <p:nvSpPr>
          <p:cNvPr id="4" name="Slide Number Placeholder 3"/>
          <p:cNvSpPr>
            <a:spLocks noGrp="1"/>
          </p:cNvSpPr>
          <p:nvPr>
            <p:ph type="sldNum" sz="quarter" idx="10"/>
          </p:nvPr>
        </p:nvSpPr>
        <p:spPr/>
        <p:txBody>
          <a:bodyPr/>
          <a:lstStyle/>
          <a:p>
            <a:fld id="{5D1305C2-5BD6-4E68-BD6B-FAE3FC7D4DE7}" type="slidenum">
              <a:rPr lang="en-US" smtClean="0"/>
              <a:t>20</a:t>
            </a:fld>
            <a:endParaRPr lang="en-US"/>
          </a:p>
        </p:txBody>
      </p:sp>
    </p:spTree>
    <p:extLst>
      <p:ext uri="{BB962C8B-B14F-4D97-AF65-F5344CB8AC3E}">
        <p14:creationId xmlns:p14="http://schemas.microsoft.com/office/powerpoint/2010/main" val="655121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305C2-5BD6-4E68-BD6B-FAE3FC7D4DE7}" type="slidenum">
              <a:rPr lang="en-US"/>
              <a:t>24</a:t>
            </a:fld>
            <a:endParaRPr lang="en-US"/>
          </a:p>
        </p:txBody>
      </p:sp>
    </p:spTree>
    <p:extLst>
      <p:ext uri="{BB962C8B-B14F-4D97-AF65-F5344CB8AC3E}">
        <p14:creationId xmlns:p14="http://schemas.microsoft.com/office/powerpoint/2010/main" val="166465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9E016143-E03C-4CFD-AFDC-14E5BDEA754C}" type="datetimeFigureOut">
              <a:rPr lang="en-US" smtClean="0"/>
              <a:t>6/9/16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6423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6/9/16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457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6/9/16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8121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6/9/16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7137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6/9/16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732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6/9/16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0594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6/9/16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158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6/9/16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406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6/9/16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361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6/9/16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53623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6/9/16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782486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0E59FD0C-5451-4CA0-86AF-E70AE3279989}" type="datetimeFigureOut">
              <a:rPr lang="en-US" smtClean="0"/>
              <a:t>6/9/16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46244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An Iteration on the Horizon Simulation Framework to Include .NET and Python Scripting</a:t>
            </a:r>
          </a:p>
        </p:txBody>
      </p:sp>
      <p:sp>
        <p:nvSpPr>
          <p:cNvPr id="3" name="Subtitle 2"/>
          <p:cNvSpPr>
            <a:spLocks noGrp="1"/>
          </p:cNvSpPr>
          <p:nvPr>
            <p:ph type="subTitle" idx="1"/>
          </p:nvPr>
        </p:nvSpPr>
        <p:spPr/>
        <p:txBody>
          <a:bodyPr>
            <a:normAutofit/>
          </a:bodyPr>
          <a:lstStyle/>
          <a:p>
            <a:r>
              <a:rPr lang="en-US" sz="2000" dirty="0"/>
              <a:t>Morgan Yost, California Polytechnic State University San Luis Obispo</a:t>
            </a:r>
          </a:p>
          <a:p>
            <a:r>
              <a:rPr lang="en-US" sz="1600" dirty="0"/>
              <a:t>Eric </a:t>
            </a:r>
            <a:r>
              <a:rPr lang="en-US" sz="1600" dirty="0" err="1"/>
              <a:t>Mehiel</a:t>
            </a:r>
            <a:endParaRPr lang="en-US" sz="1600" dirty="0"/>
          </a:p>
        </p:txBody>
      </p:sp>
    </p:spTree>
    <p:extLst>
      <p:ext uri="{BB962C8B-B14F-4D97-AF65-F5344CB8AC3E}">
        <p14:creationId xmlns:p14="http://schemas.microsoft.com/office/powerpoint/2010/main" val="13991805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4675672" y="300624"/>
            <a:ext cx="2621742" cy="124744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ADCS</a:t>
            </a:r>
          </a:p>
          <a:p>
            <a:pPr marL="285750" indent="-285750">
              <a:buFont typeface="Arial" charset="0"/>
              <a:buChar char="•"/>
            </a:pPr>
            <a:r>
              <a:rPr lang="en-US" sz="1400" dirty="0">
                <a:solidFill>
                  <a:srgbClr val="000000"/>
                </a:solidFill>
              </a:rPr>
              <a:t>Actuates spacecraft to target in user defined slew time</a:t>
            </a:r>
          </a:p>
          <a:p>
            <a:endParaRPr lang="en-US" sz="1400" dirty="0">
              <a:solidFill>
                <a:srgbClr val="000000"/>
              </a:solidFill>
            </a:endParaRPr>
          </a:p>
        </p:txBody>
      </p:sp>
      <p:sp>
        <p:nvSpPr>
          <p:cNvPr id="5" name="Rectangle: Rounded Corners 5"/>
          <p:cNvSpPr/>
          <p:nvPr/>
        </p:nvSpPr>
        <p:spPr>
          <a:xfrm>
            <a:off x="5877504" y="1548070"/>
            <a:ext cx="2606080" cy="129407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EO Sensor</a:t>
            </a:r>
          </a:p>
          <a:p>
            <a:pPr marL="285750" indent="-285750">
              <a:buFont typeface="Arial" charset="0"/>
              <a:buChar char="•"/>
            </a:pPr>
            <a:r>
              <a:rPr lang="en-US" sz="1400" dirty="0">
                <a:solidFill>
                  <a:srgbClr val="000000"/>
                </a:solidFill>
              </a:rPr>
              <a:t>Takes data in user defined low, medium or high resolution (number of pixels)</a:t>
            </a:r>
          </a:p>
          <a:p>
            <a:endParaRPr lang="en-US" sz="1400" dirty="0">
              <a:solidFill>
                <a:srgbClr val="000000"/>
              </a:solidFill>
            </a:endParaRPr>
          </a:p>
        </p:txBody>
      </p:sp>
      <p:sp>
        <p:nvSpPr>
          <p:cNvPr id="6" name="Rectangle: Rounded Corners 6"/>
          <p:cNvSpPr/>
          <p:nvPr/>
        </p:nvSpPr>
        <p:spPr>
          <a:xfrm>
            <a:off x="6967937" y="2859114"/>
            <a:ext cx="2442354" cy="124054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SSDR</a:t>
            </a:r>
          </a:p>
          <a:p>
            <a:pPr marL="285750" indent="-285750">
              <a:buFont typeface="Arial" charset="0"/>
              <a:buChar char="•"/>
            </a:pPr>
            <a:r>
              <a:rPr lang="en-US" sz="1400" dirty="0">
                <a:solidFill>
                  <a:srgbClr val="000000"/>
                </a:solidFill>
              </a:rPr>
              <a:t>Records data in user defined storage buffer</a:t>
            </a:r>
          </a:p>
        </p:txBody>
      </p:sp>
      <p:sp>
        <p:nvSpPr>
          <p:cNvPr id="7" name="Rectangle: Rounded Corners 7"/>
          <p:cNvSpPr/>
          <p:nvPr/>
        </p:nvSpPr>
        <p:spPr>
          <a:xfrm>
            <a:off x="7958512" y="4099658"/>
            <a:ext cx="2489724" cy="1211195"/>
          </a:xfrm>
          <a:prstGeom prst="roundRect">
            <a:avLst/>
          </a:prstGeom>
          <a:solidFill>
            <a:srgbClr val="FEDA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COMM</a:t>
            </a:r>
          </a:p>
          <a:p>
            <a:pPr marL="285750" indent="-285750">
              <a:buFont typeface="Arial" charset="0"/>
              <a:buChar char="•"/>
            </a:pPr>
            <a:r>
              <a:rPr lang="en-US" sz="1400" dirty="0">
                <a:solidFill>
                  <a:srgbClr val="000000"/>
                </a:solidFill>
              </a:rPr>
              <a:t>Downlinks data at user defined downlink rate</a:t>
            </a:r>
          </a:p>
        </p:txBody>
      </p:sp>
      <p:sp>
        <p:nvSpPr>
          <p:cNvPr id="8" name="Rectangle: Rounded Corners 8"/>
          <p:cNvSpPr/>
          <p:nvPr/>
        </p:nvSpPr>
        <p:spPr>
          <a:xfrm>
            <a:off x="8821788" y="5327195"/>
            <a:ext cx="2981194" cy="136170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0000"/>
                </a:solidFill>
              </a:rPr>
              <a:t>Power</a:t>
            </a:r>
          </a:p>
          <a:p>
            <a:pPr marL="285750" indent="-285750">
              <a:buFont typeface="Arial" charset="0"/>
              <a:buChar char="•"/>
            </a:pPr>
            <a:r>
              <a:rPr lang="en-US" sz="1400" dirty="0">
                <a:solidFill>
                  <a:srgbClr val="000000"/>
                </a:solidFill>
              </a:rPr>
              <a:t>Maintains depth of discharge information from subsystem power usage and solar panel power in </a:t>
            </a:r>
          </a:p>
          <a:p>
            <a:pPr marL="285750" indent="-285750">
              <a:buFont typeface="Arial" charset="0"/>
              <a:buChar char="•"/>
            </a:pPr>
            <a:endParaRPr lang="en-US" sz="1400" dirty="0">
              <a:solidFill>
                <a:srgbClr val="000000"/>
              </a:solidFill>
            </a:endParaRPr>
          </a:p>
        </p:txBody>
      </p:sp>
      <p:cxnSp>
        <p:nvCxnSpPr>
          <p:cNvPr id="9" name="Straight Arrow Connector 8"/>
          <p:cNvCxnSpPr/>
          <p:nvPr/>
        </p:nvCxnSpPr>
        <p:spPr>
          <a:xfrm>
            <a:off x="10810401" y="1070017"/>
            <a:ext cx="52033" cy="4240836"/>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p:cNvCxnSpPr/>
          <p:nvPr/>
        </p:nvCxnSpPr>
        <p:spPr>
          <a:xfrm flipH="1">
            <a:off x="7251418" y="1068503"/>
            <a:ext cx="3556645" cy="2571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p:cNvCxnSpPr/>
          <p:nvPr/>
        </p:nvCxnSpPr>
        <p:spPr>
          <a:xfrm flipH="1">
            <a:off x="8431895" y="2204102"/>
            <a:ext cx="2415666" cy="2571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p:cNvCxnSpPr/>
          <p:nvPr/>
        </p:nvCxnSpPr>
        <p:spPr>
          <a:xfrm flipH="1" flipV="1">
            <a:off x="9440561" y="3487559"/>
            <a:ext cx="1433894" cy="816"/>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p:cNvCxnSpPr/>
          <p:nvPr/>
        </p:nvCxnSpPr>
        <p:spPr>
          <a:xfrm flipH="1">
            <a:off x="10448236" y="4647356"/>
            <a:ext cx="414198" cy="0"/>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p:cNvCxnSpPr/>
          <p:nvPr/>
        </p:nvCxnSpPr>
        <p:spPr>
          <a:xfrm flipV="1">
            <a:off x="5038765" y="2250623"/>
            <a:ext cx="860861" cy="12527"/>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5" name="Straight Arrow Connector 14"/>
          <p:cNvCxnSpPr/>
          <p:nvPr/>
        </p:nvCxnSpPr>
        <p:spPr>
          <a:xfrm>
            <a:off x="6229783" y="3479386"/>
            <a:ext cx="738154" cy="0"/>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Arrow Connector 15"/>
          <p:cNvCxnSpPr/>
          <p:nvPr/>
        </p:nvCxnSpPr>
        <p:spPr>
          <a:xfrm flipV="1">
            <a:off x="7444591" y="4818736"/>
            <a:ext cx="513921" cy="1727"/>
          </a:xfrm>
          <a:prstGeom prst="straightConnector1">
            <a:avLst/>
          </a:prstGeom>
          <a:ln>
            <a:headEnd type="non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p:nvPr/>
        </p:nvCxnSpPr>
        <p:spPr>
          <a:xfrm flipH="1" flipV="1">
            <a:off x="5038765" y="1515649"/>
            <a:ext cx="12021" cy="74750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p:cNvCxnSpPr/>
          <p:nvPr/>
        </p:nvCxnSpPr>
        <p:spPr>
          <a:xfrm flipV="1">
            <a:off x="6229783" y="2859114"/>
            <a:ext cx="0" cy="620272"/>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p:cNvCxnSpPr/>
          <p:nvPr/>
        </p:nvCxnSpPr>
        <p:spPr>
          <a:xfrm flipH="1" flipV="1">
            <a:off x="7441653" y="4132079"/>
            <a:ext cx="14303" cy="690545"/>
          </a:xfrm>
          <a:prstGeom prst="straightConnector1">
            <a:avLst/>
          </a:prstGeom>
          <a:ln>
            <a:headEnd type="none"/>
            <a:tailEnd type="arrow"/>
          </a:ln>
        </p:spPr>
        <p:style>
          <a:lnRef idx="2">
            <a:schemeClr val="accent1">
              <a:shade val="50000"/>
            </a:schemeClr>
          </a:lnRef>
          <a:fillRef idx="1">
            <a:schemeClr val="accent1"/>
          </a:fillRef>
          <a:effectRef idx="0">
            <a:schemeClr val="accent1"/>
          </a:effectRef>
          <a:fontRef idx="minor">
            <a:schemeClr val="lt1"/>
          </a:fontRef>
        </p:style>
      </p:cxnSp>
      <p:sp>
        <p:nvSpPr>
          <p:cNvPr id="340" name="Title 1"/>
          <p:cNvSpPr>
            <a:spLocks noGrp="1"/>
          </p:cNvSpPr>
          <p:nvPr>
            <p:ph type="title"/>
          </p:nvPr>
        </p:nvSpPr>
        <p:spPr>
          <a:xfrm>
            <a:off x="1261872" y="262393"/>
            <a:ext cx="9692640" cy="1428929"/>
          </a:xfrm>
        </p:spPr>
        <p:txBody>
          <a:bodyPr/>
          <a:lstStyle/>
          <a:p>
            <a:r>
              <a:rPr lang="en-US" dirty="0"/>
              <a:t>The Model</a:t>
            </a:r>
          </a:p>
        </p:txBody>
      </p:sp>
    </p:spTree>
    <p:extLst>
      <p:ext uri="{BB962C8B-B14F-4D97-AF65-F5344CB8AC3E}">
        <p14:creationId xmlns:p14="http://schemas.microsoft.com/office/powerpoint/2010/main" val="590095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Scheduler</a:t>
            </a:r>
          </a:p>
        </p:txBody>
      </p:sp>
      <p:sp>
        <p:nvSpPr>
          <p:cNvPr id="3" name="Oval 2"/>
          <p:cNvSpPr/>
          <p:nvPr/>
        </p:nvSpPr>
        <p:spPr>
          <a:xfrm>
            <a:off x="2112579" y="1655368"/>
            <a:ext cx="693683" cy="70944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p:cNvSpPr/>
          <p:nvPr/>
        </p:nvSpPr>
        <p:spPr>
          <a:xfrm>
            <a:off x="2112579" y="2520340"/>
            <a:ext cx="693683" cy="70944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8" name="Oval 7"/>
          <p:cNvSpPr/>
          <p:nvPr/>
        </p:nvSpPr>
        <p:spPr>
          <a:xfrm>
            <a:off x="2977235" y="1655368"/>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p:cNvSpPr/>
          <p:nvPr/>
        </p:nvSpPr>
        <p:spPr>
          <a:xfrm>
            <a:off x="2977235" y="3294910"/>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 name="Oval 9"/>
          <p:cNvSpPr/>
          <p:nvPr/>
        </p:nvSpPr>
        <p:spPr>
          <a:xfrm>
            <a:off x="3945053" y="1655368"/>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Oval 10"/>
          <p:cNvSpPr/>
          <p:nvPr/>
        </p:nvSpPr>
        <p:spPr>
          <a:xfrm>
            <a:off x="3945053" y="2475139"/>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 name="Oval 11"/>
          <p:cNvSpPr/>
          <p:nvPr/>
        </p:nvSpPr>
        <p:spPr>
          <a:xfrm>
            <a:off x="2166124" y="4111731"/>
            <a:ext cx="693683" cy="70944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3" name="Oval 12"/>
          <p:cNvSpPr/>
          <p:nvPr/>
        </p:nvSpPr>
        <p:spPr>
          <a:xfrm>
            <a:off x="3945053" y="3294910"/>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4" name="Oval 13"/>
          <p:cNvSpPr/>
          <p:nvPr/>
        </p:nvSpPr>
        <p:spPr>
          <a:xfrm>
            <a:off x="2977234" y="5703122"/>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6" name="Oval 15"/>
          <p:cNvSpPr/>
          <p:nvPr/>
        </p:nvSpPr>
        <p:spPr>
          <a:xfrm>
            <a:off x="2166123" y="4962142"/>
            <a:ext cx="693683" cy="70944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7" name="Oval 16"/>
          <p:cNvSpPr/>
          <p:nvPr/>
        </p:nvSpPr>
        <p:spPr>
          <a:xfrm>
            <a:off x="2977234" y="4105342"/>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9" name="TextBox 18"/>
          <p:cNvSpPr txBox="1"/>
          <p:nvPr/>
        </p:nvSpPr>
        <p:spPr>
          <a:xfrm>
            <a:off x="2166123" y="6412570"/>
            <a:ext cx="2957670" cy="369332"/>
          </a:xfrm>
          <a:prstGeom prst="rect">
            <a:avLst/>
          </a:prstGeom>
          <a:noFill/>
        </p:spPr>
        <p:txBody>
          <a:bodyPr wrap="square" rtlCol="0">
            <a:spAutoFit/>
          </a:bodyPr>
          <a:lstStyle/>
          <a:p>
            <a:r>
              <a:rPr lang="en-US" dirty="0"/>
              <a:t>t</a:t>
            </a:r>
            <a:r>
              <a:rPr lang="en-US" baseline="-25000" dirty="0"/>
              <a:t>0</a:t>
            </a:r>
            <a:r>
              <a:rPr lang="en-US" dirty="0"/>
              <a:t>		  t</a:t>
            </a:r>
            <a:r>
              <a:rPr lang="en-US" baseline="-25000" dirty="0"/>
              <a:t>1</a:t>
            </a:r>
            <a:r>
              <a:rPr lang="en-US" dirty="0"/>
              <a:t>		     t</a:t>
            </a:r>
            <a:r>
              <a:rPr lang="en-US" baseline="-25000" dirty="0"/>
              <a:t>2</a:t>
            </a:r>
            <a:endParaRPr lang="en-US" dirty="0"/>
          </a:p>
        </p:txBody>
      </p:sp>
      <p:sp>
        <p:nvSpPr>
          <p:cNvPr id="15" name="Oval 14"/>
          <p:cNvSpPr/>
          <p:nvPr/>
        </p:nvSpPr>
        <p:spPr>
          <a:xfrm>
            <a:off x="7132257" y="356454"/>
            <a:ext cx="693683" cy="70944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8" name="Oval 17"/>
          <p:cNvSpPr/>
          <p:nvPr/>
        </p:nvSpPr>
        <p:spPr>
          <a:xfrm>
            <a:off x="8174980" y="358025"/>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0" name="Oval 19"/>
          <p:cNvSpPr/>
          <p:nvPr/>
        </p:nvSpPr>
        <p:spPr>
          <a:xfrm>
            <a:off x="9191581" y="1165754"/>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21" name="Oval 20"/>
          <p:cNvSpPr/>
          <p:nvPr/>
        </p:nvSpPr>
        <p:spPr>
          <a:xfrm>
            <a:off x="9191580" y="1944895"/>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22" name="Oval 21"/>
          <p:cNvSpPr/>
          <p:nvPr/>
        </p:nvSpPr>
        <p:spPr>
          <a:xfrm>
            <a:off x="8191271" y="4052181"/>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3" name="Oval 22"/>
          <p:cNvSpPr/>
          <p:nvPr/>
        </p:nvSpPr>
        <p:spPr>
          <a:xfrm>
            <a:off x="8211050" y="2699106"/>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4" name="TextBox 23"/>
          <p:cNvSpPr txBox="1"/>
          <p:nvPr/>
        </p:nvSpPr>
        <p:spPr>
          <a:xfrm>
            <a:off x="7132257" y="5493527"/>
            <a:ext cx="3703795" cy="1200329"/>
          </a:xfrm>
          <a:prstGeom prst="rect">
            <a:avLst/>
          </a:prstGeom>
          <a:noFill/>
        </p:spPr>
        <p:txBody>
          <a:bodyPr wrap="square" rtlCol="0">
            <a:spAutoFit/>
          </a:bodyPr>
          <a:lstStyle/>
          <a:p>
            <a:r>
              <a:rPr lang="en-US" dirty="0" smtClean="0"/>
              <a:t>    t</a:t>
            </a:r>
            <a:r>
              <a:rPr lang="en-US" baseline="-25000" dirty="0" smtClean="0"/>
              <a:t>0</a:t>
            </a:r>
            <a:r>
              <a:rPr lang="en-US" dirty="0"/>
              <a:t>		     </a:t>
            </a:r>
            <a:r>
              <a:rPr lang="en-US" dirty="0" smtClean="0"/>
              <a:t>t</a:t>
            </a:r>
            <a:r>
              <a:rPr lang="en-US" baseline="-25000" dirty="0" smtClean="0"/>
              <a:t>1</a:t>
            </a:r>
            <a:r>
              <a:rPr lang="en-US" dirty="0"/>
              <a:t>	</a:t>
            </a:r>
            <a:r>
              <a:rPr lang="en-US" dirty="0"/>
              <a:t>	</a:t>
            </a:r>
            <a:r>
              <a:rPr lang="en-US" dirty="0" smtClean="0"/>
              <a:t>t</a:t>
            </a:r>
            <a:r>
              <a:rPr lang="en-US" baseline="-25000" dirty="0" smtClean="0"/>
              <a:t>2</a:t>
            </a:r>
            <a:endParaRPr lang="en-US" dirty="0" smtClean="0"/>
          </a:p>
          <a:p>
            <a:r>
              <a:rPr lang="en-US" dirty="0" smtClean="0"/>
              <a:t>The process continues adding 4 more schedules but only 5 more elements in memory.</a:t>
            </a:r>
            <a:r>
              <a:rPr lang="en-US" dirty="0" smtClean="0"/>
              <a:t> </a:t>
            </a:r>
            <a:endParaRPr lang="en-US" dirty="0"/>
          </a:p>
        </p:txBody>
      </p:sp>
      <p:sp>
        <p:nvSpPr>
          <p:cNvPr id="25" name="TextBox 24"/>
          <p:cNvSpPr txBox="1"/>
          <p:nvPr/>
        </p:nvSpPr>
        <p:spPr>
          <a:xfrm>
            <a:off x="6614629" y="511516"/>
            <a:ext cx="502561" cy="5170646"/>
          </a:xfrm>
          <a:prstGeom prst="rect">
            <a:avLst/>
          </a:prstGeom>
          <a:noFill/>
        </p:spPr>
        <p:txBody>
          <a:bodyPr wrap="square" rtlCol="0">
            <a:spAutoFit/>
          </a:bodyPr>
          <a:lstStyle/>
          <a:p>
            <a:pPr>
              <a:lnSpc>
                <a:spcPct val="150000"/>
              </a:lnSpc>
            </a:pPr>
            <a:r>
              <a:rPr lang="en-US" sz="1600" dirty="0"/>
              <a:t>1</a:t>
            </a:r>
            <a:r>
              <a:rPr lang="en-US" sz="1600" dirty="0" smtClean="0"/>
              <a:t>.</a:t>
            </a:r>
            <a:endParaRPr lang="en-US" sz="1600" dirty="0"/>
          </a:p>
          <a:p>
            <a:pPr>
              <a:lnSpc>
                <a:spcPct val="150000"/>
              </a:lnSpc>
            </a:pPr>
            <a:endParaRPr lang="en-US" sz="1600" dirty="0"/>
          </a:p>
          <a:p>
            <a:pPr>
              <a:lnSpc>
                <a:spcPct val="150000"/>
              </a:lnSpc>
            </a:pPr>
            <a:r>
              <a:rPr lang="en-US" sz="1600" dirty="0"/>
              <a:t>2</a:t>
            </a:r>
            <a:r>
              <a:rPr lang="en-US" sz="1600" dirty="0" smtClean="0"/>
              <a:t>.</a:t>
            </a:r>
            <a:endParaRPr lang="en-US" sz="1600" dirty="0"/>
          </a:p>
          <a:p>
            <a:pPr>
              <a:lnSpc>
                <a:spcPct val="150000"/>
              </a:lnSpc>
            </a:pPr>
            <a:endParaRPr lang="en-US" sz="1600" dirty="0"/>
          </a:p>
          <a:p>
            <a:pPr>
              <a:lnSpc>
                <a:spcPct val="150000"/>
              </a:lnSpc>
            </a:pPr>
            <a:r>
              <a:rPr lang="en-US" sz="1600" dirty="0"/>
              <a:t>3.</a:t>
            </a:r>
          </a:p>
          <a:p>
            <a:pPr>
              <a:lnSpc>
                <a:spcPct val="150000"/>
              </a:lnSpc>
            </a:pPr>
            <a:endParaRPr lang="en-US" sz="1600" dirty="0"/>
          </a:p>
          <a:p>
            <a:pPr>
              <a:lnSpc>
                <a:spcPct val="150000"/>
              </a:lnSpc>
            </a:pPr>
            <a:r>
              <a:rPr lang="en-US" sz="1600" dirty="0"/>
              <a:t>4.</a:t>
            </a:r>
          </a:p>
          <a:p>
            <a:pPr>
              <a:lnSpc>
                <a:spcPct val="150000"/>
              </a:lnSpc>
            </a:pPr>
            <a:endParaRPr lang="en-US" sz="1600" dirty="0"/>
          </a:p>
          <a:p>
            <a:pPr>
              <a:lnSpc>
                <a:spcPct val="150000"/>
              </a:lnSpc>
            </a:pPr>
            <a:r>
              <a:rPr lang="en-US" sz="1600" dirty="0"/>
              <a:t>5.</a:t>
            </a:r>
          </a:p>
          <a:p>
            <a:pPr>
              <a:lnSpc>
                <a:spcPct val="150000"/>
              </a:lnSpc>
            </a:pPr>
            <a:endParaRPr lang="en-US" sz="1600" dirty="0"/>
          </a:p>
          <a:p>
            <a:pPr>
              <a:lnSpc>
                <a:spcPct val="150000"/>
              </a:lnSpc>
            </a:pPr>
            <a:r>
              <a:rPr lang="en-US" sz="1600" dirty="0"/>
              <a:t>6</a:t>
            </a:r>
            <a:r>
              <a:rPr lang="en-US" sz="1600" dirty="0" smtClean="0"/>
              <a:t>.</a:t>
            </a:r>
          </a:p>
          <a:p>
            <a:pPr>
              <a:lnSpc>
                <a:spcPct val="150000"/>
              </a:lnSpc>
            </a:pPr>
            <a:endParaRPr lang="en-US" sz="1600" dirty="0"/>
          </a:p>
          <a:p>
            <a:pPr>
              <a:lnSpc>
                <a:spcPct val="150000"/>
              </a:lnSpc>
            </a:pPr>
            <a:r>
              <a:rPr lang="en-US" sz="1600" dirty="0" smtClean="0"/>
              <a:t>7.</a:t>
            </a:r>
            <a:endParaRPr lang="en-US" sz="1600" dirty="0"/>
          </a:p>
          <a:p>
            <a:endParaRPr lang="en-US" dirty="0"/>
          </a:p>
        </p:txBody>
      </p:sp>
      <p:cxnSp>
        <p:nvCxnSpPr>
          <p:cNvPr id="26" name="Straight Arrow Connector 25"/>
          <p:cNvCxnSpPr/>
          <p:nvPr/>
        </p:nvCxnSpPr>
        <p:spPr>
          <a:xfrm flipV="1">
            <a:off x="7479098" y="1065902"/>
            <a:ext cx="1" cy="471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8" idx="2"/>
            <a:endCxn id="15" idx="6"/>
          </p:cNvCxnSpPr>
          <p:nvPr/>
        </p:nvCxnSpPr>
        <p:spPr>
          <a:xfrm flipH="1" flipV="1">
            <a:off x="7825940" y="711178"/>
            <a:ext cx="349040" cy="1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flipV="1">
            <a:off x="9570493" y="295661"/>
            <a:ext cx="427868" cy="1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9396054" y="-12116"/>
            <a:ext cx="1204613" cy="307777"/>
          </a:xfrm>
          <a:prstGeom prst="rect">
            <a:avLst/>
          </a:prstGeom>
          <a:noFill/>
        </p:spPr>
        <p:txBody>
          <a:bodyPr wrap="square" rtlCol="0">
            <a:spAutoFit/>
          </a:bodyPr>
          <a:lstStyle/>
          <a:p>
            <a:r>
              <a:rPr lang="en-US" sz="1400" dirty="0"/>
              <a:t>Reference</a:t>
            </a:r>
          </a:p>
        </p:txBody>
      </p:sp>
      <p:cxnSp>
        <p:nvCxnSpPr>
          <p:cNvPr id="30" name="Straight Arrow Connector 29"/>
          <p:cNvCxnSpPr>
            <a:endCxn id="22" idx="0"/>
          </p:cNvCxnSpPr>
          <p:nvPr/>
        </p:nvCxnSpPr>
        <p:spPr>
          <a:xfrm flipH="1">
            <a:off x="8538113" y="2386210"/>
            <a:ext cx="774834" cy="1665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a:xfrm>
            <a:off x="7402208" y="1489972"/>
            <a:ext cx="139954" cy="1409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 name="Straight Arrow Connector 31"/>
          <p:cNvCxnSpPr>
            <a:stCxn id="23" idx="1"/>
          </p:cNvCxnSpPr>
          <p:nvPr/>
        </p:nvCxnSpPr>
        <p:spPr>
          <a:xfrm flipH="1" flipV="1">
            <a:off x="7463512" y="1022424"/>
            <a:ext cx="849126" cy="1780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34" idx="0"/>
          </p:cNvCxnSpPr>
          <p:nvPr/>
        </p:nvCxnSpPr>
        <p:spPr>
          <a:xfrm flipV="1">
            <a:off x="7465564" y="1061697"/>
            <a:ext cx="13534" cy="2830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a:xfrm>
            <a:off x="7395587" y="3892507"/>
            <a:ext cx="139954" cy="1409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5" name="Straight Arrow Connector 34"/>
          <p:cNvCxnSpPr>
            <a:stCxn id="20" idx="2"/>
          </p:cNvCxnSpPr>
          <p:nvPr/>
        </p:nvCxnSpPr>
        <p:spPr>
          <a:xfrm flipH="1">
            <a:off x="8715847" y="1520478"/>
            <a:ext cx="475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Oval 43"/>
          <p:cNvSpPr/>
          <p:nvPr/>
        </p:nvSpPr>
        <p:spPr>
          <a:xfrm>
            <a:off x="9196212" y="366260"/>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45" name="Straight Arrow Connector 44"/>
          <p:cNvCxnSpPr>
            <a:stCxn id="44" idx="2"/>
            <a:endCxn id="18" idx="6"/>
          </p:cNvCxnSpPr>
          <p:nvPr/>
        </p:nvCxnSpPr>
        <p:spPr>
          <a:xfrm flipH="1" flipV="1">
            <a:off x="8868663" y="712749"/>
            <a:ext cx="327549" cy="8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p:cNvSpPr/>
          <p:nvPr/>
        </p:nvSpPr>
        <p:spPr>
          <a:xfrm>
            <a:off x="9191579" y="4665268"/>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55" name="TextBox 54"/>
          <p:cNvSpPr txBox="1"/>
          <p:nvPr/>
        </p:nvSpPr>
        <p:spPr>
          <a:xfrm>
            <a:off x="6432331" y="0"/>
            <a:ext cx="4403721" cy="6858000"/>
          </a:xfrm>
          <a:prstGeom prst="rect">
            <a:avLst/>
          </a:prstGeom>
          <a:noFill/>
          <a:ln>
            <a:solidFill>
              <a:schemeClr val="dk1"/>
            </a:solidFill>
          </a:ln>
        </p:spPr>
        <p:txBody>
          <a:bodyPr wrap="square" rtlCol="0">
            <a:spAutoFit/>
          </a:bodyPr>
          <a:lstStyle/>
          <a:p>
            <a:endParaRPr lang="en-US" dirty="0"/>
          </a:p>
        </p:txBody>
      </p:sp>
    </p:spTree>
    <p:extLst>
      <p:ext uri="{BB962C8B-B14F-4D97-AF65-F5344CB8AC3E}">
        <p14:creationId xmlns:p14="http://schemas.microsoft.com/office/powerpoint/2010/main" val="129007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1+#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1+#ppt_w/2"/>
                                          </p:val>
                                        </p:tav>
                                        <p:tav tm="100000">
                                          <p:val>
                                            <p:strVal val="#ppt_x"/>
                                          </p:val>
                                        </p:tav>
                                      </p:tavLst>
                                    </p:anim>
                                    <p:anim calcmode="lin" valueType="num">
                                      <p:cBhvr additive="base">
                                        <p:cTn id="5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1+#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1+#ppt_w/2"/>
                                          </p:val>
                                        </p:tav>
                                        <p:tav tm="100000">
                                          <p:val>
                                            <p:strVal val="#ppt_x"/>
                                          </p:val>
                                        </p:tav>
                                      </p:tavLst>
                                    </p:anim>
                                    <p:anim calcmode="lin" valueType="num">
                                      <p:cBhvr additive="base">
                                        <p:cTn id="6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P spid="10" grpId="0" animBg="1"/>
      <p:bldP spid="11" grpId="0" animBg="1"/>
      <p:bldP spid="12" grpId="0" animBg="1"/>
      <p:bldP spid="13" grpId="0" animBg="1"/>
      <p:bldP spid="14" grpId="0" animBg="1"/>
      <p:bldP spid="16" grpId="0" animBg="1"/>
      <p:bldP spid="17" grpId="0" animBg="1"/>
      <p:bldP spid="15" grpId="0" animBg="1"/>
      <p:bldP spid="18" grpId="0" animBg="1"/>
      <p:bldP spid="20" grpId="0" animBg="1"/>
      <p:bldP spid="21" grpId="0" animBg="1"/>
      <p:bldP spid="22" grpId="0" animBg="1"/>
      <p:bldP spid="23" grpId="0" animBg="1"/>
      <p:bldP spid="24" grpId="0"/>
      <p:bldP spid="25" grpId="0"/>
      <p:bldP spid="29" grpId="0"/>
      <p:bldP spid="31" grpId="0" animBg="1"/>
      <p:bldP spid="34" grpId="0" animBg="1"/>
      <p:bldP spid="44"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112579" y="930154"/>
            <a:ext cx="693683" cy="70944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p:cNvSpPr/>
          <p:nvPr/>
        </p:nvSpPr>
        <p:spPr>
          <a:xfrm>
            <a:off x="2112579" y="1795126"/>
            <a:ext cx="693683" cy="70944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2977235" y="930154"/>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2977235" y="2569696"/>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9" name="Oval 8"/>
          <p:cNvSpPr/>
          <p:nvPr/>
        </p:nvSpPr>
        <p:spPr>
          <a:xfrm>
            <a:off x="3945053" y="930154"/>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0" name="Oval 9"/>
          <p:cNvSpPr/>
          <p:nvPr/>
        </p:nvSpPr>
        <p:spPr>
          <a:xfrm>
            <a:off x="3945053" y="1749925"/>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1" name="Oval 10"/>
          <p:cNvSpPr/>
          <p:nvPr/>
        </p:nvSpPr>
        <p:spPr>
          <a:xfrm>
            <a:off x="2166124" y="3386517"/>
            <a:ext cx="693683" cy="70944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2" name="Oval 11"/>
          <p:cNvSpPr/>
          <p:nvPr/>
        </p:nvSpPr>
        <p:spPr>
          <a:xfrm>
            <a:off x="3945053" y="2569696"/>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3" name="Oval 12"/>
          <p:cNvSpPr/>
          <p:nvPr/>
        </p:nvSpPr>
        <p:spPr>
          <a:xfrm>
            <a:off x="2977234" y="4977908"/>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4" name="Oval 13"/>
          <p:cNvSpPr/>
          <p:nvPr/>
        </p:nvSpPr>
        <p:spPr>
          <a:xfrm>
            <a:off x="2166123" y="4236928"/>
            <a:ext cx="693683" cy="709448"/>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5" name="Oval 14"/>
          <p:cNvSpPr/>
          <p:nvPr/>
        </p:nvSpPr>
        <p:spPr>
          <a:xfrm>
            <a:off x="2977234" y="3380128"/>
            <a:ext cx="693683" cy="709448"/>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6" name="TextBox 15"/>
          <p:cNvSpPr txBox="1"/>
          <p:nvPr/>
        </p:nvSpPr>
        <p:spPr>
          <a:xfrm>
            <a:off x="2166123" y="6412570"/>
            <a:ext cx="2957670" cy="369332"/>
          </a:xfrm>
          <a:prstGeom prst="rect">
            <a:avLst/>
          </a:prstGeom>
          <a:noFill/>
        </p:spPr>
        <p:txBody>
          <a:bodyPr wrap="square" rtlCol="0">
            <a:spAutoFit/>
          </a:bodyPr>
          <a:lstStyle/>
          <a:p>
            <a:r>
              <a:rPr lang="en-US" dirty="0"/>
              <a:t>t</a:t>
            </a:r>
            <a:r>
              <a:rPr lang="en-US" baseline="-25000" dirty="0"/>
              <a:t>0</a:t>
            </a:r>
            <a:r>
              <a:rPr lang="en-US" dirty="0"/>
              <a:t>		  t</a:t>
            </a:r>
            <a:r>
              <a:rPr lang="en-US" baseline="-25000" dirty="0"/>
              <a:t>1</a:t>
            </a:r>
            <a:r>
              <a:rPr lang="en-US" dirty="0"/>
              <a:t>		     t</a:t>
            </a:r>
            <a:r>
              <a:rPr lang="en-US" baseline="-25000" dirty="0"/>
              <a:t>2</a:t>
            </a:r>
            <a:endParaRPr lang="en-US" dirty="0"/>
          </a:p>
        </p:txBody>
      </p:sp>
      <p:sp>
        <p:nvSpPr>
          <p:cNvPr id="17" name="Oval 16"/>
          <p:cNvSpPr/>
          <p:nvPr/>
        </p:nvSpPr>
        <p:spPr>
          <a:xfrm>
            <a:off x="3945053" y="5592799"/>
            <a:ext cx="693683" cy="70944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417" y="1277007"/>
            <a:ext cx="5844483" cy="5504895"/>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104" y="1358857"/>
            <a:ext cx="2415524" cy="5031230"/>
          </a:xfrm>
          <a:prstGeom prst="rect">
            <a:avLst/>
          </a:prstGeom>
        </p:spPr>
      </p:pic>
    </p:spTree>
    <p:extLst>
      <p:ext uri="{BB962C8B-B14F-4D97-AF65-F5344CB8AC3E}">
        <p14:creationId xmlns:p14="http://schemas.microsoft.com/office/powerpoint/2010/main" val="148063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1+#ppt_w/2"/>
                                          </p:val>
                                        </p:tav>
                                        <p:tav tm="100000">
                                          <p:val>
                                            <p:strVal val="#ppt_x"/>
                                          </p:val>
                                        </p:tav>
                                      </p:tavLst>
                                    </p:anim>
                                    <p:anim calcmode="lin" valueType="num">
                                      <p:cBhvr additive="base">
                                        <p:cTn id="5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1+#ppt_w/2"/>
                                          </p:val>
                                        </p:tav>
                                        <p:tav tm="100000">
                                          <p:val>
                                            <p:strVal val="#ppt_x"/>
                                          </p:val>
                                        </p:tav>
                                      </p:tavLst>
                                    </p:anim>
                                    <p:anim calcmode="lin" valueType="num">
                                      <p:cBhvr additive="base">
                                        <p:cTn id="6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1+#ppt_w/2"/>
                                          </p:val>
                                        </p:tav>
                                        <p:tav tm="100000">
                                          <p:val>
                                            <p:strVal val="#ppt_x"/>
                                          </p:val>
                                        </p:tav>
                                      </p:tavLst>
                                    </p:anim>
                                    <p:anim calcmode="lin" valueType="num">
                                      <p:cBhvr additive="base">
                                        <p:cTn id="6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1+#ppt_w/2"/>
                                          </p:val>
                                        </p:tav>
                                        <p:tav tm="100000">
                                          <p:val>
                                            <p:strVal val="#ppt_x"/>
                                          </p:val>
                                        </p:tav>
                                      </p:tavLst>
                                    </p:anim>
                                    <p:anim calcmode="lin" valueType="num">
                                      <p:cBhvr additive="base">
                                        <p:cTn id="7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a:t>
            </a:r>
            <a:r>
              <a:rPr lang="en-US" dirty="0"/>
              <a:t>Components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35" b="-235"/>
          <a:stretch/>
        </p:blipFill>
        <p:spPr>
          <a:xfrm>
            <a:off x="2749042" y="2178794"/>
            <a:ext cx="6718300" cy="4318000"/>
          </a:xfrm>
          <a:prstGeom prst="rect">
            <a:avLst/>
          </a:prstGeom>
        </p:spPr>
      </p:pic>
      <p:sp>
        <p:nvSpPr>
          <p:cNvPr id="4" name="TextBox 3"/>
          <p:cNvSpPr txBox="1"/>
          <p:nvPr/>
        </p:nvSpPr>
        <p:spPr>
          <a:xfrm>
            <a:off x="189187" y="6496794"/>
            <a:ext cx="11398469" cy="707886"/>
          </a:xfrm>
          <a:prstGeom prst="rect">
            <a:avLst/>
          </a:prstGeom>
          <a:noFill/>
        </p:spPr>
        <p:txBody>
          <a:bodyPr wrap="square" rtlCol="0">
            <a:spAutoFit/>
          </a:bodyPr>
          <a:lstStyle/>
          <a:p>
            <a:r>
              <a:rPr lang="en-US" sz="1100" dirty="0"/>
              <a:t>Cory O’Connor, Eric </a:t>
            </a:r>
            <a:r>
              <a:rPr lang="en-US" sz="1100" dirty="0" err="1"/>
              <a:t>Mehiel</a:t>
            </a:r>
            <a:r>
              <a:rPr lang="en-US" sz="1100" dirty="0"/>
              <a:t> and Brian Butler (2008). “Horizon 2.1: A Space System Simulation Framework”. In: </a:t>
            </a:r>
            <a:r>
              <a:rPr lang="en-US" sz="1100" i="1" dirty="0"/>
              <a:t>AIAA Conference Paper </a:t>
            </a:r>
            <a:r>
              <a:rPr lang="en-US" sz="1100" dirty="0"/>
              <a:t>AIAA Modeling and Simulation Technologies Conference and Exhibit. </a:t>
            </a:r>
          </a:p>
          <a:p>
            <a:endParaRPr lang="en-US" dirty="0"/>
          </a:p>
        </p:txBody>
      </p:sp>
    </p:spTree>
    <p:extLst>
      <p:ext uri="{BB962C8B-B14F-4D97-AF65-F5344CB8AC3E}">
        <p14:creationId xmlns:p14="http://schemas.microsoft.com/office/powerpoint/2010/main" val="143801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HSF v2.3 Capabilities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smtClean="0"/>
              <a:t>Built in Subsystem Models</a:t>
            </a:r>
          </a:p>
          <a:p>
            <a:r>
              <a:rPr lang="en-US" dirty="0" smtClean="0"/>
              <a:t>Multiple </a:t>
            </a:r>
            <a:r>
              <a:rPr lang="en-US" dirty="0"/>
              <a:t>Asset Simulation capability</a:t>
            </a:r>
          </a:p>
          <a:p>
            <a:r>
              <a:rPr lang="en-US" dirty="0"/>
              <a:t>GUI Prototype</a:t>
            </a:r>
          </a:p>
          <a:p>
            <a:r>
              <a:rPr lang="en-US" dirty="0"/>
              <a:t>XML Specification</a:t>
            </a:r>
          </a:p>
          <a:p>
            <a:r>
              <a:rPr lang="en-US" dirty="0"/>
              <a:t>Lua Scripting</a:t>
            </a:r>
          </a:p>
          <a:p>
            <a:r>
              <a:rPr lang="en-US" dirty="0"/>
              <a:t>Multi-Threading</a:t>
            </a:r>
          </a:p>
          <a:p>
            <a:r>
              <a:rPr lang="en-US" dirty="0"/>
              <a:t>Genetic Scheduling Algorithm</a:t>
            </a:r>
          </a:p>
        </p:txBody>
      </p:sp>
    </p:spTree>
    <p:extLst>
      <p:ext uri="{BB962C8B-B14F-4D97-AF65-F5344CB8AC3E}">
        <p14:creationId xmlns:p14="http://schemas.microsoft.com/office/powerpoint/2010/main" val="661036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Improvements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0206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r>
              <a:rPr lang="en-US" dirty="0" smtClean="0"/>
              <a:t>Update the Scripting Language</a:t>
            </a:r>
          </a:p>
          <a:p>
            <a:r>
              <a:rPr lang="en-US" dirty="0" smtClean="0"/>
              <a:t>Maintainable, Learnable and Usable</a:t>
            </a:r>
          </a:p>
          <a:p>
            <a:pPr lvl="1"/>
            <a:r>
              <a:rPr lang="en-US" dirty="0" smtClean="0"/>
              <a:t>Architecture</a:t>
            </a:r>
          </a:p>
          <a:p>
            <a:pPr lvl="1"/>
            <a:r>
              <a:rPr lang="en-US" dirty="0" smtClean="0"/>
              <a:t>Coding Style</a:t>
            </a:r>
          </a:p>
          <a:p>
            <a:pPr lvl="1"/>
            <a:r>
              <a:rPr lang="en-US" dirty="0" smtClean="0"/>
              <a:t>User Interface</a:t>
            </a:r>
          </a:p>
          <a:p>
            <a:r>
              <a:rPr lang="en-US" dirty="0" smtClean="0"/>
              <a:t>.NET Framework and Visual Studio</a:t>
            </a:r>
          </a:p>
          <a:p>
            <a:endParaRPr lang="en-US" dirty="0"/>
          </a:p>
        </p:txBody>
      </p:sp>
    </p:spTree>
    <p:extLst>
      <p:ext uri="{BB962C8B-B14F-4D97-AF65-F5344CB8AC3E}">
        <p14:creationId xmlns:p14="http://schemas.microsoft.com/office/powerpoint/2010/main" val="1491394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versus C++</a:t>
            </a:r>
          </a:p>
        </p:txBody>
      </p:sp>
      <p:pic>
        <p:nvPicPr>
          <p:cNvPr id="4" name="Content Placeholder 3"/>
          <p:cNvPicPr>
            <a:picLocks noGrp="1" noChangeAspect="1"/>
          </p:cNvPicPr>
          <p:nvPr>
            <p:ph idx="1"/>
          </p:nvPr>
        </p:nvPicPr>
        <p:blipFill>
          <a:blip r:embed="rId2"/>
          <a:stretch>
            <a:fillRect/>
          </a:stretch>
        </p:blipFill>
        <p:spPr>
          <a:xfrm>
            <a:off x="3154103" y="1828800"/>
            <a:ext cx="5280449" cy="4776286"/>
          </a:xfrm>
        </p:spPr>
      </p:pic>
      <p:sp>
        <p:nvSpPr>
          <p:cNvPr id="3" name="TextBox 2"/>
          <p:cNvSpPr txBox="1"/>
          <p:nvPr/>
        </p:nvSpPr>
        <p:spPr>
          <a:xfrm>
            <a:off x="0" y="6588695"/>
            <a:ext cx="11729545" cy="538609"/>
          </a:xfrm>
          <a:prstGeom prst="rect">
            <a:avLst/>
          </a:prstGeom>
          <a:noFill/>
        </p:spPr>
        <p:txBody>
          <a:bodyPr wrap="square" rtlCol="0">
            <a:spAutoFit/>
          </a:bodyPr>
          <a:lstStyle/>
          <a:p>
            <a:r>
              <a:rPr lang="en-US" sz="1100" dirty="0" err="1" smtClean="0"/>
              <a:t>Shoaib</a:t>
            </a:r>
            <a:r>
              <a:rPr lang="en-US" sz="1100" dirty="0" smtClean="0"/>
              <a:t>, F.M., et. Al. (2014</a:t>
            </a:r>
            <a:r>
              <a:rPr lang="en-US" sz="1100" dirty="0"/>
              <a:t>). “An Evaluation Framework and Comparative Analysis of the Widely Used First Programming Languages: E88941</a:t>
            </a:r>
            <a:r>
              <a:rPr lang="en-US" sz="1100" dirty="0" smtClean="0"/>
              <a:t>”.  </a:t>
            </a:r>
            <a:r>
              <a:rPr lang="en-US" sz="1100" dirty="0"/>
              <a:t>In: </a:t>
            </a:r>
            <a:r>
              <a:rPr lang="en-US" sz="1100" i="1" dirty="0" err="1"/>
              <a:t>PLoS</a:t>
            </a:r>
            <a:r>
              <a:rPr lang="en-US" sz="1100" i="1" dirty="0"/>
              <a:t> One </a:t>
            </a:r>
            <a:r>
              <a:rPr lang="en-US" sz="1100" dirty="0"/>
              <a:t>9.2, pp. 1–25. </a:t>
            </a:r>
          </a:p>
          <a:p>
            <a:endParaRPr lang="en-US" dirty="0"/>
          </a:p>
        </p:txBody>
      </p:sp>
    </p:spTree>
    <p:extLst>
      <p:ext uri="{BB962C8B-B14F-4D97-AF65-F5344CB8AC3E}">
        <p14:creationId xmlns:p14="http://schemas.microsoft.com/office/powerpoint/2010/main" val="733363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.NET and Visual Studio</a:t>
            </a:r>
            <a:endParaRPr lang="en-US" dirty="0"/>
          </a:p>
        </p:txBody>
      </p:sp>
      <p:sp>
        <p:nvSpPr>
          <p:cNvPr id="3" name="Content Placeholder 2"/>
          <p:cNvSpPr>
            <a:spLocks noGrp="1"/>
          </p:cNvSpPr>
          <p:nvPr>
            <p:ph idx="1"/>
          </p:nvPr>
        </p:nvSpPr>
        <p:spPr/>
        <p:txBody>
          <a:bodyPr/>
          <a:lstStyle/>
          <a:p>
            <a:r>
              <a:rPr lang="en-US" dirty="0" smtClean="0"/>
              <a:t>Managed Language</a:t>
            </a:r>
          </a:p>
          <a:p>
            <a:r>
              <a:rPr lang="en-US" dirty="0" smtClean="0"/>
              <a:t>Exceptional User Interface</a:t>
            </a:r>
          </a:p>
          <a:p>
            <a:r>
              <a:rPr lang="en-US" dirty="0" smtClean="0"/>
              <a:t>Built in libraries</a:t>
            </a:r>
          </a:p>
          <a:p>
            <a:pPr lvl="1"/>
            <a:r>
              <a:rPr lang="en-US" dirty="0" smtClean="0"/>
              <a:t>XML</a:t>
            </a:r>
          </a:p>
          <a:p>
            <a:pPr lvl="1"/>
            <a:r>
              <a:rPr lang="en-US" dirty="0" smtClean="0"/>
              <a:t>Serialization/Deserialization</a:t>
            </a:r>
          </a:p>
          <a:p>
            <a:pPr lvl="1"/>
            <a:r>
              <a:rPr lang="en-US" dirty="0" smtClean="0"/>
              <a:t>LINQ</a:t>
            </a:r>
          </a:p>
          <a:p>
            <a:pPr lvl="1"/>
            <a:r>
              <a:rPr lang="en-US" dirty="0" smtClean="0"/>
              <a:t>Generic Collections</a:t>
            </a:r>
          </a:p>
          <a:p>
            <a:r>
              <a:rPr lang="en-US" dirty="0" smtClean="0"/>
              <a:t>The Object</a:t>
            </a:r>
          </a:p>
        </p:txBody>
      </p:sp>
    </p:spTree>
    <p:extLst>
      <p:ext uri="{BB962C8B-B14F-4D97-AF65-F5344CB8AC3E}">
        <p14:creationId xmlns:p14="http://schemas.microsoft.com/office/powerpoint/2010/main" val="85353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versus </a:t>
            </a:r>
            <a:r>
              <a:rPr lang="en-US" dirty="0" err="1"/>
              <a:t>Lua</a:t>
            </a:r>
            <a:endParaRPr lang="en-US" dirty="0"/>
          </a:p>
        </p:txBody>
      </p:sp>
      <p:pic>
        <p:nvPicPr>
          <p:cNvPr id="4" name="Content Placeholder 3"/>
          <p:cNvPicPr>
            <a:picLocks noGrp="1" noChangeAspect="1"/>
          </p:cNvPicPr>
          <p:nvPr>
            <p:ph idx="1"/>
          </p:nvPr>
        </p:nvPicPr>
        <p:blipFill rotWithShape="1">
          <a:blip r:embed="rId2"/>
          <a:srcRect t="3970" b="26717"/>
          <a:stretch/>
        </p:blipFill>
        <p:spPr>
          <a:xfrm>
            <a:off x="2962360" y="1691322"/>
            <a:ext cx="6675627" cy="5075238"/>
          </a:xfrm>
        </p:spPr>
      </p:pic>
      <p:sp>
        <p:nvSpPr>
          <p:cNvPr id="3" name="TextBox 2"/>
          <p:cNvSpPr txBox="1"/>
          <p:nvPr/>
        </p:nvSpPr>
        <p:spPr>
          <a:xfrm>
            <a:off x="2938544" y="6427113"/>
            <a:ext cx="6339295" cy="430887"/>
          </a:xfrm>
          <a:prstGeom prst="rect">
            <a:avLst/>
          </a:prstGeom>
          <a:noFill/>
        </p:spPr>
        <p:txBody>
          <a:bodyPr wrap="square" rtlCol="0">
            <a:spAutoFit/>
          </a:bodyPr>
          <a:lstStyle/>
          <a:p>
            <a:r>
              <a:rPr lang="en-US" sz="1100"/>
              <a:t>Cass, Stephen (2014). </a:t>
            </a:r>
            <a:r>
              <a:rPr lang="en-US" sz="1100" i="1" dirty="0"/>
              <a:t>Top 10 Programming Languages</a:t>
            </a:r>
            <a:r>
              <a:rPr lang="en-US" sz="1100" dirty="0"/>
              <a:t>. </a:t>
            </a:r>
          </a:p>
          <a:p>
            <a:endParaRPr lang="en-US" sz="1100" dirty="0"/>
          </a:p>
        </p:txBody>
      </p:sp>
    </p:spTree>
    <p:extLst>
      <p:ext uri="{BB962C8B-B14F-4D97-AF65-F5344CB8AC3E}">
        <p14:creationId xmlns:p14="http://schemas.microsoft.com/office/powerpoint/2010/main" val="916818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Purpose Statement</a:t>
            </a:r>
          </a:p>
          <a:p>
            <a:r>
              <a:rPr lang="en-US" dirty="0"/>
              <a:t>Background Research</a:t>
            </a:r>
          </a:p>
          <a:p>
            <a:r>
              <a:rPr lang="en-US" dirty="0"/>
              <a:t>Horizon Overview</a:t>
            </a:r>
          </a:p>
          <a:p>
            <a:r>
              <a:rPr lang="en-US" dirty="0"/>
              <a:t>Improvements</a:t>
            </a:r>
          </a:p>
          <a:p>
            <a:r>
              <a:rPr lang="en-US" dirty="0"/>
              <a:t>Results</a:t>
            </a:r>
          </a:p>
          <a:p>
            <a:r>
              <a:rPr lang="en-US" dirty="0"/>
              <a:t>Conclusion</a:t>
            </a:r>
          </a:p>
          <a:p>
            <a:r>
              <a:rPr lang="en-US" dirty="0"/>
              <a:t>Future Work</a:t>
            </a:r>
          </a:p>
          <a:p>
            <a:r>
              <a:rPr lang="en-US" smtClean="0"/>
              <a:t>Questions</a:t>
            </a:r>
            <a:endParaRPr lang="en-US" dirty="0" smtClean="0"/>
          </a:p>
        </p:txBody>
      </p:sp>
    </p:spTree>
    <p:extLst>
      <p:ext uri="{BB962C8B-B14F-4D97-AF65-F5344CB8AC3E}">
        <p14:creationId xmlns:p14="http://schemas.microsoft.com/office/powerpoint/2010/main" val="1144758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Dependencies</a:t>
            </a:r>
            <a:endParaRPr lang="en-US" dirty="0"/>
          </a:p>
        </p:txBody>
      </p:sp>
      <p:sp>
        <p:nvSpPr>
          <p:cNvPr id="4" name="Rectangle 3"/>
          <p:cNvSpPr/>
          <p:nvPr/>
        </p:nvSpPr>
        <p:spPr>
          <a:xfrm>
            <a:off x="1355838" y="2033752"/>
            <a:ext cx="9648496" cy="373642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3184638" y="2680138"/>
            <a:ext cx="7173310" cy="53602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Integer Call Key </a:t>
            </a:r>
            <a:r>
              <a:rPr lang="en-US" dirty="0" smtClean="0">
                <a:solidFill>
                  <a:schemeClr val="tx1"/>
                </a:solidFill>
                <a:sym typeface="Wingdings"/>
              </a:rPr>
              <a:t> Integer Return Type Dependency Function</a:t>
            </a:r>
            <a:endParaRPr lang="en-US" dirty="0">
              <a:solidFill>
                <a:schemeClr val="tx1"/>
              </a:solidFill>
            </a:endParaRPr>
          </a:p>
        </p:txBody>
      </p:sp>
      <p:sp>
        <p:nvSpPr>
          <p:cNvPr id="6" name="Rounded Rectangle 5"/>
          <p:cNvSpPr/>
          <p:nvPr/>
        </p:nvSpPr>
        <p:spPr>
          <a:xfrm>
            <a:off x="3208286" y="3358056"/>
            <a:ext cx="7173310" cy="53602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Double </a:t>
            </a:r>
            <a:r>
              <a:rPr lang="en-US" dirty="0">
                <a:solidFill>
                  <a:schemeClr val="tx1"/>
                </a:solidFill>
              </a:rPr>
              <a:t>Call Key </a:t>
            </a:r>
            <a:r>
              <a:rPr lang="en-US" dirty="0">
                <a:solidFill>
                  <a:schemeClr val="tx1"/>
                </a:solidFill>
                <a:sym typeface="Wingdings"/>
              </a:rPr>
              <a:t> </a:t>
            </a:r>
            <a:r>
              <a:rPr lang="en-US" dirty="0" smtClean="0">
                <a:solidFill>
                  <a:schemeClr val="tx1"/>
                </a:solidFill>
                <a:sym typeface="Wingdings"/>
              </a:rPr>
              <a:t>Double Return </a:t>
            </a:r>
            <a:r>
              <a:rPr lang="en-US" dirty="0">
                <a:solidFill>
                  <a:schemeClr val="tx1"/>
                </a:solidFill>
                <a:sym typeface="Wingdings"/>
              </a:rPr>
              <a:t>Type Dependency Function</a:t>
            </a:r>
            <a:endParaRPr lang="en-US" dirty="0">
              <a:solidFill>
                <a:schemeClr val="tx1"/>
              </a:solidFill>
            </a:endParaRPr>
          </a:p>
        </p:txBody>
      </p:sp>
      <p:sp>
        <p:nvSpPr>
          <p:cNvPr id="7" name="Rounded Rectangle 6"/>
          <p:cNvSpPr/>
          <p:nvPr/>
        </p:nvSpPr>
        <p:spPr>
          <a:xfrm>
            <a:off x="3208286" y="4035974"/>
            <a:ext cx="7173310" cy="53602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Boolean </a:t>
            </a:r>
            <a:r>
              <a:rPr lang="en-US" dirty="0">
                <a:solidFill>
                  <a:schemeClr val="tx1"/>
                </a:solidFill>
              </a:rPr>
              <a:t>Call Key </a:t>
            </a:r>
            <a:r>
              <a:rPr lang="en-US" dirty="0">
                <a:solidFill>
                  <a:schemeClr val="tx1"/>
                </a:solidFill>
                <a:sym typeface="Wingdings"/>
              </a:rPr>
              <a:t> </a:t>
            </a:r>
            <a:r>
              <a:rPr lang="en-US" dirty="0" smtClean="0">
                <a:solidFill>
                  <a:schemeClr val="tx1"/>
                </a:solidFill>
                <a:sym typeface="Wingdings"/>
              </a:rPr>
              <a:t>Boolean </a:t>
            </a:r>
            <a:r>
              <a:rPr lang="en-US" dirty="0">
                <a:solidFill>
                  <a:schemeClr val="tx1"/>
                </a:solidFill>
                <a:sym typeface="Wingdings"/>
              </a:rPr>
              <a:t>Return Type Dependency Function</a:t>
            </a:r>
            <a:endParaRPr lang="en-US" dirty="0">
              <a:solidFill>
                <a:schemeClr val="tx1"/>
              </a:solidFill>
            </a:endParaRPr>
          </a:p>
        </p:txBody>
      </p:sp>
      <p:sp>
        <p:nvSpPr>
          <p:cNvPr id="8" name="Rounded Rectangle 7"/>
          <p:cNvSpPr/>
          <p:nvPr/>
        </p:nvSpPr>
        <p:spPr>
          <a:xfrm>
            <a:off x="3208286" y="4710421"/>
            <a:ext cx="7173310" cy="5360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Matrix Call </a:t>
            </a:r>
            <a:r>
              <a:rPr lang="en-US" dirty="0">
                <a:solidFill>
                  <a:schemeClr val="tx1"/>
                </a:solidFill>
              </a:rPr>
              <a:t>Key </a:t>
            </a:r>
            <a:r>
              <a:rPr lang="en-US" dirty="0">
                <a:solidFill>
                  <a:schemeClr val="tx1"/>
                </a:solidFill>
                <a:sym typeface="Wingdings"/>
              </a:rPr>
              <a:t> </a:t>
            </a:r>
            <a:r>
              <a:rPr lang="en-US" dirty="0" smtClean="0">
                <a:solidFill>
                  <a:schemeClr val="tx1"/>
                </a:solidFill>
                <a:sym typeface="Wingdings"/>
              </a:rPr>
              <a:t>Matrix </a:t>
            </a:r>
            <a:r>
              <a:rPr lang="en-US" dirty="0">
                <a:solidFill>
                  <a:schemeClr val="tx1"/>
                </a:solidFill>
                <a:sym typeface="Wingdings"/>
              </a:rPr>
              <a:t>Return Type Dependency Function</a:t>
            </a:r>
            <a:endParaRPr lang="en-US" dirty="0">
              <a:solidFill>
                <a:schemeClr val="tx1"/>
              </a:solidFill>
            </a:endParaRPr>
          </a:p>
        </p:txBody>
      </p:sp>
      <p:sp>
        <p:nvSpPr>
          <p:cNvPr id="10" name="TextBox 9"/>
          <p:cNvSpPr txBox="1"/>
          <p:nvPr/>
        </p:nvSpPr>
        <p:spPr>
          <a:xfrm>
            <a:off x="2199292" y="3377186"/>
            <a:ext cx="1008994" cy="369332"/>
          </a:xfrm>
          <a:prstGeom prst="rect">
            <a:avLst/>
          </a:prstGeom>
          <a:noFill/>
        </p:spPr>
        <p:txBody>
          <a:bodyPr wrap="square" rtlCol="0">
            <a:spAutoFit/>
          </a:bodyPr>
          <a:lstStyle/>
          <a:p>
            <a:r>
              <a:rPr lang="en-US" dirty="0" smtClean="0"/>
              <a:t>Map 2</a:t>
            </a:r>
            <a:endParaRPr lang="en-US" dirty="0"/>
          </a:p>
        </p:txBody>
      </p:sp>
      <p:sp>
        <p:nvSpPr>
          <p:cNvPr id="11" name="TextBox 10"/>
          <p:cNvSpPr txBox="1"/>
          <p:nvPr/>
        </p:nvSpPr>
        <p:spPr>
          <a:xfrm>
            <a:off x="2199292" y="2774787"/>
            <a:ext cx="1008994" cy="369332"/>
          </a:xfrm>
          <a:prstGeom prst="rect">
            <a:avLst/>
          </a:prstGeom>
          <a:noFill/>
        </p:spPr>
        <p:txBody>
          <a:bodyPr wrap="square" rtlCol="0">
            <a:spAutoFit/>
          </a:bodyPr>
          <a:lstStyle/>
          <a:p>
            <a:r>
              <a:rPr lang="en-US" dirty="0" smtClean="0"/>
              <a:t>Map 1</a:t>
            </a:r>
            <a:endParaRPr lang="en-US" dirty="0"/>
          </a:p>
        </p:txBody>
      </p:sp>
      <p:sp>
        <p:nvSpPr>
          <p:cNvPr id="12" name="TextBox 11"/>
          <p:cNvSpPr txBox="1"/>
          <p:nvPr/>
        </p:nvSpPr>
        <p:spPr>
          <a:xfrm>
            <a:off x="2186155" y="4060146"/>
            <a:ext cx="1008994" cy="369332"/>
          </a:xfrm>
          <a:prstGeom prst="rect">
            <a:avLst/>
          </a:prstGeom>
          <a:noFill/>
        </p:spPr>
        <p:txBody>
          <a:bodyPr wrap="square" rtlCol="0">
            <a:spAutoFit/>
          </a:bodyPr>
          <a:lstStyle/>
          <a:p>
            <a:r>
              <a:rPr lang="en-US" dirty="0" smtClean="0"/>
              <a:t>Map 3</a:t>
            </a:r>
            <a:endParaRPr lang="en-US" dirty="0"/>
          </a:p>
        </p:txBody>
      </p:sp>
      <p:sp>
        <p:nvSpPr>
          <p:cNvPr id="13" name="TextBox 12"/>
          <p:cNvSpPr txBox="1"/>
          <p:nvPr/>
        </p:nvSpPr>
        <p:spPr>
          <a:xfrm>
            <a:off x="2175644" y="4710420"/>
            <a:ext cx="1008994" cy="369332"/>
          </a:xfrm>
          <a:prstGeom prst="rect">
            <a:avLst/>
          </a:prstGeom>
          <a:noFill/>
        </p:spPr>
        <p:txBody>
          <a:bodyPr wrap="square" rtlCol="0">
            <a:spAutoFit/>
          </a:bodyPr>
          <a:lstStyle/>
          <a:p>
            <a:r>
              <a:rPr lang="en-US" dirty="0" smtClean="0"/>
              <a:t>Map 4</a:t>
            </a:r>
            <a:endParaRPr lang="en-US" dirty="0"/>
          </a:p>
        </p:txBody>
      </p:sp>
      <p:sp>
        <p:nvSpPr>
          <p:cNvPr id="14" name="TextBox 13"/>
          <p:cNvSpPr txBox="1"/>
          <p:nvPr/>
        </p:nvSpPr>
        <p:spPr>
          <a:xfrm>
            <a:off x="5257804" y="2156408"/>
            <a:ext cx="1844564" cy="400110"/>
          </a:xfrm>
          <a:prstGeom prst="rect">
            <a:avLst/>
          </a:prstGeom>
          <a:noFill/>
        </p:spPr>
        <p:txBody>
          <a:bodyPr wrap="square" rtlCol="0">
            <a:spAutoFit/>
          </a:bodyPr>
          <a:lstStyle/>
          <a:p>
            <a:r>
              <a:rPr lang="en-US" sz="2000" dirty="0" smtClean="0"/>
              <a:t>Dependency</a:t>
            </a:r>
            <a:endParaRPr lang="en-US" sz="2000" dirty="0"/>
          </a:p>
        </p:txBody>
      </p:sp>
    </p:spTree>
    <p:extLst>
      <p:ext uri="{BB962C8B-B14F-4D97-AF65-F5344CB8AC3E}">
        <p14:creationId xmlns:p14="http://schemas.microsoft.com/office/powerpoint/2010/main" val="596940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Dependencies</a:t>
            </a:r>
            <a:endParaRPr lang="en-US" dirty="0"/>
          </a:p>
        </p:txBody>
      </p:sp>
      <p:sp>
        <p:nvSpPr>
          <p:cNvPr id="4" name="Rectangle 3"/>
          <p:cNvSpPr/>
          <p:nvPr/>
        </p:nvSpPr>
        <p:spPr>
          <a:xfrm>
            <a:off x="1718440" y="2270234"/>
            <a:ext cx="7993119" cy="154502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128344" y="2900855"/>
            <a:ext cx="7173310" cy="53602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Call Key </a:t>
            </a:r>
            <a:r>
              <a:rPr lang="en-US" dirty="0" smtClean="0">
                <a:solidFill>
                  <a:schemeClr val="tx1"/>
                </a:solidFill>
                <a:sym typeface="Wingdings"/>
              </a:rPr>
              <a:t> Object Return Type Dependency Function</a:t>
            </a:r>
            <a:endParaRPr lang="en-US" dirty="0">
              <a:solidFill>
                <a:schemeClr val="tx1"/>
              </a:solidFill>
            </a:endParaRPr>
          </a:p>
        </p:txBody>
      </p:sp>
      <p:sp>
        <p:nvSpPr>
          <p:cNvPr id="6" name="TextBox 5"/>
          <p:cNvSpPr txBox="1"/>
          <p:nvPr/>
        </p:nvSpPr>
        <p:spPr>
          <a:xfrm>
            <a:off x="5185910" y="2322428"/>
            <a:ext cx="1844564" cy="400110"/>
          </a:xfrm>
          <a:prstGeom prst="rect">
            <a:avLst/>
          </a:prstGeom>
          <a:noFill/>
        </p:spPr>
        <p:txBody>
          <a:bodyPr wrap="square" rtlCol="0">
            <a:spAutoFit/>
          </a:bodyPr>
          <a:lstStyle/>
          <a:p>
            <a:r>
              <a:rPr lang="en-US" sz="2000" dirty="0" smtClean="0"/>
              <a:t>Dependency</a:t>
            </a:r>
            <a:endParaRPr lang="en-US" sz="2000" dirty="0"/>
          </a:p>
        </p:txBody>
      </p:sp>
      <p:sp>
        <p:nvSpPr>
          <p:cNvPr id="7" name="Content Placeholder 2"/>
          <p:cNvSpPr>
            <a:spLocks noGrp="1"/>
          </p:cNvSpPr>
          <p:nvPr>
            <p:ph idx="1"/>
          </p:nvPr>
        </p:nvSpPr>
        <p:spPr>
          <a:xfrm>
            <a:off x="1261872" y="4067504"/>
            <a:ext cx="9395618" cy="2522482"/>
          </a:xfrm>
        </p:spPr>
        <p:txBody>
          <a:bodyPr>
            <a:normAutofit/>
          </a:bodyPr>
          <a:lstStyle/>
          <a:p>
            <a:r>
              <a:rPr lang="en-US" dirty="0" smtClean="0"/>
              <a:t>C# and Python classes can and call post dependency functions</a:t>
            </a:r>
          </a:p>
          <a:p>
            <a:r>
              <a:rPr lang="en-US" dirty="0" smtClean="0"/>
              <a:t>Changes to dependency functions doesn’t change dependency class/implementation</a:t>
            </a:r>
          </a:p>
          <a:p>
            <a:r>
              <a:rPr lang="en-US" dirty="0" smtClean="0"/>
              <a:t>Subsystems convert Object to useful return type in their dependency collector</a:t>
            </a:r>
          </a:p>
          <a:p>
            <a:r>
              <a:rPr lang="en-US" dirty="0" smtClean="0"/>
              <a:t>Changed where dependency functions live</a:t>
            </a:r>
            <a:endParaRPr lang="en-US" dirty="0"/>
          </a:p>
        </p:txBody>
      </p:sp>
    </p:spTree>
    <p:extLst>
      <p:ext uri="{BB962C8B-B14F-4D97-AF65-F5344CB8AC3E}">
        <p14:creationId xmlns:p14="http://schemas.microsoft.com/office/powerpoint/2010/main" val="2136080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40524" y="1691323"/>
            <a:ext cx="9913988" cy="49617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Architecture- Schedules</a:t>
            </a:r>
            <a:endParaRPr lang="en-US" dirty="0"/>
          </a:p>
        </p:txBody>
      </p:sp>
      <p:sp>
        <p:nvSpPr>
          <p:cNvPr id="4" name="Rounded Rectangle 3"/>
          <p:cNvSpPr/>
          <p:nvPr/>
        </p:nvSpPr>
        <p:spPr>
          <a:xfrm>
            <a:off x="1561420" y="2317531"/>
            <a:ext cx="8985714" cy="19233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Rounded Rectangle 6"/>
          <p:cNvSpPr/>
          <p:nvPr/>
        </p:nvSpPr>
        <p:spPr>
          <a:xfrm>
            <a:off x="2380602" y="2525111"/>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E1A</a:t>
            </a:r>
            <a:endParaRPr lang="en-US" dirty="0">
              <a:solidFill>
                <a:sysClr val="windowText" lastClr="000000"/>
              </a:solidFill>
            </a:endParaRPr>
          </a:p>
        </p:txBody>
      </p:sp>
      <p:sp>
        <p:nvSpPr>
          <p:cNvPr id="9" name="Rounded Rectangle 8"/>
          <p:cNvSpPr/>
          <p:nvPr/>
        </p:nvSpPr>
        <p:spPr>
          <a:xfrm>
            <a:off x="4003820" y="2525111"/>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E2A</a:t>
            </a:r>
            <a:endParaRPr lang="en-US" dirty="0">
              <a:solidFill>
                <a:sysClr val="windowText" lastClr="000000"/>
              </a:solidFill>
            </a:endParaRPr>
          </a:p>
        </p:txBody>
      </p:sp>
      <p:sp>
        <p:nvSpPr>
          <p:cNvPr id="11" name="Rounded Rectangle 10"/>
          <p:cNvSpPr/>
          <p:nvPr/>
        </p:nvSpPr>
        <p:spPr>
          <a:xfrm>
            <a:off x="5627038" y="2525111"/>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E3A</a:t>
            </a:r>
            <a:endParaRPr lang="en-US" dirty="0">
              <a:solidFill>
                <a:sysClr val="windowText" lastClr="000000"/>
              </a:solidFill>
            </a:endParaRPr>
          </a:p>
        </p:txBody>
      </p:sp>
      <p:sp>
        <p:nvSpPr>
          <p:cNvPr id="13" name="Rounded Rectangle 12"/>
          <p:cNvSpPr/>
          <p:nvPr/>
        </p:nvSpPr>
        <p:spPr>
          <a:xfrm>
            <a:off x="7250256" y="2525111"/>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E4A</a:t>
            </a:r>
            <a:endParaRPr lang="en-US" dirty="0">
              <a:solidFill>
                <a:sysClr val="windowText" lastClr="000000"/>
              </a:solidFill>
            </a:endParaRPr>
          </a:p>
        </p:txBody>
      </p:sp>
      <p:sp>
        <p:nvSpPr>
          <p:cNvPr id="14" name="Rounded Rectangle 13"/>
          <p:cNvSpPr/>
          <p:nvPr/>
        </p:nvSpPr>
        <p:spPr>
          <a:xfrm>
            <a:off x="8873474" y="2525111"/>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E5A</a:t>
            </a:r>
            <a:endParaRPr lang="en-US" dirty="0">
              <a:solidFill>
                <a:sysClr val="windowText" lastClr="000000"/>
              </a:solidFill>
            </a:endParaRPr>
          </a:p>
        </p:txBody>
      </p:sp>
      <p:sp>
        <p:nvSpPr>
          <p:cNvPr id="15" name="TextBox 14"/>
          <p:cNvSpPr txBox="1"/>
          <p:nvPr/>
        </p:nvSpPr>
        <p:spPr>
          <a:xfrm rot="16200000">
            <a:off x="362610" y="3015731"/>
            <a:ext cx="2017986" cy="369332"/>
          </a:xfrm>
          <a:prstGeom prst="rect">
            <a:avLst/>
          </a:prstGeom>
          <a:noFill/>
        </p:spPr>
        <p:txBody>
          <a:bodyPr wrap="square" rtlCol="0">
            <a:spAutoFit/>
          </a:bodyPr>
          <a:lstStyle/>
          <a:p>
            <a:r>
              <a:rPr lang="en-US" dirty="0" smtClean="0"/>
              <a:t>Asset 1 Schedule</a:t>
            </a:r>
            <a:endParaRPr lang="en-US" dirty="0"/>
          </a:p>
        </p:txBody>
      </p:sp>
      <p:sp>
        <p:nvSpPr>
          <p:cNvPr id="16" name="Rounded Rectangle 15"/>
          <p:cNvSpPr/>
          <p:nvPr/>
        </p:nvSpPr>
        <p:spPr>
          <a:xfrm>
            <a:off x="1592948" y="4493178"/>
            <a:ext cx="8985714" cy="19233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ounded Rectangle 16"/>
          <p:cNvSpPr/>
          <p:nvPr/>
        </p:nvSpPr>
        <p:spPr>
          <a:xfrm>
            <a:off x="2412130" y="4700758"/>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E1B</a:t>
            </a:r>
            <a:endParaRPr lang="en-US" dirty="0">
              <a:solidFill>
                <a:sysClr val="windowText" lastClr="000000"/>
              </a:solidFill>
            </a:endParaRPr>
          </a:p>
        </p:txBody>
      </p:sp>
      <p:sp>
        <p:nvSpPr>
          <p:cNvPr id="18" name="Rounded Rectangle 17"/>
          <p:cNvSpPr/>
          <p:nvPr/>
        </p:nvSpPr>
        <p:spPr>
          <a:xfrm>
            <a:off x="4035348" y="4700758"/>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E2B</a:t>
            </a:r>
            <a:endParaRPr lang="en-US" dirty="0">
              <a:solidFill>
                <a:sysClr val="windowText" lastClr="000000"/>
              </a:solidFill>
            </a:endParaRPr>
          </a:p>
        </p:txBody>
      </p:sp>
      <p:sp>
        <p:nvSpPr>
          <p:cNvPr id="19" name="Rounded Rectangle 18"/>
          <p:cNvSpPr/>
          <p:nvPr/>
        </p:nvSpPr>
        <p:spPr>
          <a:xfrm>
            <a:off x="5658566" y="4700758"/>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E3B</a:t>
            </a:r>
            <a:endParaRPr lang="en-US" dirty="0">
              <a:solidFill>
                <a:sysClr val="windowText" lastClr="000000"/>
              </a:solidFill>
            </a:endParaRPr>
          </a:p>
        </p:txBody>
      </p:sp>
      <p:sp>
        <p:nvSpPr>
          <p:cNvPr id="20" name="Rounded Rectangle 19"/>
          <p:cNvSpPr/>
          <p:nvPr/>
        </p:nvSpPr>
        <p:spPr>
          <a:xfrm>
            <a:off x="7281784" y="4700758"/>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E4B</a:t>
            </a:r>
            <a:endParaRPr lang="en-US" dirty="0">
              <a:solidFill>
                <a:sysClr val="windowText" lastClr="000000"/>
              </a:solidFill>
            </a:endParaRPr>
          </a:p>
        </p:txBody>
      </p:sp>
      <p:sp>
        <p:nvSpPr>
          <p:cNvPr id="21" name="Rounded Rectangle 20"/>
          <p:cNvSpPr/>
          <p:nvPr/>
        </p:nvSpPr>
        <p:spPr>
          <a:xfrm>
            <a:off x="8905002" y="4700758"/>
            <a:ext cx="1103586" cy="89863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E5B</a:t>
            </a:r>
            <a:endParaRPr lang="en-US" dirty="0">
              <a:solidFill>
                <a:sysClr val="windowText" lastClr="000000"/>
              </a:solidFill>
            </a:endParaRPr>
          </a:p>
        </p:txBody>
      </p:sp>
      <p:sp>
        <p:nvSpPr>
          <p:cNvPr id="22" name="TextBox 21"/>
          <p:cNvSpPr txBox="1"/>
          <p:nvPr/>
        </p:nvSpPr>
        <p:spPr>
          <a:xfrm rot="16200000">
            <a:off x="394138" y="5191378"/>
            <a:ext cx="2017986" cy="369332"/>
          </a:xfrm>
          <a:prstGeom prst="rect">
            <a:avLst/>
          </a:prstGeom>
          <a:noFill/>
        </p:spPr>
        <p:txBody>
          <a:bodyPr wrap="square" rtlCol="0">
            <a:spAutoFit/>
          </a:bodyPr>
          <a:lstStyle/>
          <a:p>
            <a:r>
              <a:rPr lang="en-US" dirty="0" smtClean="0"/>
              <a:t>Asset 2 Schedule</a:t>
            </a:r>
            <a:endParaRPr lang="en-US" dirty="0"/>
          </a:p>
        </p:txBody>
      </p:sp>
      <p:sp>
        <p:nvSpPr>
          <p:cNvPr id="23" name="Rounded Rectangle 22"/>
          <p:cNvSpPr/>
          <p:nvPr/>
        </p:nvSpPr>
        <p:spPr>
          <a:xfrm>
            <a:off x="2380602" y="3675999"/>
            <a:ext cx="7627986" cy="33285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Asset 1 System State</a:t>
            </a:r>
            <a:endParaRPr lang="en-US" dirty="0">
              <a:solidFill>
                <a:schemeClr val="tx1"/>
              </a:solidFill>
            </a:endParaRPr>
          </a:p>
        </p:txBody>
      </p:sp>
      <p:sp>
        <p:nvSpPr>
          <p:cNvPr id="24" name="Rounded Rectangle 23"/>
          <p:cNvSpPr/>
          <p:nvPr/>
        </p:nvSpPr>
        <p:spPr>
          <a:xfrm>
            <a:off x="2364838" y="5867407"/>
            <a:ext cx="7627986" cy="33285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Asset 2 System State</a:t>
            </a:r>
            <a:endParaRPr lang="en-US" dirty="0">
              <a:solidFill>
                <a:schemeClr val="tx1"/>
              </a:solidFill>
            </a:endParaRPr>
          </a:p>
        </p:txBody>
      </p:sp>
      <p:sp>
        <p:nvSpPr>
          <p:cNvPr id="25" name="TextBox 24"/>
          <p:cNvSpPr txBox="1"/>
          <p:nvPr/>
        </p:nvSpPr>
        <p:spPr>
          <a:xfrm>
            <a:off x="5032830" y="1720548"/>
            <a:ext cx="2217426" cy="400110"/>
          </a:xfrm>
          <a:prstGeom prst="rect">
            <a:avLst/>
          </a:prstGeom>
          <a:noFill/>
        </p:spPr>
        <p:txBody>
          <a:bodyPr wrap="square" rtlCol="0">
            <a:spAutoFit/>
          </a:bodyPr>
          <a:lstStyle/>
          <a:p>
            <a:r>
              <a:rPr lang="en-US" sz="2000" dirty="0" smtClean="0"/>
              <a:t>System Schedule</a:t>
            </a:r>
            <a:endParaRPr lang="en-US" sz="2000" dirty="0"/>
          </a:p>
        </p:txBody>
      </p:sp>
    </p:spTree>
    <p:extLst>
      <p:ext uri="{BB962C8B-B14F-4D97-AF65-F5344CB8AC3E}">
        <p14:creationId xmlns:p14="http://schemas.microsoft.com/office/powerpoint/2010/main" val="1261144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Multi-Asset Schedule</a:t>
            </a:r>
            <a:endParaRPr lang="en-US" dirty="0"/>
          </a:p>
        </p:txBody>
      </p:sp>
      <p:sp>
        <p:nvSpPr>
          <p:cNvPr id="4" name="Rectangle 3"/>
          <p:cNvSpPr/>
          <p:nvPr/>
        </p:nvSpPr>
        <p:spPr>
          <a:xfrm>
            <a:off x="1072054" y="1962349"/>
            <a:ext cx="9882457" cy="353981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Rounded Rectangle 4"/>
          <p:cNvSpPr/>
          <p:nvPr/>
        </p:nvSpPr>
        <p:spPr>
          <a:xfrm>
            <a:off x="1561420" y="2632846"/>
            <a:ext cx="9017242" cy="22702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Rounded Rectangle 5"/>
          <p:cNvSpPr/>
          <p:nvPr/>
        </p:nvSpPr>
        <p:spPr>
          <a:xfrm>
            <a:off x="2380602" y="2840426"/>
            <a:ext cx="1103586" cy="11508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E1A</a:t>
            </a:r>
          </a:p>
          <a:p>
            <a:pPr algn="ctr"/>
            <a:r>
              <a:rPr lang="en-US" dirty="0" smtClean="0">
                <a:solidFill>
                  <a:sysClr val="windowText" lastClr="000000"/>
                </a:solidFill>
              </a:rPr>
              <a:t>_______</a:t>
            </a:r>
          </a:p>
          <a:p>
            <a:pPr algn="ctr"/>
            <a:endParaRPr lang="en-US" dirty="0" smtClean="0">
              <a:solidFill>
                <a:sysClr val="windowText" lastClr="000000"/>
              </a:solidFill>
            </a:endParaRPr>
          </a:p>
          <a:p>
            <a:pPr algn="ctr"/>
            <a:r>
              <a:rPr lang="en-US" dirty="0" smtClean="0">
                <a:solidFill>
                  <a:sysClr val="windowText" lastClr="000000"/>
                </a:solidFill>
              </a:rPr>
              <a:t>E1B</a:t>
            </a:r>
            <a:endParaRPr lang="en-US" dirty="0">
              <a:solidFill>
                <a:sysClr val="windowText" lastClr="000000"/>
              </a:solidFill>
            </a:endParaRPr>
          </a:p>
        </p:txBody>
      </p:sp>
      <p:sp>
        <p:nvSpPr>
          <p:cNvPr id="11" name="TextBox 10"/>
          <p:cNvSpPr txBox="1"/>
          <p:nvPr/>
        </p:nvSpPr>
        <p:spPr>
          <a:xfrm rot="16200000">
            <a:off x="362610" y="3331046"/>
            <a:ext cx="2017986" cy="369332"/>
          </a:xfrm>
          <a:prstGeom prst="rect">
            <a:avLst/>
          </a:prstGeom>
          <a:noFill/>
        </p:spPr>
        <p:txBody>
          <a:bodyPr wrap="square" rtlCol="0">
            <a:spAutoFit/>
          </a:bodyPr>
          <a:lstStyle/>
          <a:p>
            <a:r>
              <a:rPr lang="en-US" dirty="0" smtClean="0"/>
              <a:t>State History</a:t>
            </a:r>
            <a:endParaRPr lang="en-US" dirty="0"/>
          </a:p>
        </p:txBody>
      </p:sp>
      <p:sp>
        <p:nvSpPr>
          <p:cNvPr id="19" name="Rounded Rectangle 18"/>
          <p:cNvSpPr/>
          <p:nvPr/>
        </p:nvSpPr>
        <p:spPr>
          <a:xfrm>
            <a:off x="2380602" y="4284665"/>
            <a:ext cx="7627986" cy="332858"/>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Asset 1 &amp; 2 System State</a:t>
            </a:r>
            <a:endParaRPr lang="en-US" dirty="0">
              <a:solidFill>
                <a:schemeClr val="tx1"/>
              </a:solidFill>
            </a:endParaRPr>
          </a:p>
        </p:txBody>
      </p:sp>
      <p:sp>
        <p:nvSpPr>
          <p:cNvPr id="21" name="TextBox 20"/>
          <p:cNvSpPr txBox="1"/>
          <p:nvPr/>
        </p:nvSpPr>
        <p:spPr>
          <a:xfrm>
            <a:off x="5032830" y="2035863"/>
            <a:ext cx="2217426" cy="400110"/>
          </a:xfrm>
          <a:prstGeom prst="rect">
            <a:avLst/>
          </a:prstGeom>
          <a:noFill/>
        </p:spPr>
        <p:txBody>
          <a:bodyPr wrap="square" rtlCol="0">
            <a:spAutoFit/>
          </a:bodyPr>
          <a:lstStyle/>
          <a:p>
            <a:r>
              <a:rPr lang="en-US" sz="2000" dirty="0" smtClean="0"/>
              <a:t>System Schedule</a:t>
            </a:r>
            <a:endParaRPr lang="en-US" sz="2000" dirty="0"/>
          </a:p>
        </p:txBody>
      </p:sp>
      <p:sp>
        <p:nvSpPr>
          <p:cNvPr id="22" name="Rounded Rectangle 21"/>
          <p:cNvSpPr/>
          <p:nvPr/>
        </p:nvSpPr>
        <p:spPr>
          <a:xfrm>
            <a:off x="3929244" y="2840426"/>
            <a:ext cx="1103586" cy="11508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E2A</a:t>
            </a:r>
          </a:p>
          <a:p>
            <a:pPr algn="ctr"/>
            <a:r>
              <a:rPr lang="en-US" dirty="0" smtClean="0">
                <a:solidFill>
                  <a:sysClr val="windowText" lastClr="000000"/>
                </a:solidFill>
              </a:rPr>
              <a:t>_______</a:t>
            </a:r>
          </a:p>
          <a:p>
            <a:pPr algn="ctr"/>
            <a:endParaRPr lang="en-US" dirty="0" smtClean="0">
              <a:solidFill>
                <a:sysClr val="windowText" lastClr="000000"/>
              </a:solidFill>
            </a:endParaRPr>
          </a:p>
          <a:p>
            <a:pPr algn="ctr"/>
            <a:r>
              <a:rPr lang="en-US" dirty="0" smtClean="0">
                <a:solidFill>
                  <a:sysClr val="windowText" lastClr="000000"/>
                </a:solidFill>
              </a:rPr>
              <a:t>E2B</a:t>
            </a:r>
            <a:endParaRPr lang="en-US" dirty="0">
              <a:solidFill>
                <a:sysClr val="windowText" lastClr="000000"/>
              </a:solidFill>
            </a:endParaRPr>
          </a:p>
        </p:txBody>
      </p:sp>
      <p:sp>
        <p:nvSpPr>
          <p:cNvPr id="23" name="Rounded Rectangle 22"/>
          <p:cNvSpPr/>
          <p:nvPr/>
        </p:nvSpPr>
        <p:spPr>
          <a:xfrm>
            <a:off x="5477886" y="2840426"/>
            <a:ext cx="1103586" cy="11508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E3A</a:t>
            </a:r>
          </a:p>
          <a:p>
            <a:pPr algn="ctr"/>
            <a:r>
              <a:rPr lang="en-US" dirty="0" smtClean="0">
                <a:solidFill>
                  <a:sysClr val="windowText" lastClr="000000"/>
                </a:solidFill>
              </a:rPr>
              <a:t>_______</a:t>
            </a:r>
          </a:p>
          <a:p>
            <a:pPr algn="ctr"/>
            <a:endParaRPr lang="en-US" dirty="0" smtClean="0">
              <a:solidFill>
                <a:sysClr val="windowText" lastClr="000000"/>
              </a:solidFill>
            </a:endParaRPr>
          </a:p>
          <a:p>
            <a:pPr algn="ctr"/>
            <a:r>
              <a:rPr lang="en-US" dirty="0" smtClean="0">
                <a:solidFill>
                  <a:sysClr val="windowText" lastClr="000000"/>
                </a:solidFill>
              </a:rPr>
              <a:t>E3B</a:t>
            </a:r>
            <a:endParaRPr lang="en-US" dirty="0">
              <a:solidFill>
                <a:sysClr val="windowText" lastClr="000000"/>
              </a:solidFill>
            </a:endParaRPr>
          </a:p>
        </p:txBody>
      </p:sp>
      <p:sp>
        <p:nvSpPr>
          <p:cNvPr id="24" name="Rounded Rectangle 23"/>
          <p:cNvSpPr/>
          <p:nvPr/>
        </p:nvSpPr>
        <p:spPr>
          <a:xfrm>
            <a:off x="7026528" y="2838638"/>
            <a:ext cx="1103586" cy="11508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E4A</a:t>
            </a:r>
          </a:p>
          <a:p>
            <a:pPr algn="ctr"/>
            <a:r>
              <a:rPr lang="en-US" dirty="0" smtClean="0">
                <a:solidFill>
                  <a:sysClr val="windowText" lastClr="000000"/>
                </a:solidFill>
              </a:rPr>
              <a:t>_______</a:t>
            </a:r>
          </a:p>
          <a:p>
            <a:pPr algn="ctr"/>
            <a:endParaRPr lang="en-US" dirty="0" smtClean="0">
              <a:solidFill>
                <a:sysClr val="windowText" lastClr="000000"/>
              </a:solidFill>
            </a:endParaRPr>
          </a:p>
          <a:p>
            <a:pPr algn="ctr"/>
            <a:r>
              <a:rPr lang="en-US" dirty="0" smtClean="0">
                <a:solidFill>
                  <a:sysClr val="windowText" lastClr="000000"/>
                </a:solidFill>
              </a:rPr>
              <a:t>E4B</a:t>
            </a:r>
            <a:endParaRPr lang="en-US" dirty="0">
              <a:solidFill>
                <a:sysClr val="windowText" lastClr="000000"/>
              </a:solidFill>
            </a:endParaRPr>
          </a:p>
        </p:txBody>
      </p:sp>
      <p:sp>
        <p:nvSpPr>
          <p:cNvPr id="25" name="Rounded Rectangle 24"/>
          <p:cNvSpPr/>
          <p:nvPr/>
        </p:nvSpPr>
        <p:spPr>
          <a:xfrm>
            <a:off x="8575170" y="2838638"/>
            <a:ext cx="1103586" cy="11508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E5A</a:t>
            </a:r>
          </a:p>
          <a:p>
            <a:pPr algn="ctr"/>
            <a:r>
              <a:rPr lang="en-US" dirty="0" smtClean="0">
                <a:solidFill>
                  <a:sysClr val="windowText" lastClr="000000"/>
                </a:solidFill>
              </a:rPr>
              <a:t>_______</a:t>
            </a:r>
          </a:p>
          <a:p>
            <a:pPr algn="ctr"/>
            <a:endParaRPr lang="en-US" dirty="0" smtClean="0">
              <a:solidFill>
                <a:sysClr val="windowText" lastClr="000000"/>
              </a:solidFill>
            </a:endParaRPr>
          </a:p>
          <a:p>
            <a:pPr algn="ctr"/>
            <a:r>
              <a:rPr lang="en-US" dirty="0" smtClean="0">
                <a:solidFill>
                  <a:sysClr val="windowText" lastClr="000000"/>
                </a:solidFill>
              </a:rPr>
              <a:t>E5B</a:t>
            </a:r>
            <a:endParaRPr lang="en-US" dirty="0">
              <a:solidFill>
                <a:sysClr val="windowText" lastClr="000000"/>
              </a:solidFill>
            </a:endParaRPr>
          </a:p>
        </p:txBody>
      </p:sp>
    </p:spTree>
    <p:extLst>
      <p:ext uri="{BB962C8B-B14F-4D97-AF65-F5344CB8AC3E}">
        <p14:creationId xmlns:p14="http://schemas.microsoft.com/office/powerpoint/2010/main" val="1299462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Inheritence</a:t>
            </a:r>
          </a:p>
        </p:txBody>
      </p:sp>
      <p:sp>
        <p:nvSpPr>
          <p:cNvPr id="3" name="Content Placeholder 2"/>
          <p:cNvSpPr>
            <a:spLocks noGrp="1"/>
          </p:cNvSpPr>
          <p:nvPr>
            <p:ph idx="1"/>
          </p:nvPr>
        </p:nvSpPr>
        <p:spPr/>
        <p:txBody>
          <a:bodyPr/>
          <a:lstStyle/>
          <a:p>
            <a:r>
              <a:rPr lang="en-US" dirty="0" smtClean="0"/>
              <a:t>Everything that can be inherited can be overwritten</a:t>
            </a:r>
          </a:p>
          <a:p>
            <a:r>
              <a:rPr lang="en-US" dirty="0" smtClean="0"/>
              <a:t>Template subsystem, evaluators and </a:t>
            </a:r>
            <a:r>
              <a:rPr lang="en-US" dirty="0" err="1" smtClean="0"/>
              <a:t>eoms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18" y="262393"/>
            <a:ext cx="8282337" cy="6374890"/>
          </a:xfrm>
          <a:prstGeom prst="rect">
            <a:avLst/>
          </a:prstGeom>
        </p:spPr>
      </p:pic>
    </p:spTree>
    <p:extLst>
      <p:ext uri="{BB962C8B-B14F-4D97-AF65-F5344CB8AC3E}">
        <p14:creationId xmlns:p14="http://schemas.microsoft.com/office/powerpoint/2010/main" val="219961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Results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0243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HSF v2.3 Simulation 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1166"/>
            <a:ext cx="6204259" cy="402323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986" y="2521166"/>
            <a:ext cx="6210014" cy="4023240"/>
          </a:xfrm>
          <a:prstGeom prst="rect">
            <a:avLst/>
          </a:prstGeom>
        </p:spPr>
      </p:pic>
      <p:sp>
        <p:nvSpPr>
          <p:cNvPr id="5" name="TextBox 4"/>
          <p:cNvSpPr txBox="1"/>
          <p:nvPr/>
        </p:nvSpPr>
        <p:spPr>
          <a:xfrm>
            <a:off x="538619" y="2129422"/>
            <a:ext cx="2201244" cy="369332"/>
          </a:xfrm>
          <a:prstGeom prst="rect">
            <a:avLst/>
          </a:prstGeom>
          <a:noFill/>
        </p:spPr>
        <p:txBody>
          <a:bodyPr wrap="none" rtlCol="0">
            <a:spAutoFit/>
          </a:bodyPr>
          <a:lstStyle/>
          <a:p>
            <a:r>
              <a:rPr lang="en-US" dirty="0"/>
              <a:t>Imaging Functions</a:t>
            </a:r>
          </a:p>
        </p:txBody>
      </p:sp>
      <p:sp>
        <p:nvSpPr>
          <p:cNvPr id="6" name="TextBox 5"/>
          <p:cNvSpPr txBox="1"/>
          <p:nvPr/>
        </p:nvSpPr>
        <p:spPr>
          <a:xfrm>
            <a:off x="6642670" y="2129422"/>
            <a:ext cx="1980029" cy="369332"/>
          </a:xfrm>
          <a:prstGeom prst="rect">
            <a:avLst/>
          </a:prstGeom>
          <a:noFill/>
        </p:spPr>
        <p:txBody>
          <a:bodyPr wrap="none" rtlCol="0">
            <a:spAutoFit/>
          </a:bodyPr>
          <a:lstStyle/>
          <a:p>
            <a:r>
              <a:rPr lang="en-US" dirty="0"/>
              <a:t>Power Functions</a:t>
            </a:r>
          </a:p>
        </p:txBody>
      </p:sp>
      <p:sp>
        <p:nvSpPr>
          <p:cNvPr id="7" name="TextBox 6"/>
          <p:cNvSpPr txBox="1"/>
          <p:nvPr/>
        </p:nvSpPr>
        <p:spPr>
          <a:xfrm>
            <a:off x="126124" y="6481028"/>
            <a:ext cx="11603422" cy="707886"/>
          </a:xfrm>
          <a:prstGeom prst="rect">
            <a:avLst/>
          </a:prstGeom>
          <a:noFill/>
        </p:spPr>
        <p:txBody>
          <a:bodyPr wrap="square" rtlCol="0">
            <a:spAutoFit/>
          </a:bodyPr>
          <a:lstStyle/>
          <a:p>
            <a:r>
              <a:rPr lang="en-US" sz="1100" dirty="0"/>
              <a:t>Cory O’Connor, Eric </a:t>
            </a:r>
            <a:r>
              <a:rPr lang="en-US" sz="1100" dirty="0" err="1"/>
              <a:t>Mehiel</a:t>
            </a:r>
            <a:r>
              <a:rPr lang="en-US" sz="1100" dirty="0"/>
              <a:t> and Brian Butler (2008). “Horizon 2.1: A Space System Simulation Framework”. In: </a:t>
            </a:r>
            <a:r>
              <a:rPr lang="en-US" sz="1100" i="1" dirty="0"/>
              <a:t>AIAA Conference Paper </a:t>
            </a:r>
            <a:r>
              <a:rPr lang="en-US" sz="1100" dirty="0"/>
              <a:t>AIAA Modeling and Simulation Technologies Conference and Exhibit. </a:t>
            </a:r>
          </a:p>
          <a:p>
            <a:endParaRPr lang="en-US" dirty="0"/>
          </a:p>
        </p:txBody>
      </p:sp>
    </p:spTree>
    <p:extLst>
      <p:ext uri="{BB962C8B-B14F-4D97-AF65-F5344CB8AC3E}">
        <p14:creationId xmlns:p14="http://schemas.microsoft.com/office/powerpoint/2010/main" val="849865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2.3 Targets Hit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4978"/>
            <a:ext cx="11154979" cy="4183117"/>
          </a:xfrm>
          <a:prstGeom prst="rect">
            <a:avLst/>
          </a:prstGeom>
        </p:spPr>
      </p:pic>
      <p:sp>
        <p:nvSpPr>
          <p:cNvPr id="5" name="TextBox 4"/>
          <p:cNvSpPr txBox="1"/>
          <p:nvPr/>
        </p:nvSpPr>
        <p:spPr>
          <a:xfrm>
            <a:off x="1529255" y="1691322"/>
            <a:ext cx="1450428" cy="369332"/>
          </a:xfrm>
          <a:prstGeom prst="rect">
            <a:avLst/>
          </a:prstGeom>
          <a:noFill/>
        </p:spPr>
        <p:txBody>
          <a:bodyPr wrap="square" rtlCol="0">
            <a:spAutoFit/>
          </a:bodyPr>
          <a:lstStyle/>
          <a:p>
            <a:r>
              <a:rPr lang="en-US" dirty="0" smtClean="0"/>
              <a:t>271 Hits</a:t>
            </a:r>
            <a:endParaRPr lang="en-US" dirty="0"/>
          </a:p>
        </p:txBody>
      </p:sp>
    </p:spTree>
    <p:extLst>
      <p:ext uri="{BB962C8B-B14F-4D97-AF65-F5344CB8AC3E}">
        <p14:creationId xmlns:p14="http://schemas.microsoft.com/office/powerpoint/2010/main" val="787559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t>
            </a:r>
            <a:r>
              <a:rPr lang="en-US" dirty="0" smtClean="0"/>
              <a:t>3.0 Targets Hit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53472"/>
            <a:ext cx="11213283" cy="4204981"/>
          </a:xfrm>
          <a:prstGeom prst="rect">
            <a:avLst/>
          </a:prstGeom>
        </p:spPr>
      </p:pic>
      <p:sp>
        <p:nvSpPr>
          <p:cNvPr id="4" name="TextBox 3"/>
          <p:cNvSpPr txBox="1"/>
          <p:nvPr/>
        </p:nvSpPr>
        <p:spPr>
          <a:xfrm>
            <a:off x="1481959" y="1691322"/>
            <a:ext cx="1560786" cy="369332"/>
          </a:xfrm>
          <a:prstGeom prst="rect">
            <a:avLst/>
          </a:prstGeom>
          <a:noFill/>
        </p:spPr>
        <p:txBody>
          <a:bodyPr wrap="square" rtlCol="0">
            <a:spAutoFit/>
          </a:bodyPr>
          <a:lstStyle/>
          <a:p>
            <a:r>
              <a:rPr lang="en-US" dirty="0" smtClean="0"/>
              <a:t>307 Hits</a:t>
            </a:r>
            <a:endParaRPr lang="en-US" dirty="0"/>
          </a:p>
        </p:txBody>
      </p:sp>
    </p:spTree>
    <p:extLst>
      <p:ext uri="{BB962C8B-B14F-4D97-AF65-F5344CB8AC3E}">
        <p14:creationId xmlns:p14="http://schemas.microsoft.com/office/powerpoint/2010/main" val="432903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071" y="0"/>
            <a:ext cx="7533143" cy="225994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3302" y="4520541"/>
            <a:ext cx="7791532" cy="233746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2071" y="2234891"/>
            <a:ext cx="7723211" cy="2316964"/>
          </a:xfrm>
          <a:prstGeom prst="rect">
            <a:avLst/>
          </a:prstGeom>
        </p:spPr>
      </p:pic>
    </p:spTree>
    <p:extLst>
      <p:ext uri="{BB962C8B-B14F-4D97-AF65-F5344CB8AC3E}">
        <p14:creationId xmlns:p14="http://schemas.microsoft.com/office/powerpoint/2010/main" val="395897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Statement</a:t>
            </a:r>
          </a:p>
        </p:txBody>
      </p:sp>
      <p:sp>
        <p:nvSpPr>
          <p:cNvPr id="3" name="Text Placeholder 2"/>
          <p:cNvSpPr>
            <a:spLocks noGrp="1"/>
          </p:cNvSpPr>
          <p:nvPr>
            <p:ph type="body" idx="1"/>
          </p:nvPr>
        </p:nvSpPr>
        <p:spPr/>
        <p:txBody>
          <a:bodyPr/>
          <a:lstStyle/>
          <a:p>
            <a:r>
              <a:rPr lang="en-US" dirty="0"/>
              <a:t>The Horizon Simulation Framework is a useful modeling and simulation framework for system level requirements verification but can be updated from C++ and Lua to C# and Python to take advantage of current software development technologies.</a:t>
            </a:r>
          </a:p>
        </p:txBody>
      </p:sp>
    </p:spTree>
    <p:extLst>
      <p:ext uri="{BB962C8B-B14F-4D97-AF65-F5344CB8AC3E}">
        <p14:creationId xmlns:p14="http://schemas.microsoft.com/office/powerpoint/2010/main" val="705520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945" y="4584526"/>
            <a:ext cx="7578248" cy="227347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944" y="0"/>
            <a:ext cx="7407056" cy="222211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944" y="2248422"/>
            <a:ext cx="7544842" cy="2263453"/>
          </a:xfrm>
          <a:prstGeom prst="rect">
            <a:avLst/>
          </a:prstGeom>
        </p:spPr>
      </p:pic>
    </p:spTree>
    <p:extLst>
      <p:ext uri="{BB962C8B-B14F-4D97-AF65-F5344CB8AC3E}">
        <p14:creationId xmlns:p14="http://schemas.microsoft.com/office/powerpoint/2010/main" val="374016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365" y="0"/>
            <a:ext cx="7457163" cy="223714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517" y="4526282"/>
            <a:ext cx="7651422" cy="229542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3875" y="2237150"/>
            <a:ext cx="7630439" cy="2289132"/>
          </a:xfrm>
          <a:prstGeom prst="rect">
            <a:avLst/>
          </a:prstGeom>
        </p:spPr>
      </p:pic>
    </p:spTree>
    <p:extLst>
      <p:ext uri="{BB962C8B-B14F-4D97-AF65-F5344CB8AC3E}">
        <p14:creationId xmlns:p14="http://schemas.microsoft.com/office/powerpoint/2010/main" val="15802497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276" y="4547053"/>
            <a:ext cx="7661406" cy="229842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76" y="1"/>
            <a:ext cx="7523619" cy="22570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0277" y="2272118"/>
            <a:ext cx="7661404" cy="2298421"/>
          </a:xfrm>
          <a:prstGeom prst="rect">
            <a:avLst/>
          </a:prstGeom>
        </p:spPr>
      </p:pic>
    </p:spTree>
    <p:extLst>
      <p:ext uri="{BB962C8B-B14F-4D97-AF65-F5344CB8AC3E}">
        <p14:creationId xmlns:p14="http://schemas.microsoft.com/office/powerpoint/2010/main" val="17628212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Results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3294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HSF v2.3</a:t>
            </a:r>
          </a:p>
        </p:txBody>
      </p:sp>
      <p:sp>
        <p:nvSpPr>
          <p:cNvPr id="3" name="Content Placeholder 2"/>
          <p:cNvSpPr>
            <a:spLocks noGrp="1"/>
          </p:cNvSpPr>
          <p:nvPr>
            <p:ph idx="1"/>
          </p:nvPr>
        </p:nvSpPr>
        <p:spPr/>
        <p:txBody>
          <a:bodyPr/>
          <a:lstStyle/>
          <a:p>
            <a:r>
              <a:rPr lang="en-US" dirty="0"/>
              <a:t>Roughly 5 hours for Aeolus Simulation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428" y="2224041"/>
            <a:ext cx="6695528" cy="4334413"/>
          </a:xfrm>
          <a:prstGeom prst="rect">
            <a:avLst/>
          </a:prstGeom>
        </p:spPr>
      </p:pic>
    </p:spTree>
    <p:extLst>
      <p:ext uri="{BB962C8B-B14F-4D97-AF65-F5344CB8AC3E}">
        <p14:creationId xmlns:p14="http://schemas.microsoft.com/office/powerpoint/2010/main" val="8261133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HSF v3.0</a:t>
            </a:r>
          </a:p>
        </p:txBody>
      </p:sp>
      <p:sp>
        <p:nvSpPr>
          <p:cNvPr id="3" name="Content Placeholder 2"/>
          <p:cNvSpPr>
            <a:spLocks noGrp="1"/>
          </p:cNvSpPr>
          <p:nvPr>
            <p:ph idx="1"/>
          </p:nvPr>
        </p:nvSpPr>
        <p:spPr/>
        <p:txBody>
          <a:bodyPr/>
          <a:lstStyle/>
          <a:p>
            <a:r>
              <a:rPr lang="en-US" dirty="0"/>
              <a:t>Roughly 35 minutes for Aeolus Simulation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112" y="2466887"/>
            <a:ext cx="10058400" cy="3771900"/>
          </a:xfrm>
          <a:prstGeom prst="rect">
            <a:avLst/>
          </a:prstGeom>
        </p:spPr>
      </p:pic>
    </p:spTree>
    <p:extLst>
      <p:ext uri="{BB962C8B-B14F-4D97-AF65-F5344CB8AC3E}">
        <p14:creationId xmlns:p14="http://schemas.microsoft.com/office/powerpoint/2010/main" val="1614626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127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HSF Wish List</a:t>
            </a:r>
          </a:p>
        </p:txBody>
      </p:sp>
      <p:sp>
        <p:nvSpPr>
          <p:cNvPr id="3" name="Content Placeholder 2"/>
          <p:cNvSpPr>
            <a:spLocks noGrp="1"/>
          </p:cNvSpPr>
          <p:nvPr>
            <p:ph idx="1"/>
          </p:nvPr>
        </p:nvSpPr>
        <p:spPr/>
        <p:txBody>
          <a:bodyPr/>
          <a:lstStyle/>
          <a:p>
            <a:r>
              <a:rPr lang="en-US" dirty="0"/>
              <a:t>Expanded Schedule Diagnostics</a:t>
            </a:r>
          </a:p>
          <a:p>
            <a:r>
              <a:rPr lang="en-US" dirty="0"/>
              <a:t>Expanded Universe and System Models</a:t>
            </a:r>
          </a:p>
          <a:p>
            <a:r>
              <a:rPr lang="en-US" dirty="0" err="1"/>
              <a:t>Mult</a:t>
            </a:r>
            <a:r>
              <a:rPr lang="en-US" dirty="0"/>
              <a:t>-Threading</a:t>
            </a:r>
          </a:p>
          <a:p>
            <a:r>
              <a:rPr lang="en-US" dirty="0"/>
              <a:t>GUI</a:t>
            </a:r>
          </a:p>
          <a:p>
            <a:r>
              <a:rPr lang="en-US" dirty="0"/>
              <a:t>Model Driven Development</a:t>
            </a:r>
          </a:p>
          <a:p>
            <a:r>
              <a:rPr lang="en-US" dirty="0" err="1"/>
              <a:t>Github</a:t>
            </a:r>
            <a:r>
              <a:rPr lang="en-US" dirty="0"/>
              <a:t> Quality Control Integration</a:t>
            </a:r>
          </a:p>
        </p:txBody>
      </p:sp>
    </p:spTree>
    <p:extLst>
      <p:ext uri="{BB962C8B-B14F-4D97-AF65-F5344CB8AC3E}">
        <p14:creationId xmlns:p14="http://schemas.microsoft.com/office/powerpoint/2010/main" val="2769592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06114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68552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Research</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08210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4745421" y="536027"/>
            <a:ext cx="2349062" cy="1213945"/>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Uses Push or Pop?</a:t>
            </a:r>
            <a:endParaRPr lang="en-US" dirty="0">
              <a:solidFill>
                <a:sysClr val="windowText" lastClr="000000"/>
              </a:solidFill>
            </a:endParaRPr>
          </a:p>
        </p:txBody>
      </p:sp>
      <p:sp>
        <p:nvSpPr>
          <p:cNvPr id="7" name="Diamond 6"/>
          <p:cNvSpPr/>
          <p:nvPr/>
        </p:nvSpPr>
        <p:spPr>
          <a:xfrm>
            <a:off x="3058510" y="2091558"/>
            <a:ext cx="2438399" cy="1213945"/>
          </a:xfrm>
          <a:prstGeom prst="diamond">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Uses Key </a:t>
            </a:r>
            <a:r>
              <a:rPr lang="en-US" smtClean="0">
                <a:solidFill>
                  <a:sysClr val="windowText" lastClr="000000"/>
                </a:solidFill>
              </a:rPr>
              <a:t>Value Storage?</a:t>
            </a:r>
            <a:endParaRPr lang="en-US" dirty="0">
              <a:solidFill>
                <a:sysClr val="windowText" lastClr="000000"/>
              </a:solidFill>
            </a:endParaRPr>
          </a:p>
        </p:txBody>
      </p:sp>
      <p:sp>
        <p:nvSpPr>
          <p:cNvPr id="8" name="Rectangle 7"/>
          <p:cNvSpPr/>
          <p:nvPr/>
        </p:nvSpPr>
        <p:spPr>
          <a:xfrm>
            <a:off x="7425559" y="2091558"/>
            <a:ext cx="1324303" cy="106154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US" dirty="0"/>
          </a:p>
        </p:txBody>
      </p:sp>
      <p:sp>
        <p:nvSpPr>
          <p:cNvPr id="9" name="Rectangle 8"/>
          <p:cNvSpPr/>
          <p:nvPr/>
        </p:nvSpPr>
        <p:spPr>
          <a:xfrm>
            <a:off x="5134304" y="3757447"/>
            <a:ext cx="1324303" cy="106154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38856" y="3757447"/>
            <a:ext cx="1324303" cy="106154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a:stCxn id="4" idx="3"/>
            <a:endCxn id="8" idx="0"/>
          </p:cNvCxnSpPr>
          <p:nvPr/>
        </p:nvCxnSpPr>
        <p:spPr>
          <a:xfrm>
            <a:off x="7094483" y="1143000"/>
            <a:ext cx="993228" cy="9485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4" idx="1"/>
          </p:cNvCxnSpPr>
          <p:nvPr/>
        </p:nvCxnSpPr>
        <p:spPr>
          <a:xfrm rot="10800000" flipV="1">
            <a:off x="4277709" y="1143000"/>
            <a:ext cx="467712" cy="9485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 idx="3"/>
            <a:endCxn id="9" idx="0"/>
          </p:cNvCxnSpPr>
          <p:nvPr/>
        </p:nvCxnSpPr>
        <p:spPr>
          <a:xfrm>
            <a:off x="5496909" y="2698531"/>
            <a:ext cx="299547" cy="10589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7" idx="1"/>
            <a:endCxn id="10" idx="0"/>
          </p:cNvCxnSpPr>
          <p:nvPr/>
        </p:nvCxnSpPr>
        <p:spPr>
          <a:xfrm rot="10800000" flipV="1">
            <a:off x="2801008" y="2698531"/>
            <a:ext cx="257502" cy="10589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Spacecraft Design</a:t>
            </a:r>
          </a:p>
        </p:txBody>
      </p:sp>
      <p:sp>
        <p:nvSpPr>
          <p:cNvPr id="4" name="Rounded Rectangle 3"/>
          <p:cNvSpPr/>
          <p:nvPr/>
        </p:nvSpPr>
        <p:spPr>
          <a:xfrm>
            <a:off x="1469794" y="1972633"/>
            <a:ext cx="914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Pre-</a:t>
            </a:r>
            <a:r>
              <a:rPr lang="en-US" dirty="0" err="1" smtClean="0">
                <a:solidFill>
                  <a:sysClr val="windowText" lastClr="000000"/>
                </a:solidFill>
              </a:rPr>
              <a:t>PhaseA</a:t>
            </a:r>
            <a:endParaRPr lang="en-US" dirty="0">
              <a:solidFill>
                <a:sysClr val="windowText" lastClr="000000"/>
              </a:solidFill>
            </a:endParaRPr>
          </a:p>
        </p:txBody>
      </p:sp>
      <p:sp>
        <p:nvSpPr>
          <p:cNvPr id="5" name="Rounded Rectangle 4"/>
          <p:cNvSpPr/>
          <p:nvPr/>
        </p:nvSpPr>
        <p:spPr>
          <a:xfrm>
            <a:off x="3014814" y="2887033"/>
            <a:ext cx="914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PhaseA</a:t>
            </a:r>
            <a:endParaRPr lang="en-US" dirty="0">
              <a:solidFill>
                <a:sysClr val="windowText" lastClr="000000"/>
              </a:solidFill>
            </a:endParaRPr>
          </a:p>
        </p:txBody>
      </p:sp>
      <p:sp>
        <p:nvSpPr>
          <p:cNvPr id="6" name="Rounded Rectangle 5"/>
          <p:cNvSpPr/>
          <p:nvPr/>
        </p:nvSpPr>
        <p:spPr>
          <a:xfrm>
            <a:off x="4559834" y="3801433"/>
            <a:ext cx="914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ysClr val="windowText" lastClr="000000"/>
                </a:solidFill>
              </a:rPr>
              <a:t>PhaseB</a:t>
            </a:r>
            <a:endParaRPr lang="en-US" dirty="0">
              <a:solidFill>
                <a:sysClr val="windowText" lastClr="000000"/>
              </a:solidFill>
            </a:endParaRPr>
          </a:p>
        </p:txBody>
      </p:sp>
      <p:sp>
        <p:nvSpPr>
          <p:cNvPr id="7" name="Rounded Rectangle 6"/>
          <p:cNvSpPr/>
          <p:nvPr/>
        </p:nvSpPr>
        <p:spPr>
          <a:xfrm>
            <a:off x="6225724" y="4715833"/>
            <a:ext cx="914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Phase C/D</a:t>
            </a:r>
            <a:endParaRPr lang="en-US" dirty="0">
              <a:solidFill>
                <a:sysClr val="windowText" lastClr="000000"/>
              </a:solidFill>
            </a:endParaRPr>
          </a:p>
        </p:txBody>
      </p:sp>
      <p:sp>
        <p:nvSpPr>
          <p:cNvPr id="8" name="Rounded Rectangle 7"/>
          <p:cNvSpPr/>
          <p:nvPr/>
        </p:nvSpPr>
        <p:spPr>
          <a:xfrm>
            <a:off x="8049269" y="5630233"/>
            <a:ext cx="9144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Phase E</a:t>
            </a:r>
            <a:endParaRPr lang="en-US" dirty="0">
              <a:solidFill>
                <a:sysClr val="windowText" lastClr="000000"/>
              </a:solidFill>
            </a:endParaRPr>
          </a:p>
        </p:txBody>
      </p:sp>
      <p:sp>
        <p:nvSpPr>
          <p:cNvPr id="9" name="TextBox 8"/>
          <p:cNvSpPr txBox="1"/>
          <p:nvPr/>
        </p:nvSpPr>
        <p:spPr>
          <a:xfrm>
            <a:off x="2743202" y="1988399"/>
            <a:ext cx="2144110" cy="369332"/>
          </a:xfrm>
          <a:prstGeom prst="rect">
            <a:avLst/>
          </a:prstGeom>
          <a:noFill/>
        </p:spPr>
        <p:txBody>
          <a:bodyPr wrap="square" rtlCol="0">
            <a:spAutoFit/>
          </a:bodyPr>
          <a:lstStyle/>
          <a:p>
            <a:r>
              <a:rPr lang="en-US" smtClean="0"/>
              <a:t>Conceptual Study</a:t>
            </a:r>
            <a:endParaRPr lang="en-US"/>
          </a:p>
        </p:txBody>
      </p:sp>
      <p:sp>
        <p:nvSpPr>
          <p:cNvPr id="10" name="TextBox 9"/>
          <p:cNvSpPr txBox="1"/>
          <p:nvPr/>
        </p:nvSpPr>
        <p:spPr>
          <a:xfrm>
            <a:off x="4402179" y="2887033"/>
            <a:ext cx="2566180" cy="369332"/>
          </a:xfrm>
          <a:prstGeom prst="rect">
            <a:avLst/>
          </a:prstGeom>
          <a:noFill/>
        </p:spPr>
        <p:txBody>
          <a:bodyPr wrap="square" rtlCol="0">
            <a:spAutoFit/>
          </a:bodyPr>
          <a:lstStyle/>
          <a:p>
            <a:r>
              <a:rPr lang="en-US" dirty="0" smtClean="0"/>
              <a:t>Preliminary Analysis</a:t>
            </a:r>
            <a:endParaRPr lang="en-US" dirty="0"/>
          </a:p>
        </p:txBody>
      </p:sp>
      <p:sp>
        <p:nvSpPr>
          <p:cNvPr id="11" name="TextBox 10"/>
          <p:cNvSpPr txBox="1"/>
          <p:nvPr/>
        </p:nvSpPr>
        <p:spPr>
          <a:xfrm>
            <a:off x="6397488" y="3859341"/>
            <a:ext cx="2566180" cy="369332"/>
          </a:xfrm>
          <a:prstGeom prst="rect">
            <a:avLst/>
          </a:prstGeom>
          <a:noFill/>
        </p:spPr>
        <p:txBody>
          <a:bodyPr wrap="square" rtlCol="0">
            <a:spAutoFit/>
          </a:bodyPr>
          <a:lstStyle/>
          <a:p>
            <a:r>
              <a:rPr lang="en-US" dirty="0" smtClean="0"/>
              <a:t>Definition</a:t>
            </a:r>
            <a:endParaRPr lang="en-US" dirty="0"/>
          </a:p>
        </p:txBody>
      </p:sp>
      <p:sp>
        <p:nvSpPr>
          <p:cNvPr id="12" name="TextBox 11"/>
          <p:cNvSpPr txBox="1"/>
          <p:nvPr/>
        </p:nvSpPr>
        <p:spPr>
          <a:xfrm>
            <a:off x="7449351" y="4792194"/>
            <a:ext cx="3028635" cy="369332"/>
          </a:xfrm>
          <a:prstGeom prst="rect">
            <a:avLst/>
          </a:prstGeom>
          <a:noFill/>
        </p:spPr>
        <p:txBody>
          <a:bodyPr wrap="square" rtlCol="0">
            <a:spAutoFit/>
          </a:bodyPr>
          <a:lstStyle/>
          <a:p>
            <a:r>
              <a:rPr lang="en-US" dirty="0" smtClean="0"/>
              <a:t>Design &amp; Development</a:t>
            </a:r>
            <a:endParaRPr lang="en-US" dirty="0"/>
          </a:p>
        </p:txBody>
      </p:sp>
      <p:sp>
        <p:nvSpPr>
          <p:cNvPr id="13" name="TextBox 12"/>
          <p:cNvSpPr txBox="1"/>
          <p:nvPr/>
        </p:nvSpPr>
        <p:spPr>
          <a:xfrm>
            <a:off x="9751944" y="5902767"/>
            <a:ext cx="3028635" cy="369332"/>
          </a:xfrm>
          <a:prstGeom prst="rect">
            <a:avLst/>
          </a:prstGeom>
          <a:noFill/>
        </p:spPr>
        <p:txBody>
          <a:bodyPr wrap="square" rtlCol="0">
            <a:spAutoFit/>
          </a:bodyPr>
          <a:lstStyle/>
          <a:p>
            <a:r>
              <a:rPr lang="en-US" dirty="0" smtClean="0"/>
              <a:t>Operations</a:t>
            </a:r>
            <a:endParaRPr lang="en-US" dirty="0"/>
          </a:p>
        </p:txBody>
      </p:sp>
    </p:spTree>
    <p:extLst>
      <p:ext uri="{BB962C8B-B14F-4D97-AF65-F5344CB8AC3E}">
        <p14:creationId xmlns:p14="http://schemas.microsoft.com/office/powerpoint/2010/main" val="193388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4"/>
                                        </p:tgtEl>
                                        <p:attrNameLst>
                                          <p:attrName>fillcolor</p:attrName>
                                        </p:attrNameLst>
                                      </p:cBhvr>
                                      <p:to>
                                        <a:schemeClr val="accent1"/>
                                      </p:to>
                                    </p:animClr>
                                    <p:set>
                                      <p:cBhvr>
                                        <p:cTn id="27" dur="2000" fill="hold"/>
                                        <p:tgtEl>
                                          <p:spTgt spid="4"/>
                                        </p:tgtEl>
                                        <p:attrNameLst>
                                          <p:attrName>fill.type</p:attrName>
                                        </p:attrNameLst>
                                      </p:cBhvr>
                                      <p:to>
                                        <p:strVal val="solid"/>
                                      </p:to>
                                    </p:set>
                                    <p:set>
                                      <p:cBhvr>
                                        <p:cTn id="28" dur="2000" fill="hold"/>
                                        <p:tgtEl>
                                          <p:spTgt spid="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5"/>
                                        </p:tgtEl>
                                        <p:attrNameLst>
                                          <p:attrName>fillcolor</p:attrName>
                                        </p:attrNameLst>
                                      </p:cBhvr>
                                      <p:to>
                                        <a:schemeClr val="accent1"/>
                                      </p:to>
                                    </p:animClr>
                                    <p:set>
                                      <p:cBhvr>
                                        <p:cTn id="33" dur="2000" fill="hold"/>
                                        <p:tgtEl>
                                          <p:spTgt spid="5"/>
                                        </p:tgtEl>
                                        <p:attrNameLst>
                                          <p:attrName>fill.type</p:attrName>
                                        </p:attrNameLst>
                                      </p:cBhvr>
                                      <p:to>
                                        <p:strVal val="solid"/>
                                      </p:to>
                                    </p:set>
                                    <p:set>
                                      <p:cBhvr>
                                        <p:cTn id="34"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p>
        </p:txBody>
      </p:sp>
      <p:sp>
        <p:nvSpPr>
          <p:cNvPr id="3" name="Content Placeholder 2"/>
          <p:cNvSpPr>
            <a:spLocks noGrp="1"/>
          </p:cNvSpPr>
          <p:nvPr>
            <p:ph idx="1"/>
          </p:nvPr>
        </p:nvSpPr>
        <p:spPr/>
        <p:txBody>
          <a:bodyPr/>
          <a:lstStyle/>
          <a:p>
            <a:r>
              <a:rPr lang="en-US" dirty="0" smtClean="0"/>
              <a:t>Model: “a </a:t>
            </a:r>
            <a:r>
              <a:rPr lang="en-US" dirty="0"/>
              <a:t>physical, mathematical, or otherwise logical representation of a </a:t>
            </a:r>
            <a:r>
              <a:rPr lang="en-US" dirty="0" smtClean="0"/>
              <a:t>system” </a:t>
            </a:r>
            <a:r>
              <a:rPr lang="en-US" baseline="30000" dirty="0" smtClean="0"/>
              <a:t>1</a:t>
            </a:r>
            <a:endParaRPr lang="en-US" dirty="0" smtClean="0"/>
          </a:p>
          <a:p>
            <a:r>
              <a:rPr lang="en-US" dirty="0"/>
              <a:t>Simulation: “a method for implementing a model over time</a:t>
            </a:r>
            <a:r>
              <a:rPr lang="en-US" dirty="0" smtClean="0"/>
              <a:t>.”</a:t>
            </a:r>
            <a:r>
              <a:rPr lang="en-US" baseline="30000" dirty="0" smtClean="0"/>
              <a:t>1</a:t>
            </a:r>
            <a:endParaRPr lang="en-US" dirty="0" smtClean="0"/>
          </a:p>
          <a:p>
            <a:pPr marL="0" indent="0">
              <a:buNone/>
            </a:pPr>
            <a:endParaRPr lang="en-US" dirty="0" smtClean="0"/>
          </a:p>
          <a:p>
            <a:r>
              <a:rPr lang="en-US" dirty="0" smtClean="0"/>
              <a:t>Engineering Approaches</a:t>
            </a:r>
            <a:endParaRPr lang="en-US" dirty="0"/>
          </a:p>
          <a:p>
            <a:pPr lvl="1"/>
            <a:r>
              <a:rPr lang="en-US" dirty="0"/>
              <a:t>Model Based Systems Engineering</a:t>
            </a:r>
          </a:p>
          <a:p>
            <a:pPr lvl="1"/>
            <a:r>
              <a:rPr lang="en-US" dirty="0"/>
              <a:t>Model Driven Development</a:t>
            </a:r>
          </a:p>
        </p:txBody>
      </p:sp>
      <p:sp>
        <p:nvSpPr>
          <p:cNvPr id="5" name="TextBox 4"/>
          <p:cNvSpPr txBox="1"/>
          <p:nvPr/>
        </p:nvSpPr>
        <p:spPr>
          <a:xfrm>
            <a:off x="1261872" y="6533382"/>
            <a:ext cx="9868583" cy="261610"/>
          </a:xfrm>
          <a:prstGeom prst="rect">
            <a:avLst/>
          </a:prstGeom>
          <a:noFill/>
        </p:spPr>
        <p:txBody>
          <a:bodyPr wrap="square" rtlCol="0">
            <a:spAutoFit/>
          </a:bodyPr>
          <a:lstStyle/>
          <a:p>
            <a:r>
              <a:rPr lang="en-US" sz="1100" baseline="30000" dirty="0" smtClean="0"/>
              <a:t>1</a:t>
            </a:r>
            <a:r>
              <a:rPr lang="en-US" sz="1100" dirty="0" smtClean="0"/>
              <a:t>Loper</a:t>
            </a:r>
            <a:r>
              <a:rPr lang="en-US" sz="1100" dirty="0"/>
              <a:t>, Margaret (2015). </a:t>
            </a:r>
            <a:r>
              <a:rPr lang="en-US" sz="1100" i="1" dirty="0"/>
              <a:t>Modeling and Simulation in the Systems Engineering Life Cycle: Core Concepts and Accompanying Lectures</a:t>
            </a:r>
            <a:r>
              <a:rPr lang="en-US" sz="1100" dirty="0"/>
              <a:t>. XIX. Springer. </a:t>
            </a:r>
          </a:p>
        </p:txBody>
      </p:sp>
    </p:spTree>
    <p:extLst>
      <p:ext uri="{BB962C8B-B14F-4D97-AF65-F5344CB8AC3E}">
        <p14:creationId xmlns:p14="http://schemas.microsoft.com/office/powerpoint/2010/main" val="659756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a Solution</a:t>
            </a:r>
            <a:endParaRPr lang="en-US" dirty="0"/>
          </a:p>
        </p:txBody>
      </p:sp>
      <p:sp>
        <p:nvSpPr>
          <p:cNvPr id="3" name="Content Placeholder 2"/>
          <p:cNvSpPr>
            <a:spLocks noGrp="1"/>
          </p:cNvSpPr>
          <p:nvPr>
            <p:ph idx="1"/>
          </p:nvPr>
        </p:nvSpPr>
        <p:spPr/>
        <p:txBody>
          <a:bodyPr/>
          <a:lstStyle/>
          <a:p>
            <a:r>
              <a:rPr lang="en-US" sz="2200" dirty="0" smtClean="0"/>
              <a:t>Breadth First Search</a:t>
            </a:r>
          </a:p>
          <a:p>
            <a:r>
              <a:rPr lang="en-US" sz="2200" dirty="0" smtClean="0"/>
              <a:t>Dynamic Programming</a:t>
            </a:r>
          </a:p>
          <a:p>
            <a:pPr lvl="1"/>
            <a:r>
              <a:rPr lang="en-US" dirty="0" smtClean="0"/>
              <a:t>Solving </a:t>
            </a:r>
            <a:r>
              <a:rPr lang="en-US" dirty="0" err="1" smtClean="0"/>
              <a:t>subproblems</a:t>
            </a:r>
            <a:endParaRPr lang="en-US" dirty="0" smtClean="0"/>
          </a:p>
          <a:p>
            <a:pPr lvl="1"/>
            <a:r>
              <a:rPr lang="en-US" dirty="0" smtClean="0"/>
              <a:t>Principle </a:t>
            </a:r>
            <a:r>
              <a:rPr lang="en-US" dirty="0"/>
              <a:t>of Optimality developed by Richard Bellman in 1954</a:t>
            </a:r>
            <a:r>
              <a:rPr lang="en-US" dirty="0" smtClean="0"/>
              <a:t>:</a:t>
            </a:r>
          </a:p>
          <a:p>
            <a:pPr marL="548640" lvl="2" indent="0">
              <a:buNone/>
            </a:pPr>
            <a:r>
              <a:rPr lang="en-US" sz="1800" dirty="0" smtClean="0"/>
              <a:t>“</a:t>
            </a:r>
            <a:r>
              <a:rPr lang="en-US" sz="1800" dirty="0"/>
              <a:t>An optimal policy has the property that whatever the initial state and initial conditions are, the remaining decisions must constitute an optimal policy with regard to the state resulting from the first decisions</a:t>
            </a:r>
            <a:r>
              <a:rPr lang="en-US" sz="1800" dirty="0" smtClean="0"/>
              <a:t>.”</a:t>
            </a:r>
            <a:r>
              <a:rPr lang="en-US" sz="1800" baseline="30000" dirty="0" smtClean="0"/>
              <a:t>1</a:t>
            </a:r>
            <a:endParaRPr lang="en-US" sz="1800" dirty="0"/>
          </a:p>
          <a:p>
            <a:r>
              <a:rPr lang="en-US" sz="2200" dirty="0" smtClean="0"/>
              <a:t>Branch and Bound</a:t>
            </a:r>
          </a:p>
        </p:txBody>
      </p:sp>
      <p:sp>
        <p:nvSpPr>
          <p:cNvPr id="4" name="TextBox 3"/>
          <p:cNvSpPr txBox="1"/>
          <p:nvPr/>
        </p:nvSpPr>
        <p:spPr>
          <a:xfrm>
            <a:off x="1261872" y="6463863"/>
            <a:ext cx="9458680" cy="538609"/>
          </a:xfrm>
          <a:prstGeom prst="rect">
            <a:avLst/>
          </a:prstGeom>
          <a:noFill/>
        </p:spPr>
        <p:txBody>
          <a:bodyPr wrap="square" rtlCol="0">
            <a:spAutoFit/>
          </a:bodyPr>
          <a:lstStyle/>
          <a:p>
            <a:r>
              <a:rPr lang="en-US" sz="1100" baseline="30000" dirty="0" smtClean="0"/>
              <a:t>1</a:t>
            </a:r>
            <a:r>
              <a:rPr lang="en-US" sz="1100" dirty="0" smtClean="0"/>
              <a:t>Bellman</a:t>
            </a:r>
            <a:r>
              <a:rPr lang="en-US" sz="1100" dirty="0"/>
              <a:t>, Richard (1954). “The Theory of Dynamic Programming”. In: </a:t>
            </a:r>
            <a:r>
              <a:rPr lang="en-US" sz="1100" i="1" dirty="0" smtClean="0"/>
              <a:t>Bulletin </a:t>
            </a:r>
            <a:r>
              <a:rPr lang="en-US" sz="1100" i="1" dirty="0"/>
              <a:t>of the American Math Society </a:t>
            </a:r>
            <a:r>
              <a:rPr lang="en-US" sz="1100" dirty="0"/>
              <a:t>60, pp. 503–515. </a:t>
            </a:r>
          </a:p>
          <a:p>
            <a:endParaRPr lang="en-US" dirty="0"/>
          </a:p>
        </p:txBody>
      </p:sp>
    </p:spTree>
    <p:extLst>
      <p:ext uri="{BB962C8B-B14F-4D97-AF65-F5344CB8AC3E}">
        <p14:creationId xmlns:p14="http://schemas.microsoft.com/office/powerpoint/2010/main" val="516779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5731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Aeolus Mission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63112" y="2960442"/>
            <a:ext cx="7391400" cy="3759200"/>
          </a:xfrm>
        </p:spPr>
      </p:pic>
      <p:sp>
        <p:nvSpPr>
          <p:cNvPr id="6" name="Content Placeholder 2"/>
          <p:cNvSpPr txBox="1">
            <a:spLocks/>
          </p:cNvSpPr>
          <p:nvPr/>
        </p:nvSpPr>
        <p:spPr>
          <a:xfrm>
            <a:off x="1261872" y="1828800"/>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2 satellites, 5 subsystems each</a:t>
            </a:r>
          </a:p>
          <a:p>
            <a:r>
              <a:rPr lang="en-US" dirty="0"/>
              <a:t>6307 second orbit</a:t>
            </a:r>
          </a:p>
          <a:p>
            <a:r>
              <a:rPr lang="en-US" dirty="0"/>
              <a:t>296 Targets</a:t>
            </a:r>
          </a:p>
          <a:p>
            <a:endParaRPr lang="en-US" dirty="0"/>
          </a:p>
        </p:txBody>
      </p:sp>
      <p:sp>
        <p:nvSpPr>
          <p:cNvPr id="3" name="TextBox 2"/>
          <p:cNvSpPr txBox="1"/>
          <p:nvPr/>
        </p:nvSpPr>
        <p:spPr>
          <a:xfrm>
            <a:off x="3783834" y="6353562"/>
            <a:ext cx="7706705" cy="400110"/>
          </a:xfrm>
          <a:prstGeom prst="rect">
            <a:avLst/>
          </a:prstGeom>
          <a:noFill/>
        </p:spPr>
        <p:txBody>
          <a:bodyPr wrap="square" rtlCol="0">
            <a:spAutoFit/>
          </a:bodyPr>
          <a:lstStyle/>
          <a:p>
            <a:r>
              <a:rPr lang="en-US" sz="1000" dirty="0"/>
              <a:t>Cory O’Connor, Eric </a:t>
            </a:r>
            <a:r>
              <a:rPr lang="en-US" sz="1000" dirty="0" err="1"/>
              <a:t>Mehiel</a:t>
            </a:r>
            <a:r>
              <a:rPr lang="en-US" sz="1000" dirty="0"/>
              <a:t> and Brian Butler (2008). “Horizon 2.1: A Space System Simulation Framework”. In: </a:t>
            </a:r>
            <a:r>
              <a:rPr lang="en-US" sz="1000" i="1" dirty="0"/>
              <a:t>AIAA Conference Paper </a:t>
            </a:r>
            <a:r>
              <a:rPr lang="en-US" sz="1000" dirty="0"/>
              <a:t>AIAA Modeling and Simulation Technologies Conference and Exhibit. </a:t>
            </a:r>
          </a:p>
        </p:txBody>
      </p:sp>
    </p:spTree>
    <p:extLst>
      <p:ext uri="{BB962C8B-B14F-4D97-AF65-F5344CB8AC3E}">
        <p14:creationId xmlns:p14="http://schemas.microsoft.com/office/powerpoint/2010/main" val="443002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1216</TotalTime>
  <Words>863</Words>
  <Application>Microsoft Macintosh PowerPoint</Application>
  <PresentationFormat>Widescreen</PresentationFormat>
  <Paragraphs>232</Paragraphs>
  <Slides>40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Century Schoolbook</vt:lpstr>
      <vt:lpstr>Wingdings</vt:lpstr>
      <vt:lpstr>Wingdings 2</vt:lpstr>
      <vt:lpstr>Arial</vt:lpstr>
      <vt:lpstr>View</vt:lpstr>
      <vt:lpstr>An Iteration on the Horizon Simulation Framework to Include .NET and Python Scripting</vt:lpstr>
      <vt:lpstr>Agenda</vt:lpstr>
      <vt:lpstr>Purpose Statement</vt:lpstr>
      <vt:lpstr>Background Research</vt:lpstr>
      <vt:lpstr>Spacecraft Design</vt:lpstr>
      <vt:lpstr>Modeling and Simulation</vt:lpstr>
      <vt:lpstr>Searching for a Solution</vt:lpstr>
      <vt:lpstr>Horizon Overview</vt:lpstr>
      <vt:lpstr>The Aeolus Mission</vt:lpstr>
      <vt:lpstr>The Model</vt:lpstr>
      <vt:lpstr>The Scheduler</vt:lpstr>
      <vt:lpstr>PowerPoint Presentation</vt:lpstr>
      <vt:lpstr>Framework Components</vt:lpstr>
      <vt:lpstr>HSF v2.3 Capabilities</vt:lpstr>
      <vt:lpstr>Improvements</vt:lpstr>
      <vt:lpstr>Motivation</vt:lpstr>
      <vt:lpstr>C# versus C++</vt:lpstr>
      <vt:lpstr>C#, .NET and Visual Studio</vt:lpstr>
      <vt:lpstr>Python versus Lua</vt:lpstr>
      <vt:lpstr>Dependencies</vt:lpstr>
      <vt:lpstr>Improved Dependencies</vt:lpstr>
      <vt:lpstr>Architecture- Schedules</vt:lpstr>
      <vt:lpstr>Improved Multi-Asset Schedule</vt:lpstr>
      <vt:lpstr>Python Inheritence</vt:lpstr>
      <vt:lpstr>Simulation Results</vt:lpstr>
      <vt:lpstr>HSF v2.3 Simulation Results</vt:lpstr>
      <vt:lpstr>v2.3 Targets Hit</vt:lpstr>
      <vt:lpstr>v3.0 Targets Hit</vt:lpstr>
      <vt:lpstr>PowerPoint Presentation</vt:lpstr>
      <vt:lpstr>PowerPoint Presentation</vt:lpstr>
      <vt:lpstr>PowerPoint Presentation</vt:lpstr>
      <vt:lpstr>PowerPoint Presentation</vt:lpstr>
      <vt:lpstr>Performance Results</vt:lpstr>
      <vt:lpstr>HSF v2.3</vt:lpstr>
      <vt:lpstr>HSF v3.0</vt:lpstr>
      <vt:lpstr>Future Work</vt:lpstr>
      <vt:lpstr>HSF Wish List</vt:lpstr>
      <vt:lpstr>Conclusion</vt:lpstr>
      <vt:lpstr>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Iteration on the Horizon Simulation Framework to Include .NET and Python Scripting</dc:title>
  <dc:creator>Morgan Yost</dc:creator>
  <cp:lastModifiedBy>Morgan Yost</cp:lastModifiedBy>
  <cp:revision>54</cp:revision>
  <dcterms:created xsi:type="dcterms:W3CDTF">2016-06-08T04:21:18Z</dcterms:created>
  <dcterms:modified xsi:type="dcterms:W3CDTF">2016-06-10T09:47:14Z</dcterms:modified>
</cp:coreProperties>
</file>