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259" r:id="rId5"/>
    <p:sldId id="264" r:id="rId6"/>
    <p:sldId id="266" r:id="rId7"/>
    <p:sldId id="274" r:id="rId8"/>
    <p:sldId id="272" r:id="rId9"/>
    <p:sldId id="283" r:id="rId10"/>
    <p:sldId id="284" r:id="rId11"/>
    <p:sldId id="285" r:id="rId12"/>
    <p:sldId id="267" r:id="rId13"/>
    <p:sldId id="261" r:id="rId14"/>
    <p:sldId id="268" r:id="rId15"/>
    <p:sldId id="275" r:id="rId16"/>
    <p:sldId id="269" r:id="rId17"/>
    <p:sldId id="276" r:id="rId18"/>
    <p:sldId id="277" r:id="rId19"/>
    <p:sldId id="270" r:id="rId20"/>
    <p:sldId id="278" r:id="rId21"/>
    <p:sldId id="262" r:id="rId22"/>
    <p:sldId id="263" r:id="rId23"/>
    <p:sldId id="28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434" autoAdjust="0"/>
  </p:normalViewPr>
  <p:slideViewPr>
    <p:cSldViewPr snapToGrid="0" snapToObjects="1">
      <p:cViewPr>
        <p:scale>
          <a:sx n="90" d="100"/>
          <a:sy n="90" d="100"/>
        </p:scale>
        <p:origin x="798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25124122859141"/>
          <c:y val="3.3043213348331456E-2"/>
          <c:w val="0.79901983445485103"/>
          <c:h val="0.80717730596175319"/>
        </c:manualLayout>
      </c:layout>
      <c:lineChart>
        <c:grouping val="standard"/>
        <c:varyColors val="0"/>
        <c:ser>
          <c:idx val="0"/>
          <c:order val="0"/>
          <c:tx>
            <c:v>Total Time (1 Thread)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'Processed Data'!$B$8:$G$8</c:f>
              <c:numCache>
                <c:formatCode>General</c:formatCode>
                <c:ptCount val="6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</c:numCache>
            </c:numRef>
          </c:cat>
          <c:val>
            <c:numRef>
              <c:f>'Processed Data'!$B$14:$G$14</c:f>
              <c:numCache>
                <c:formatCode>0.00%</c:formatCode>
                <c:ptCount val="6"/>
                <c:pt idx="0">
                  <c:v>1.0024842663133489</c:v>
                </c:pt>
                <c:pt idx="1">
                  <c:v>0.99878289092384376</c:v>
                </c:pt>
                <c:pt idx="2">
                  <c:v>0.99975082589160058</c:v>
                </c:pt>
                <c:pt idx="3">
                  <c:v>1.0005853785447922</c:v>
                </c:pt>
                <c:pt idx="4">
                  <c:v>0.9999577376153056</c:v>
                </c:pt>
                <c:pt idx="5">
                  <c:v>0.99919786887631656</c:v>
                </c:pt>
              </c:numCache>
            </c:numRef>
          </c:val>
          <c:smooth val="0"/>
        </c:ser>
        <c:ser>
          <c:idx val="1"/>
          <c:order val="1"/>
          <c:tx>
            <c:v>Total Time (2 Threads)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'Processed Data'!$B$8:$G$8</c:f>
              <c:numCache>
                <c:formatCode>General</c:formatCode>
                <c:ptCount val="6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</c:numCache>
            </c:numRef>
          </c:cat>
          <c:val>
            <c:numRef>
              <c:f>'Processed Data'!$B$15:$G$15</c:f>
              <c:numCache>
                <c:formatCode>0.00%</c:formatCode>
                <c:ptCount val="6"/>
                <c:pt idx="0">
                  <c:v>0.65455146208491755</c:v>
                </c:pt>
                <c:pt idx="1">
                  <c:v>0.61378363217857534</c:v>
                </c:pt>
                <c:pt idx="2">
                  <c:v>0.60817655571635199</c:v>
                </c:pt>
                <c:pt idx="3">
                  <c:v>0.63604977862523882</c:v>
                </c:pt>
                <c:pt idx="4">
                  <c:v>0.5774150836863603</c:v>
                </c:pt>
                <c:pt idx="5">
                  <c:v>0.5650105830896065</c:v>
                </c:pt>
              </c:numCache>
            </c:numRef>
          </c:val>
          <c:smooth val="0"/>
        </c:ser>
        <c:ser>
          <c:idx val="2"/>
          <c:order val="2"/>
          <c:tx>
            <c:v>Total Time (3 Threads)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'Processed Data'!$B$8:$G$8</c:f>
              <c:numCache>
                <c:formatCode>General</c:formatCode>
                <c:ptCount val="6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</c:numCache>
            </c:numRef>
          </c:cat>
          <c:val>
            <c:numRef>
              <c:f>'Processed Data'!$B$16:$G$16</c:f>
              <c:numCache>
                <c:formatCode>0.00%</c:formatCode>
                <c:ptCount val="6"/>
                <c:pt idx="0">
                  <c:v>0.52602015529489565</c:v>
                </c:pt>
                <c:pt idx="1">
                  <c:v>0.46047312327124373</c:v>
                </c:pt>
                <c:pt idx="2">
                  <c:v>0.44875381894195232</c:v>
                </c:pt>
                <c:pt idx="3">
                  <c:v>0.49002188468288965</c:v>
                </c:pt>
                <c:pt idx="4">
                  <c:v>0.41804217832178231</c:v>
                </c:pt>
                <c:pt idx="5">
                  <c:v>0.40435087426175748</c:v>
                </c:pt>
              </c:numCache>
            </c:numRef>
          </c:val>
          <c:smooth val="0"/>
        </c:ser>
        <c:ser>
          <c:idx val="3"/>
          <c:order val="3"/>
          <c:tx>
            <c:v>Total Time (4 Threads)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'Processed Data'!$B$8:$G$8</c:f>
              <c:numCache>
                <c:formatCode>General</c:formatCode>
                <c:ptCount val="6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5000</c:v>
                </c:pt>
                <c:pt idx="5">
                  <c:v>10000</c:v>
                </c:pt>
              </c:numCache>
            </c:numRef>
          </c:cat>
          <c:val>
            <c:numRef>
              <c:f>'Processed Data'!$B$17:$G$17</c:f>
              <c:numCache>
                <c:formatCode>0.00%</c:formatCode>
                <c:ptCount val="6"/>
                <c:pt idx="0">
                  <c:v>0.46373698992235324</c:v>
                </c:pt>
                <c:pt idx="1">
                  <c:v>0.38532660206193614</c:v>
                </c:pt>
                <c:pt idx="2">
                  <c:v>0.36685962373371972</c:v>
                </c:pt>
                <c:pt idx="3">
                  <c:v>0.41441500003611326</c:v>
                </c:pt>
                <c:pt idx="4">
                  <c:v>0.32919892886741997</c:v>
                </c:pt>
                <c:pt idx="5">
                  <c:v>0.31555652745801932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9382944"/>
        <c:axId val="449382384"/>
      </c:lineChart>
      <c:catAx>
        <c:axId val="449382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Simulation Runtime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382384"/>
        <c:crosses val="autoZero"/>
        <c:auto val="1"/>
        <c:lblAlgn val="ctr"/>
        <c:lblOffset val="100"/>
        <c:noMultiLvlLbl val="0"/>
      </c:catAx>
      <c:valAx>
        <c:axId val="449382384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 sz="2000"/>
              </a:p>
              <a:p>
                <a:pPr>
                  <a:defRPr sz="2000"/>
                </a:pPr>
                <a:r>
                  <a:rPr lang="en-US" sz="2000"/>
                  <a:t>Normalized Runtime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38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449729458373459"/>
          <c:y val="0.12009826781626405"/>
          <c:w val="0.23864566199840903"/>
          <c:h val="0.29140007549530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91122-94E2-DE42-BF6C-238E2A772DD2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FBF43-C312-7B42-803A-5B3DE4AF1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51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E21F-1635-274E-A751-1004D735835B}" type="datetimeFigureOut">
              <a:rPr lang="en-US" smtClean="0"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442B6-E5FA-3243-9D3C-D237EE51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0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Main</a:t>
            </a:r>
            <a:r>
              <a:rPr lang="en-US" baseline="0" dirty="0" smtClean="0"/>
              <a:t> system level requirements can best be verified by simulation (Utility or Use Requirements)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Attack the problem by developing a model of the system that,</a:t>
            </a:r>
            <a:r>
              <a:rPr lang="en-US" baseline="0" dirty="0" smtClean="0"/>
              <a:t> when exercised, will simulate the behavior of the system over time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442B6-E5FA-3243-9D3C-D237EE51E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0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A state transition function coupled with a scheduling algorithm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Modeling</a:t>
            </a:r>
            <a:r>
              <a:rPr lang="en-US" baseline="0" dirty="0" smtClean="0"/>
              <a:t> Component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Input = state of system at t0 (state0)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Output = state of system at t1 (state1)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Architecture</a:t>
            </a:r>
            <a:r>
              <a:rPr lang="en-US" baseline="0" dirty="0" smtClean="0"/>
              <a:t> = a System comprised of subsystems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Scheduling</a:t>
            </a:r>
            <a:r>
              <a:rPr lang="en-US" baseline="0" dirty="0" smtClean="0"/>
              <a:t> Component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If the process of</a:t>
            </a:r>
            <a:r>
              <a:rPr lang="en-US" baseline="0" dirty="0" smtClean="0"/>
              <a:t> going from state0 to state1 does not violate any system constraints, the change in the state is scheduled as an 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find the “best” schedule, the scheduler tries “all” possibilities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442B6-E5FA-3243-9D3C-D237EE51EE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98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Constraints – a limit on values of a system state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Dependency –</a:t>
            </a:r>
            <a:r>
              <a:rPr lang="en-US" baseline="0" dirty="0" smtClean="0"/>
              <a:t> describes the relationship between one or more subsystems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Asset – a collection of subsystems with some significant meaning to the modeling engineer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442B6-E5FA-3243-9D3C-D237EE51EE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</a:t>
            </a:r>
            <a:r>
              <a:rPr lang="en-US" baseline="0" dirty="0" smtClean="0"/>
              <a:t> full state description of the system over a user specified time frame (a schedule)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442B6-E5FA-3243-9D3C-D237EE51EE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9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Aeolus Test Case – Rev.</a:t>
            </a:r>
            <a:r>
              <a:rPr lang="en-US" baseline="0" dirty="0" smtClean="0"/>
              <a:t> In The Life used to verify a utility based system-level requirement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442B6-E5FA-3243-9D3C-D237EE51EE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Problem:</a:t>
            </a:r>
            <a:r>
              <a:rPr lang="en-US" baseline="0" dirty="0" smtClean="0"/>
              <a:t>  </a:t>
            </a:r>
            <a:r>
              <a:rPr lang="en-US" dirty="0" smtClean="0"/>
              <a:t>The form of the model was hard coded into the main() function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Solution:  Use xml data files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Result:  More flexibility in the types</a:t>
            </a:r>
            <a:r>
              <a:rPr lang="en-US" baseline="0" dirty="0" smtClean="0"/>
              <a:t> and functionality of system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442B6-E5FA-3243-9D3C-D237EE51E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Problem:  Many</a:t>
            </a:r>
            <a:r>
              <a:rPr lang="en-US" baseline="0" dirty="0" smtClean="0"/>
              <a:t> classes within HSF required manual modification and recompilation when functionality or variable types were changed or added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Solution:  Add scripting support to different parts of the HSF to increase flexibility and eliminate user required code changes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Result:  A more flexible and tightly integrate simulation tool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442B6-E5FA-3243-9D3C-D237EE51E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Problem:  The baseline scheduling algorithm is formulated as</a:t>
            </a:r>
            <a:r>
              <a:rPr lang="en-US" baseline="0" dirty="0" smtClean="0"/>
              <a:t> “an embarrassingly parallel” problem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Solution:  Add multi-threading at the highest level of the scheduling algorithm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Result:  Improved performance with very little multi-threading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442B6-E5FA-3243-9D3C-D237EE51EE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lock_tower_winter_2015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063" cy="64099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P_grn_tab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0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FEEC9-7E19-3842-BC97-E5F6B1FB4AC1}" type="datetime1">
              <a:rPr lang="en-US" smtClean="0"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P_grn_tab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7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876302"/>
            <a:ext cx="5486400" cy="365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80760" y="873763"/>
            <a:ext cx="2606040" cy="17602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4790441"/>
            <a:ext cx="8229600" cy="1429984"/>
          </a:xfrm>
        </p:spPr>
        <p:txBody>
          <a:bodyPr vert="horz">
            <a:normAutofit/>
          </a:bodyPr>
          <a:lstStyle>
            <a:lvl1pPr marL="0" indent="0">
              <a:buFontTx/>
              <a:buNone/>
              <a:defRPr sz="1800">
                <a:latin typeface="Palatino"/>
                <a:cs typeface="Palatino"/>
              </a:defRPr>
            </a:lvl1pPr>
            <a:lvl4pPr marL="1371600" indent="0" algn="just">
              <a:buNone/>
              <a:defRPr/>
            </a:lvl4pPr>
          </a:lstStyle>
          <a:p>
            <a:pPr lvl="0"/>
            <a:r>
              <a:rPr lang="en-US" dirty="0" smtClean="0"/>
              <a:t>Fourth level</a:t>
            </a:r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80760" y="2773682"/>
            <a:ext cx="2606040" cy="17602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Picture 9" descr="CP_grn_tab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 gri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80760" y="873763"/>
            <a:ext cx="2606040" cy="17602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974982"/>
            <a:ext cx="8229600" cy="3245443"/>
          </a:xfrm>
        </p:spPr>
        <p:txBody>
          <a:bodyPr vert="horz">
            <a:normAutofit/>
          </a:bodyPr>
          <a:lstStyle>
            <a:lvl1pPr marL="0" indent="0">
              <a:buFontTx/>
              <a:buNone/>
              <a:defRPr sz="1800">
                <a:latin typeface="Palatino"/>
                <a:cs typeface="Palatino"/>
              </a:defRPr>
            </a:lvl1pPr>
            <a:lvl4pPr marL="1371600" indent="0" algn="just">
              <a:buNone/>
              <a:defRPr/>
            </a:lvl4pPr>
          </a:lstStyle>
          <a:p>
            <a:pPr lvl="0"/>
            <a:r>
              <a:rPr lang="en-US" dirty="0" smtClean="0"/>
              <a:t>Fourth level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57200" y="867835"/>
            <a:ext cx="2697480" cy="17602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3269034" y="867835"/>
            <a:ext cx="2697480" cy="17602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5" name="Picture 4" descr="CP_grn_tab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6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ker_center_garns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063" cy="64099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P_grn_tab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1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_Poly_students_buildin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063" cy="64099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P_grn_tab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2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struction_MOLYNEUX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P_grn_tab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mpus_arie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7063" cy="64099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P_grn_tab.ai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0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8799"/>
            <a:ext cx="7772400" cy="1065188"/>
          </a:xfrm>
        </p:spPr>
        <p:txBody>
          <a:bodyPr anchor="b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7791"/>
            <a:ext cx="6400800" cy="8548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Palatino"/>
                <a:cs typeface="Palatin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D0E4-CF03-A743-970B-659E054C7D20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P_grn_tab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Palatino"/>
                <a:cs typeface="Palatino"/>
              </a:defRPr>
            </a:lvl4pPr>
            <a:lvl5pPr>
              <a:defRPr>
                <a:latin typeface="Palatino"/>
                <a:cs typeface="Palatino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P_grn_tab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7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Palatino"/>
                <a:cs typeface="Palatin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9577A-C753-D24B-B3CC-819FDEE1E5FA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P_grn_tab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9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89408"/>
            <a:ext cx="4038600" cy="4036756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3ECD-3A63-E343-A879-6035DBBE011F}" type="datetime1">
              <a:rPr lang="en-US" smtClean="0"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2089408"/>
            <a:ext cx="4038600" cy="4036756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 descr="CP_grn_tab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137160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6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89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4513"/>
            <a:ext cx="8229600" cy="4155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6397037"/>
            <a:ext cx="9144000" cy="460963"/>
          </a:xfrm>
          <a:prstGeom prst="rect">
            <a:avLst/>
          </a:prstGeom>
          <a:solidFill>
            <a:srgbClr val="E4E4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1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E1482B94-AF32-854D-B7BB-D9F561EAD44E}" type="datetime1">
              <a:rPr lang="en-US" smtClean="0"/>
              <a:t>1/5/2016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1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246D25-E5A3-1841-BBE9-2617267BF6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5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78" r:id="rId3"/>
    <p:sldLayoutId id="2147483681" r:id="rId4"/>
    <p:sldLayoutId id="2147483680" r:id="rId5"/>
    <p:sldLayoutId id="2147483661" r:id="rId6"/>
    <p:sldLayoutId id="2147483662" r:id="rId7"/>
    <p:sldLayoutId id="2147483663" r:id="rId8"/>
    <p:sldLayoutId id="2147483664" r:id="rId9"/>
    <p:sldLayoutId id="2147483666" r:id="rId10"/>
    <p:sldLayoutId id="2147483676" r:id="rId11"/>
    <p:sldLayoutId id="2147483677" r:id="rId12"/>
  </p:sldLayoutIdLst>
  <p:hf hdr="0"/>
  <p:txStyles>
    <p:titleStyle>
      <a:lvl1pPr algn="l" defTabSz="457200" rtl="0" eaLnBrk="1" latinLnBrk="0" hangingPunct="1">
        <a:lnSpc>
          <a:spcPct val="120000"/>
        </a:lnSpc>
        <a:spcBef>
          <a:spcPct val="0"/>
        </a:spcBef>
        <a:buNone/>
        <a:defRPr sz="3000" kern="1200" spc="50">
          <a:solidFill>
            <a:schemeClr val="tx1">
              <a:lumMod val="65000"/>
              <a:lumOff val="3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 spc="5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 spc="5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 spc="5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50">
          <a:solidFill>
            <a:schemeClr val="tx1">
              <a:lumMod val="65000"/>
              <a:lumOff val="35000"/>
            </a:schemeClr>
          </a:solidFill>
          <a:latin typeface="Palatino"/>
          <a:ea typeface="+mn-ea"/>
          <a:cs typeface="Palatin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50">
          <a:solidFill>
            <a:schemeClr val="tx1">
              <a:lumMod val="65000"/>
              <a:lumOff val="35000"/>
            </a:schemeClr>
          </a:solidFill>
          <a:latin typeface="Palatino"/>
          <a:ea typeface="+mn-ea"/>
          <a:cs typeface="Palatin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0" y="6397037"/>
            <a:ext cx="9144000" cy="460963"/>
          </a:xfrm>
          <a:prstGeom prst="rect">
            <a:avLst/>
          </a:prstGeom>
          <a:solidFill>
            <a:srgbClr val="0035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1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1482B94-AF32-854D-B7BB-D9F561EAD44E}" type="datetime1">
              <a:rPr lang="en-US" smtClean="0"/>
              <a:pPr/>
              <a:t>1/5/2016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1942"/>
            <a:ext cx="2895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 spc="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19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5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F246D25-E5A3-1841-BBE9-2617267BF6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CP_shield_horiz_RGB_grn_gld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9281" y="2017013"/>
            <a:ext cx="6121318" cy="24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3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/>
  <p:txStyles>
    <p:titleStyle>
      <a:lvl1pPr algn="l" defTabSz="457200" rtl="0" eaLnBrk="1" latinLnBrk="0" hangingPunct="1">
        <a:lnSpc>
          <a:spcPct val="120000"/>
        </a:lnSpc>
        <a:spcBef>
          <a:spcPct val="0"/>
        </a:spcBef>
        <a:buNone/>
        <a:defRPr sz="3000" kern="1200" spc="50">
          <a:solidFill>
            <a:schemeClr val="tx1">
              <a:lumMod val="65000"/>
              <a:lumOff val="35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 spc="5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 spc="5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 spc="5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5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5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469F-C40C-C849-B534-0E8BC1E03B10}" type="datetime1">
              <a:rPr lang="en-US" smtClean="0"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44482"/>
            <a:ext cx="8229600" cy="1143000"/>
          </a:xfrm>
        </p:spPr>
        <p:txBody>
          <a:bodyPr/>
          <a:lstStyle/>
          <a:p>
            <a:r>
              <a:rPr lang="en-US" dirty="0"/>
              <a:t>The Aeolus Results: </a:t>
            </a:r>
            <a:r>
              <a:rPr lang="en-US" dirty="0" smtClean="0"/>
              <a:t>Rev. In The Life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3ECD-3A63-E343-A879-6035DBBE011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10</a:t>
            </a:fld>
            <a:endParaRPr lang="en-US"/>
          </a:p>
        </p:txBody>
      </p:sp>
      <p:pic>
        <p:nvPicPr>
          <p:cNvPr id="15" name="Picture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1374" b="-1374"/>
          <a:stretch/>
        </p:blipFill>
        <p:spPr>
          <a:xfrm>
            <a:off x="152630" y="1587482"/>
            <a:ext cx="4437039" cy="3474720"/>
          </a:xfrm>
          <a:prstGeom prst="rect">
            <a:avLst/>
          </a:prstGeom>
        </p:spPr>
      </p:pic>
      <p:pic>
        <p:nvPicPr>
          <p:cNvPr id="16" name="Picture Placeholder 9"/>
          <p:cNvPicPr>
            <a:picLocks noGrp="1" noChangeAspect="1"/>
          </p:cNvPicPr>
          <p:nvPr>
            <p:ph sz="half" idx="13"/>
          </p:nvPr>
        </p:nvPicPr>
        <p:blipFill rotWithShape="1">
          <a:blip r:embed="rId3"/>
          <a:srcRect t="-706" b="-706"/>
          <a:stretch/>
        </p:blipFill>
        <p:spPr>
          <a:xfrm>
            <a:off x="4589669" y="1587482"/>
            <a:ext cx="443698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HSF</a:t>
            </a:r>
            <a:r>
              <a:rPr lang="en-US" i="0" baseline="0" dirty="0" smtClean="0"/>
              <a:t> version history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8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1.0 – Initial Release</a:t>
            </a:r>
            <a:endParaRPr lang="en-US" sz="2800" dirty="0" smtClean="0">
              <a:effectLst/>
            </a:endParaRPr>
          </a:p>
          <a:p>
            <a:pPr rtl="0" eaLnBrk="1" latinLnBrk="0" hangingPunct="1"/>
            <a:r>
              <a:rPr lang="en-US" sz="28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1.1 – Math Libraries Added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8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1.2 – State Profile Added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8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2.0 – Multi-Asset Capability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8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2.1 – Auto Circular Dependency Check</a:t>
            </a:r>
          </a:p>
          <a:p>
            <a:pPr rtl="0" eaLnBrk="1" latinLnBrk="0" hangingPunct="1"/>
            <a:r>
              <a:rPr lang="en-US" sz="28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All</a:t>
            </a:r>
            <a:r>
              <a:rPr lang="en-US" sz="2800" kern="1200" spc="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 open source in C++</a:t>
            </a:r>
            <a:endParaRPr lang="en-US" dirty="0" smtClean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670"/>
            <a:ext cx="8229600" cy="1143000"/>
          </a:xfrm>
        </p:spPr>
        <p:txBody>
          <a:bodyPr/>
          <a:lstStyle/>
          <a:p>
            <a:r>
              <a:rPr lang="en-US" i="1" dirty="0"/>
              <a:t>HSF</a:t>
            </a:r>
            <a:r>
              <a:rPr lang="en-US" dirty="0"/>
              <a:t> Functional Overview @ v2.1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32"/>
          <p:cNvGrpSpPr>
            <a:grpSpLocks noChangeAspect="1"/>
          </p:cNvGrpSpPr>
          <p:nvPr/>
        </p:nvGrpSpPr>
        <p:grpSpPr bwMode="auto">
          <a:xfrm>
            <a:off x="716280" y="1267101"/>
            <a:ext cx="7703824" cy="5097781"/>
            <a:chOff x="2383" y="8958"/>
            <a:chExt cx="8460" cy="4860"/>
          </a:xfrm>
        </p:grpSpPr>
        <p:sp>
          <p:nvSpPr>
            <p:cNvPr id="8" name="AutoShape 33"/>
            <p:cNvSpPr>
              <a:spLocks noChangeAspect="1" noChangeArrowheads="1"/>
            </p:cNvSpPr>
            <p:nvPr/>
          </p:nvSpPr>
          <p:spPr bwMode="auto">
            <a:xfrm>
              <a:off x="2383" y="8958"/>
              <a:ext cx="8460" cy="4860"/>
            </a:xfrm>
            <a:prstGeom prst="rect">
              <a:avLst/>
            </a:prstGeom>
            <a:solidFill>
              <a:srgbClr val="C0C0C0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3103" y="13086"/>
              <a:ext cx="2538" cy="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dirty="0"/>
                <a:t>Scheduler/System Interface</a:t>
              </a:r>
              <a:endParaRPr lang="en-US" sz="4000" dirty="0"/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3105" y="10370"/>
              <a:ext cx="6345" cy="253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" name="AutoShape 37"/>
            <p:cNvSpPr>
              <a:spLocks noChangeArrowheads="1"/>
            </p:cNvSpPr>
            <p:nvPr/>
          </p:nvSpPr>
          <p:spPr bwMode="auto">
            <a:xfrm>
              <a:off x="3439" y="11132"/>
              <a:ext cx="1736" cy="1359"/>
            </a:xfrm>
            <a:prstGeom prst="flowChartConnector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3502" y="11271"/>
              <a:ext cx="1605" cy="96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 dirty="0"/>
                <a:t>Main Scheduling Algorithm</a:t>
              </a:r>
              <a:endParaRPr lang="en-US" sz="3200" dirty="0"/>
            </a:p>
          </p:txBody>
        </p:sp>
        <p:sp>
          <p:nvSpPr>
            <p:cNvPr id="14" name="AutoShape 39"/>
            <p:cNvSpPr>
              <a:spLocks noChangeArrowheads="1"/>
            </p:cNvSpPr>
            <p:nvPr/>
          </p:nvSpPr>
          <p:spPr bwMode="auto">
            <a:xfrm>
              <a:off x="7498" y="9580"/>
              <a:ext cx="1943" cy="636"/>
            </a:xfrm>
            <a:prstGeom prst="flowChartManualInpu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/>
                <a:t>System Parameters </a:t>
              </a:r>
              <a:r>
                <a:rPr lang="en-US" sz="1400" dirty="0" smtClean="0"/>
                <a:t>(Custom Model File</a:t>
              </a:r>
              <a:r>
                <a:rPr lang="en-US" sz="1400" dirty="0"/>
                <a:t>)</a:t>
              </a:r>
            </a:p>
            <a:p>
              <a:endParaRPr lang="en-US" sz="4000" dirty="0"/>
            </a:p>
          </p:txBody>
        </p:sp>
        <p:sp>
          <p:nvSpPr>
            <p:cNvPr id="15" name="AutoShape 40"/>
            <p:cNvSpPr>
              <a:spLocks noChangeArrowheads="1"/>
            </p:cNvSpPr>
            <p:nvPr/>
          </p:nvSpPr>
          <p:spPr bwMode="auto">
            <a:xfrm>
              <a:off x="3103" y="9678"/>
              <a:ext cx="2138" cy="529"/>
            </a:xfrm>
            <a:prstGeom prst="flowChartManualInpu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/>
                <a:t>Simulation Parameters </a:t>
              </a:r>
              <a:r>
                <a:rPr lang="en-US" sz="1400" dirty="0" smtClean="0"/>
                <a:t>(Custom Simulation File</a:t>
              </a:r>
              <a:r>
                <a:rPr lang="en-US" sz="1400" dirty="0"/>
                <a:t>)</a:t>
              </a:r>
            </a:p>
            <a:p>
              <a:endParaRPr lang="en-US" sz="4000" dirty="0"/>
            </a:p>
          </p:txBody>
        </p:sp>
        <p:sp>
          <p:nvSpPr>
            <p:cNvPr id="16" name="AutoShape 41"/>
            <p:cNvSpPr>
              <a:spLocks noChangeArrowheads="1"/>
            </p:cNvSpPr>
            <p:nvPr/>
          </p:nvSpPr>
          <p:spPr bwMode="auto">
            <a:xfrm>
              <a:off x="8788" y="13008"/>
              <a:ext cx="1980" cy="687"/>
            </a:xfrm>
            <a:prstGeom prst="flowChartDisplay">
              <a:avLst/>
            </a:prstGeom>
            <a:solidFill>
              <a:srgbClr val="CC99FF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bIns="0"/>
            <a:lstStyle/>
            <a:p>
              <a:pPr algn="ctr"/>
              <a:r>
                <a:rPr lang="en-US" sz="1400"/>
                <a:t>Final Schedule, State Data (Output)</a:t>
              </a:r>
            </a:p>
            <a:p>
              <a:endParaRPr lang="en-US" sz="4000"/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5356" y="11122"/>
              <a:ext cx="2580" cy="14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5490" y="11207"/>
              <a:ext cx="2299" cy="2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000" b="1" dirty="0"/>
                <a:t>System Model</a:t>
              </a:r>
              <a:endParaRPr lang="en-US" sz="4800" dirty="0"/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5517" y="11588"/>
              <a:ext cx="2266" cy="76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5641" y="12028"/>
              <a:ext cx="928" cy="20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/>
                <a:t>Subsystem</a:t>
              </a:r>
              <a:endParaRPr lang="en-US" sz="4000" dirty="0"/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6184" y="11670"/>
              <a:ext cx="928" cy="204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/>
                <a:t>Subsystem</a:t>
              </a:r>
              <a:endParaRPr lang="en-US" sz="4000" dirty="0"/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6738" y="12028"/>
              <a:ext cx="928" cy="20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/>
                <a:t>Subsystem</a:t>
              </a:r>
              <a:endParaRPr lang="en-US" sz="4000"/>
            </a:p>
          </p:txBody>
        </p:sp>
        <p:cxnSp>
          <p:nvCxnSpPr>
            <p:cNvPr id="23" name="AutoShape 48"/>
            <p:cNvCxnSpPr>
              <a:cxnSpLocks noChangeShapeType="1"/>
              <a:stCxn id="21" idx="2"/>
              <a:endCxn id="20" idx="0"/>
            </p:cNvCxnSpPr>
            <p:nvPr/>
          </p:nvCxnSpPr>
          <p:spPr bwMode="auto">
            <a:xfrm flipH="1">
              <a:off x="6105" y="11874"/>
              <a:ext cx="543" cy="154"/>
            </a:xfrm>
            <a:prstGeom prst="straightConnector1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49"/>
            <p:cNvCxnSpPr>
              <a:cxnSpLocks noChangeShapeType="1"/>
              <a:stCxn id="21" idx="2"/>
              <a:endCxn id="22" idx="0"/>
            </p:cNvCxnSpPr>
            <p:nvPr/>
          </p:nvCxnSpPr>
          <p:spPr bwMode="auto">
            <a:xfrm>
              <a:off x="6648" y="11874"/>
              <a:ext cx="554" cy="154"/>
            </a:xfrm>
            <a:prstGeom prst="straightConnector1">
              <a:avLst/>
            </a:prstGeom>
            <a:noFill/>
            <a:ln w="127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5" name="AutoShape 50"/>
            <p:cNvCxnSpPr>
              <a:cxnSpLocks noChangeShapeType="1"/>
              <a:stCxn id="12" idx="0"/>
              <a:endCxn id="17" idx="0"/>
            </p:cNvCxnSpPr>
            <p:nvPr/>
          </p:nvCxnSpPr>
          <p:spPr bwMode="auto">
            <a:xfrm rot="-5400000">
              <a:off x="5472" y="9957"/>
              <a:ext cx="10" cy="2339"/>
            </a:xfrm>
            <a:prstGeom prst="bentConnector3">
              <a:avLst>
                <a:gd name="adj1" fmla="val 2340000"/>
              </a:avLst>
            </a:prstGeom>
            <a:noFill/>
            <a:ln w="12700">
              <a:solidFill>
                <a:srgbClr val="0000FF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6" name="AutoShape 51"/>
            <p:cNvCxnSpPr>
              <a:cxnSpLocks noChangeShapeType="1"/>
              <a:stCxn id="17" idx="2"/>
              <a:endCxn id="12" idx="4"/>
            </p:cNvCxnSpPr>
            <p:nvPr/>
          </p:nvCxnSpPr>
          <p:spPr bwMode="auto">
            <a:xfrm rot="16200000" flipV="1">
              <a:off x="5443" y="11355"/>
              <a:ext cx="67" cy="2339"/>
            </a:xfrm>
            <a:prstGeom prst="bentConnector3">
              <a:avLst>
                <a:gd name="adj1" fmla="val -159704"/>
              </a:avLst>
            </a:prstGeom>
            <a:noFill/>
            <a:ln w="12700">
              <a:solidFill>
                <a:srgbClr val="0000FF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2926" y="10396"/>
              <a:ext cx="4972" cy="3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b="1" dirty="0"/>
                <a:t>Horizon Simulation Framework</a:t>
              </a:r>
              <a:endParaRPr lang="en-US" sz="3600" dirty="0"/>
            </a:p>
          </p:txBody>
        </p:sp>
        <p:cxnSp>
          <p:nvCxnSpPr>
            <p:cNvPr id="28" name="AutoShape 53"/>
            <p:cNvCxnSpPr>
              <a:cxnSpLocks noChangeShapeType="1"/>
              <a:endCxn id="12" idx="2"/>
            </p:cNvCxnSpPr>
            <p:nvPr/>
          </p:nvCxnSpPr>
          <p:spPr bwMode="auto">
            <a:xfrm rot="16200000" flipH="1">
              <a:off x="2204" y="10577"/>
              <a:ext cx="1774" cy="69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</p:spPr>
        </p:cxn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2567" y="13187"/>
              <a:ext cx="446" cy="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2563" y="13373"/>
              <a:ext cx="44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3103" y="13278"/>
              <a:ext cx="2538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dirty="0"/>
                <a:t>Interface between Subsystems</a:t>
              </a:r>
              <a:endParaRPr lang="en-US" sz="4000" dirty="0"/>
            </a:p>
          </p:txBody>
        </p:sp>
        <p:sp>
          <p:nvSpPr>
            <p:cNvPr id="33" name="AutoShape 58"/>
            <p:cNvSpPr>
              <a:spLocks noChangeArrowheads="1"/>
            </p:cNvSpPr>
            <p:nvPr/>
          </p:nvSpPr>
          <p:spPr bwMode="auto">
            <a:xfrm>
              <a:off x="3103" y="9053"/>
              <a:ext cx="2138" cy="529"/>
            </a:xfrm>
            <a:prstGeom prst="flowChartManualInpu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/>
                <a:t>Task Inputs</a:t>
              </a:r>
            </a:p>
            <a:p>
              <a:pPr algn="ctr"/>
              <a:r>
                <a:rPr lang="en-US" sz="1400" dirty="0"/>
                <a:t> </a:t>
              </a:r>
              <a:r>
                <a:rPr lang="en-US" sz="1400" dirty="0" smtClean="0"/>
                <a:t>(Custom Task File</a:t>
              </a:r>
              <a:r>
                <a:rPr lang="en-US" sz="1400" dirty="0"/>
                <a:t>)</a:t>
              </a:r>
            </a:p>
            <a:p>
              <a:endParaRPr lang="en-US" sz="4000" dirty="0"/>
            </a:p>
          </p:txBody>
        </p: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8323" y="11132"/>
              <a:ext cx="662" cy="1426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7" name="Line 62"/>
            <p:cNvSpPr>
              <a:spLocks noChangeShapeType="1"/>
            </p:cNvSpPr>
            <p:nvPr/>
          </p:nvSpPr>
          <p:spPr bwMode="auto">
            <a:xfrm>
              <a:off x="2743" y="949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2743" y="10038"/>
              <a:ext cx="3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9" name="Line 64"/>
            <p:cNvSpPr>
              <a:spLocks noChangeShapeType="1"/>
            </p:cNvSpPr>
            <p:nvPr/>
          </p:nvSpPr>
          <p:spPr bwMode="auto">
            <a:xfrm>
              <a:off x="2743" y="949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0" name="Text Box 65"/>
            <p:cNvSpPr txBox="1">
              <a:spLocks noChangeArrowheads="1"/>
            </p:cNvSpPr>
            <p:nvPr/>
          </p:nvSpPr>
          <p:spPr bwMode="auto">
            <a:xfrm>
              <a:off x="8323" y="11118"/>
              <a:ext cx="662" cy="1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vert270" lIns="0" tIns="0" rIns="0" bIns="0"/>
            <a:lstStyle/>
            <a:p>
              <a:pPr algn="ctr"/>
              <a:r>
                <a:rPr lang="en-US" sz="2000" b="1" dirty="0"/>
                <a:t>Modeling Utilities</a:t>
              </a:r>
              <a:endParaRPr lang="en-US" sz="2000" dirty="0"/>
            </a:p>
          </p:txBody>
        </p:sp>
        <p:sp>
          <p:nvSpPr>
            <p:cNvPr id="45" name="Line 70"/>
            <p:cNvSpPr>
              <a:spLocks noChangeShapeType="1"/>
            </p:cNvSpPr>
            <p:nvPr/>
          </p:nvSpPr>
          <p:spPr bwMode="auto">
            <a:xfrm>
              <a:off x="7963" y="11837"/>
              <a:ext cx="36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7" name="Line 72"/>
            <p:cNvSpPr>
              <a:spLocks noChangeShapeType="1"/>
            </p:cNvSpPr>
            <p:nvPr/>
          </p:nvSpPr>
          <p:spPr bwMode="auto">
            <a:xfrm>
              <a:off x="9441" y="9967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8" name="Line 73"/>
            <p:cNvSpPr>
              <a:spLocks noChangeShapeType="1"/>
            </p:cNvSpPr>
            <p:nvPr/>
          </p:nvSpPr>
          <p:spPr bwMode="auto">
            <a:xfrm flipH="1">
              <a:off x="9773" y="9967"/>
              <a:ext cx="0" cy="1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9" name="Line 74"/>
            <p:cNvSpPr>
              <a:spLocks noChangeShapeType="1"/>
            </p:cNvSpPr>
            <p:nvPr/>
          </p:nvSpPr>
          <p:spPr bwMode="auto">
            <a:xfrm flipH="1">
              <a:off x="8985" y="11855"/>
              <a:ext cx="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6247" y="13098"/>
              <a:ext cx="2002" cy="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dirty="0"/>
                <a:t>Code Interactions</a:t>
              </a:r>
              <a:endParaRPr lang="en-US" sz="4000" dirty="0"/>
            </a:p>
          </p:txBody>
        </p:sp>
        <p:sp>
          <p:nvSpPr>
            <p:cNvPr id="55" name="Line 80"/>
            <p:cNvSpPr>
              <a:spLocks noChangeShapeType="1"/>
            </p:cNvSpPr>
            <p:nvPr/>
          </p:nvSpPr>
          <p:spPr bwMode="auto">
            <a:xfrm>
              <a:off x="5711" y="13187"/>
              <a:ext cx="44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56" name="Line 81"/>
            <p:cNvSpPr>
              <a:spLocks noChangeShapeType="1"/>
            </p:cNvSpPr>
            <p:nvPr/>
          </p:nvSpPr>
          <p:spPr bwMode="auto">
            <a:xfrm>
              <a:off x="5707" y="13373"/>
              <a:ext cx="4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57" name="Text Box 82"/>
            <p:cNvSpPr txBox="1">
              <a:spLocks noChangeArrowheads="1"/>
            </p:cNvSpPr>
            <p:nvPr/>
          </p:nvSpPr>
          <p:spPr bwMode="auto">
            <a:xfrm>
              <a:off x="6247" y="13278"/>
              <a:ext cx="2002" cy="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dirty="0" err="1"/>
                <a:t>Input/Output</a:t>
              </a:r>
              <a:r>
                <a:rPr lang="en-US" sz="1400" dirty="0"/>
                <a:t> Interfaces</a:t>
              </a:r>
              <a:endParaRPr lang="en-US" sz="4000" dirty="0"/>
            </a:p>
          </p:txBody>
        </p:sp>
        <p:sp>
          <p:nvSpPr>
            <p:cNvPr id="58" name="Line 83"/>
            <p:cNvSpPr>
              <a:spLocks noChangeShapeType="1"/>
            </p:cNvSpPr>
            <p:nvPr/>
          </p:nvSpPr>
          <p:spPr bwMode="auto">
            <a:xfrm flipH="1">
              <a:off x="8401" y="12918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59" name="Line 84"/>
            <p:cNvSpPr>
              <a:spLocks noChangeShapeType="1"/>
            </p:cNvSpPr>
            <p:nvPr/>
          </p:nvSpPr>
          <p:spPr bwMode="auto">
            <a:xfrm>
              <a:off x="8428" y="13363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93097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878" y="68174"/>
            <a:ext cx="6504122" cy="703678"/>
          </a:xfrm>
        </p:spPr>
        <p:txBody>
          <a:bodyPr/>
          <a:lstStyle/>
          <a:p>
            <a:r>
              <a:rPr lang="en-US" dirty="0" smtClean="0"/>
              <a:t>Upgrade:  Dynamic Model Creation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57200" y="771852"/>
            <a:ext cx="4038600" cy="5680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&lt;MODEL&gt;</a:t>
            </a:r>
          </a:p>
          <a:p>
            <a:pPr marL="0" indent="0">
              <a:buNone/>
            </a:pPr>
            <a:r>
              <a:rPr lang="en-US" sz="1000" dirty="0"/>
              <a:t>    &lt;ASSET&gt;</a:t>
            </a:r>
          </a:p>
          <a:p>
            <a:pPr marL="0" indent="0">
              <a:buNone/>
            </a:pPr>
            <a:r>
              <a:rPr lang="en-US" sz="1000" dirty="0"/>
              <a:t>        &lt;SUBSYSTEM</a:t>
            </a:r>
          </a:p>
          <a:p>
            <a:pPr marL="0" indent="0">
              <a:buNone/>
            </a:pPr>
            <a:r>
              <a:rPr lang="en-US" sz="1000" dirty="0"/>
              <a:t>            Type=“scripted”</a:t>
            </a:r>
          </a:p>
          <a:p>
            <a:pPr marL="0" indent="0">
              <a:buNone/>
            </a:pPr>
            <a:r>
              <a:rPr lang="en-US" sz="1000" dirty="0"/>
              <a:t>            Name=“Sub 1”</a:t>
            </a:r>
          </a:p>
          <a:p>
            <a:pPr marL="0" indent="0">
              <a:buNone/>
            </a:pPr>
            <a:r>
              <a:rPr lang="en-US" sz="1000" dirty="0"/>
              <a:t>            </a:t>
            </a:r>
            <a:r>
              <a:rPr lang="en-US" sz="1000" dirty="0" err="1"/>
              <a:t>SubId</a:t>
            </a:r>
            <a:r>
              <a:rPr lang="en-US" sz="1000" dirty="0"/>
              <a:t>=”1”</a:t>
            </a:r>
          </a:p>
          <a:p>
            <a:pPr marL="0" indent="0">
              <a:buNone/>
            </a:pPr>
            <a:r>
              <a:rPr lang="en-US" sz="1000" dirty="0"/>
              <a:t>        &lt;/SUBSYSTEM&gt;</a:t>
            </a:r>
          </a:p>
          <a:p>
            <a:pPr marL="0" indent="0">
              <a:buNone/>
            </a:pPr>
            <a:r>
              <a:rPr lang="en-US" sz="1000" dirty="0"/>
              <a:t>        &lt;SUBSYSTEM</a:t>
            </a:r>
          </a:p>
          <a:p>
            <a:pPr marL="0" indent="0">
              <a:buNone/>
            </a:pPr>
            <a:r>
              <a:rPr lang="en-US" sz="1000" dirty="0"/>
              <a:t>            Type=“Sub 2”</a:t>
            </a:r>
          </a:p>
          <a:p>
            <a:pPr marL="0" indent="0">
              <a:buNone/>
            </a:pPr>
            <a:r>
              <a:rPr lang="en-US" sz="1000" dirty="0"/>
              <a:t>            </a:t>
            </a:r>
            <a:r>
              <a:rPr lang="en-US" sz="1000" dirty="0" err="1"/>
              <a:t>SubId</a:t>
            </a:r>
            <a:r>
              <a:rPr lang="en-US" sz="1000" dirty="0"/>
              <a:t>=”2”</a:t>
            </a:r>
          </a:p>
          <a:p>
            <a:pPr marL="0" indent="0">
              <a:buNone/>
            </a:pPr>
            <a:r>
              <a:rPr lang="en-US" sz="1000" dirty="0"/>
              <a:t>            &lt;DEPENDENCY </a:t>
            </a:r>
            <a:r>
              <a:rPr lang="en-US" sz="1000" dirty="0" err="1"/>
              <a:t>SubId</a:t>
            </a:r>
            <a:r>
              <a:rPr lang="en-US" sz="1000" dirty="0"/>
              <a:t>="2"&gt;&lt;/DEPENDENCY&gt;</a:t>
            </a:r>
          </a:p>
          <a:p>
            <a:pPr marL="0" indent="0">
              <a:buNone/>
            </a:pPr>
            <a:r>
              <a:rPr lang="en-US" sz="1000" dirty="0"/>
              <a:t>        &lt;/SUBSYSTEM&gt;</a:t>
            </a:r>
          </a:p>
          <a:p>
            <a:pPr marL="0" indent="0">
              <a:buNone/>
            </a:pPr>
            <a:r>
              <a:rPr lang="en-US" sz="1000" dirty="0"/>
              <a:t>    &lt;/ASSET&gt;</a:t>
            </a:r>
          </a:p>
          <a:p>
            <a:pPr marL="0" indent="0">
              <a:buNone/>
            </a:pPr>
            <a:r>
              <a:rPr lang="en-US" sz="1000" dirty="0"/>
              <a:t>    &lt;ASSET&gt;</a:t>
            </a:r>
          </a:p>
          <a:p>
            <a:pPr marL="0" indent="0">
              <a:buNone/>
            </a:pPr>
            <a:r>
              <a:rPr lang="en-US" sz="1000" dirty="0"/>
              <a:t>        &lt;SUBSYSTEM</a:t>
            </a:r>
          </a:p>
          <a:p>
            <a:pPr marL="0" indent="0">
              <a:buNone/>
            </a:pPr>
            <a:r>
              <a:rPr lang="en-US" sz="1000" dirty="0"/>
              <a:t>            Type=“scripted”</a:t>
            </a:r>
          </a:p>
          <a:p>
            <a:pPr marL="0" indent="0">
              <a:buNone/>
            </a:pPr>
            <a:r>
              <a:rPr lang="en-US" sz="1000" dirty="0"/>
              <a:t>            Name=“Sub 3”</a:t>
            </a:r>
          </a:p>
          <a:p>
            <a:pPr marL="0" indent="0">
              <a:buNone/>
            </a:pPr>
            <a:r>
              <a:rPr lang="en-US" sz="1000" dirty="0"/>
              <a:t>            </a:t>
            </a:r>
            <a:r>
              <a:rPr lang="en-US" sz="1000" dirty="0" err="1"/>
              <a:t>SubId</a:t>
            </a:r>
            <a:r>
              <a:rPr lang="en-US" sz="1000" dirty="0"/>
              <a:t>=”3”</a:t>
            </a:r>
          </a:p>
          <a:p>
            <a:pPr marL="0" indent="0">
              <a:buNone/>
            </a:pPr>
            <a:r>
              <a:rPr lang="en-US" sz="1000" dirty="0"/>
              <a:t>            &lt;DEPENDENCY </a:t>
            </a:r>
            <a:r>
              <a:rPr lang="en-US" sz="1000" dirty="0" err="1"/>
              <a:t>SubId</a:t>
            </a:r>
            <a:r>
              <a:rPr lang="en-US" sz="1000" dirty="0"/>
              <a:t>="2"&gt;&lt;/DEPENDENCY&gt;</a:t>
            </a:r>
          </a:p>
          <a:p>
            <a:pPr marL="0" indent="0">
              <a:buNone/>
            </a:pPr>
            <a:r>
              <a:rPr lang="en-US" sz="1000" dirty="0"/>
              <a:t>            &lt;DEPENDENCY </a:t>
            </a:r>
            <a:r>
              <a:rPr lang="en-US" sz="1000" dirty="0" err="1"/>
              <a:t>SubId</a:t>
            </a:r>
            <a:r>
              <a:rPr lang="en-US" sz="1000" dirty="0"/>
              <a:t>="4"&gt;&lt;/DEPENDENCY&gt;</a:t>
            </a:r>
          </a:p>
          <a:p>
            <a:pPr marL="0" indent="0">
              <a:buNone/>
            </a:pPr>
            <a:r>
              <a:rPr lang="en-US" sz="1000" dirty="0"/>
              <a:t>        &lt;/SUBSYSTEM&gt;</a:t>
            </a:r>
          </a:p>
          <a:p>
            <a:pPr marL="0" indent="0">
              <a:buNone/>
            </a:pPr>
            <a:r>
              <a:rPr lang="en-US" sz="1000" dirty="0"/>
              <a:t>        &lt;SUBSYSTEM</a:t>
            </a:r>
          </a:p>
          <a:p>
            <a:pPr marL="0" indent="0">
              <a:buNone/>
            </a:pPr>
            <a:r>
              <a:rPr lang="en-US" sz="1000" dirty="0"/>
              <a:t>            Type=“Networked”</a:t>
            </a:r>
          </a:p>
          <a:p>
            <a:pPr marL="0" indent="0">
              <a:buNone/>
            </a:pPr>
            <a:r>
              <a:rPr lang="en-US" sz="1000" dirty="0"/>
              <a:t>            Name=”Sub 4”</a:t>
            </a:r>
          </a:p>
          <a:p>
            <a:pPr marL="0" indent="0">
              <a:buNone/>
            </a:pPr>
            <a:r>
              <a:rPr lang="en-US" sz="1000" dirty="0"/>
              <a:t>            host=”127.0.0.1”</a:t>
            </a:r>
          </a:p>
          <a:p>
            <a:pPr marL="0" indent="0">
              <a:buNone/>
            </a:pPr>
            <a:r>
              <a:rPr lang="en-US" sz="1000" dirty="0"/>
              <a:t>            port=”9999”</a:t>
            </a:r>
          </a:p>
          <a:p>
            <a:pPr marL="0" indent="0">
              <a:buNone/>
            </a:pPr>
            <a:r>
              <a:rPr lang="en-US" sz="1000" dirty="0"/>
              <a:t>            </a:t>
            </a:r>
            <a:r>
              <a:rPr lang="en-US" sz="1000" dirty="0" err="1"/>
              <a:t>SubId</a:t>
            </a:r>
            <a:r>
              <a:rPr lang="en-US" sz="1000" dirty="0"/>
              <a:t>=”4”</a:t>
            </a:r>
          </a:p>
          <a:p>
            <a:pPr marL="0" indent="0">
              <a:buNone/>
            </a:pPr>
            <a:r>
              <a:rPr lang="en-US" sz="1000" dirty="0"/>
              <a:t>        &lt;/SUBSYSTEM&gt;</a:t>
            </a:r>
          </a:p>
          <a:p>
            <a:pPr marL="0" indent="0">
              <a:buNone/>
            </a:pPr>
            <a:r>
              <a:rPr lang="en-US" sz="1000" dirty="0"/>
              <a:t>    &lt;/ASSET&gt;</a:t>
            </a:r>
          </a:p>
          <a:p>
            <a:pPr marL="0" indent="0">
              <a:buNone/>
            </a:pPr>
            <a:r>
              <a:rPr lang="en-US" sz="1000" dirty="0"/>
              <a:t>&lt;/MODEL</a:t>
            </a:r>
            <a:r>
              <a:rPr lang="en-US" sz="1000" dirty="0" smtClean="0"/>
              <a:t>&gt;</a:t>
            </a: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2" name="Canvas 537"/>
          <p:cNvGrpSpPr/>
          <p:nvPr/>
        </p:nvGrpSpPr>
        <p:grpSpPr>
          <a:xfrm>
            <a:off x="4648199" y="2050386"/>
            <a:ext cx="4340817" cy="4075778"/>
            <a:chOff x="0" y="0"/>
            <a:chExt cx="2743200" cy="2857500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2743200" cy="2857500"/>
            </a:xfrm>
            <a:prstGeom prst="rect">
              <a:avLst/>
            </a:prstGeom>
            <a:solidFill>
              <a:srgbClr val="C0C0C0">
                <a:alpha val="20000"/>
              </a:srgbClr>
            </a:soli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14300" y="114300"/>
              <a:ext cx="2514600" cy="12573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8000"/>
              </a:solidFill>
              <a:prstDash val="dash"/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14300" y="1485900"/>
              <a:ext cx="2514600" cy="128778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endParaRPr lang="en-US" sz="1400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28600" y="342900"/>
              <a:ext cx="933450" cy="457200"/>
            </a:xfrm>
            <a:prstGeom prst="rect">
              <a:avLst/>
            </a:prstGeom>
            <a:solidFill>
              <a:srgbClr val="FF6600">
                <a:alpha val="75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ea typeface="Times New Roman" panose="02020603050405020304" pitchFamily="18" charset="0"/>
                </a:rPr>
                <a:t>Subsystem “Sub1”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ea typeface="Times New Roman" panose="02020603050405020304" pitchFamily="18" charset="0"/>
                </a:rPr>
                <a:t>SubId: 1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ea typeface="Times New Roman" panose="02020603050405020304" pitchFamily="18" charset="0"/>
                </a:rPr>
                <a:t>Type: Scripted</a:t>
              </a:r>
            </a:p>
          </p:txBody>
        </p:sp>
        <p:sp>
          <p:nvSpPr>
            <p:cNvPr id="47" name="Text Box 542"/>
            <p:cNvSpPr txBox="1">
              <a:spLocks noChangeArrowheads="1"/>
            </p:cNvSpPr>
            <p:nvPr/>
          </p:nvSpPr>
          <p:spPr bwMode="auto">
            <a:xfrm>
              <a:off x="228600" y="1143000"/>
              <a:ext cx="594995" cy="1479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solidFill>
                    <a:srgbClr val="008000"/>
                  </a:solidFill>
                  <a:effectLst/>
                  <a:ea typeface="Times New Roman" panose="02020603050405020304" pitchFamily="18" charset="0"/>
                </a:rPr>
                <a:t>Asset 1</a:t>
              </a:r>
              <a:endParaRPr lang="en-US" sz="140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48" name="Text Box 543"/>
            <p:cNvSpPr txBox="1">
              <a:spLocks noChangeArrowheads="1"/>
            </p:cNvSpPr>
            <p:nvPr/>
          </p:nvSpPr>
          <p:spPr bwMode="auto">
            <a:xfrm>
              <a:off x="1957218" y="2533309"/>
              <a:ext cx="594995" cy="1479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FF0000"/>
                  </a:solidFill>
                  <a:effectLst/>
                  <a:ea typeface="Times New Roman" panose="02020603050405020304" pitchFamily="18" charset="0"/>
                </a:rPr>
                <a:t>Asset 2</a:t>
              </a:r>
              <a:endParaRPr lang="en-US" sz="14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485900" y="342900"/>
              <a:ext cx="933450" cy="457200"/>
            </a:xfrm>
            <a:prstGeom prst="rect">
              <a:avLst/>
            </a:prstGeom>
            <a:solidFill>
              <a:srgbClr val="0000FF">
                <a:alpha val="75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ea typeface="Times New Roman" panose="02020603050405020304" pitchFamily="18" charset="0"/>
                </a:rPr>
                <a:t>Subsystem “Sub 2”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ea typeface="Times New Roman" panose="02020603050405020304" pitchFamily="18" charset="0"/>
                </a:rPr>
                <a:t>SubId: 2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ea typeface="Times New Roman" panose="02020603050405020304" pitchFamily="18" charset="0"/>
                </a:rPr>
                <a:t>Type: Compiled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28600" y="1714500"/>
              <a:ext cx="933450" cy="818809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Times New Roman" panose="02020603050405020304" pitchFamily="18" charset="0"/>
                </a:rPr>
                <a:t>Subsystem “Sub 4”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effectLst/>
                  <a:ea typeface="Times New Roman" panose="02020603050405020304" pitchFamily="18" charset="0"/>
                </a:rPr>
                <a:t>SubId</a:t>
              </a:r>
              <a:r>
                <a:rPr lang="en-US" sz="1400" dirty="0">
                  <a:effectLst/>
                  <a:ea typeface="Times New Roman" panose="02020603050405020304" pitchFamily="18" charset="0"/>
                </a:rPr>
                <a:t>: 4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Times New Roman" panose="02020603050405020304" pitchFamily="18" charset="0"/>
                </a:rPr>
                <a:t>Type: Networked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Times New Roman" panose="02020603050405020304" pitchFamily="18" charset="0"/>
                </a:rPr>
                <a:t>Host: 127.0.0.1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ea typeface="Times New Roman" panose="02020603050405020304" pitchFamily="18" charset="0"/>
                </a:rPr>
                <a:t>Port: 9999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1485900" y="1714500"/>
              <a:ext cx="933450" cy="45720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ea typeface="Times New Roman" panose="02020603050405020304" pitchFamily="18" charset="0"/>
                </a:rPr>
                <a:t>Subsystem “Sub 3”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ea typeface="Times New Roman" panose="02020603050405020304" pitchFamily="18" charset="0"/>
                </a:rPr>
                <a:t>SubId: 3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>
                  <a:effectLst/>
                  <a:ea typeface="Times New Roman" panose="02020603050405020304" pitchFamily="18" charset="0"/>
                </a:rPr>
                <a:t>Type: Scripted</a:t>
              </a:r>
            </a:p>
          </p:txBody>
        </p:sp>
        <p:cxnSp>
          <p:nvCxnSpPr>
            <p:cNvPr id="52" name="Line 547"/>
            <p:cNvCxnSpPr/>
            <p:nvPr/>
          </p:nvCxnSpPr>
          <p:spPr bwMode="auto">
            <a:xfrm flipH="1">
              <a:off x="1143000" y="571500"/>
              <a:ext cx="3429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548"/>
            <p:cNvCxnSpPr/>
            <p:nvPr/>
          </p:nvCxnSpPr>
          <p:spPr bwMode="auto">
            <a:xfrm flipH="1">
              <a:off x="1143000" y="1943100"/>
              <a:ext cx="34290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549"/>
            <p:cNvCxnSpPr/>
            <p:nvPr/>
          </p:nvCxnSpPr>
          <p:spPr bwMode="auto">
            <a:xfrm flipV="1">
              <a:off x="1943100" y="800100"/>
              <a:ext cx="635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48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</a:t>
            </a:r>
            <a:r>
              <a:rPr lang="en-US" baseline="0" dirty="0" smtClean="0"/>
              <a:t> Model Creation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version 2.1 only several (hard coded) subsystems were available to the user without modification to the codebase</a:t>
            </a:r>
          </a:p>
          <a:p>
            <a:r>
              <a:rPr lang="en-US" baseline="0" dirty="0" smtClean="0"/>
              <a:t>Using an input file in </a:t>
            </a:r>
            <a:r>
              <a:rPr lang="en-US" i="1" baseline="0" dirty="0" smtClean="0"/>
              <a:t>xml</a:t>
            </a:r>
            <a:r>
              <a:rPr lang="en-US" baseline="0" dirty="0" smtClean="0"/>
              <a:t> format, the type of each subsystem and the structure of the system model is contained in the input file</a:t>
            </a:r>
          </a:p>
          <a:p>
            <a:r>
              <a:rPr lang="en-US" baseline="0" dirty="0" smtClean="0"/>
              <a:t>Adding scripting also increased the flexibility of </a:t>
            </a:r>
            <a:r>
              <a:rPr lang="en-US" i="1" baseline="0" dirty="0" smtClean="0"/>
              <a:t>HSF</a:t>
            </a:r>
            <a:r>
              <a:rPr lang="en-US" baseline="0" dirty="0" smtClean="0"/>
              <a:t> by easily allowing customizable subsystem models (more next)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Upgrade:  </a:t>
            </a:r>
            <a:r>
              <a:rPr lang="en-US" dirty="0" err="1" smtClean="0"/>
              <a:t>Lua</a:t>
            </a:r>
            <a:r>
              <a:rPr lang="en-US" baseline="0" dirty="0" smtClean="0"/>
              <a:t> Scripting Support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142"/>
          <p:cNvGrpSpPr>
            <a:grpSpLocks noChangeAspect="1"/>
          </p:cNvGrpSpPr>
          <p:nvPr/>
        </p:nvGrpSpPr>
        <p:grpSpPr bwMode="auto">
          <a:xfrm>
            <a:off x="715367" y="1629569"/>
            <a:ext cx="7713266" cy="4695031"/>
            <a:chOff x="3103" y="10578"/>
            <a:chExt cx="8280" cy="5040"/>
          </a:xfrm>
        </p:grpSpPr>
        <p:sp>
          <p:nvSpPr>
            <p:cNvPr id="8" name="AutoShape 143"/>
            <p:cNvSpPr>
              <a:spLocks noChangeAspect="1" noChangeArrowheads="1"/>
            </p:cNvSpPr>
            <p:nvPr/>
          </p:nvSpPr>
          <p:spPr bwMode="auto">
            <a:xfrm>
              <a:off x="3103" y="10578"/>
              <a:ext cx="8280" cy="5040"/>
            </a:xfrm>
            <a:prstGeom prst="rect">
              <a:avLst/>
            </a:prstGeom>
            <a:solidFill>
              <a:srgbClr val="C0C0C0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9" name="Rectangle 144"/>
            <p:cNvSpPr>
              <a:spLocks noChangeArrowheads="1"/>
            </p:cNvSpPr>
            <p:nvPr/>
          </p:nvSpPr>
          <p:spPr bwMode="auto">
            <a:xfrm>
              <a:off x="3283" y="10758"/>
              <a:ext cx="7920" cy="468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0" name="Rectangle 145"/>
            <p:cNvSpPr>
              <a:spLocks noChangeArrowheads="1"/>
            </p:cNvSpPr>
            <p:nvPr/>
          </p:nvSpPr>
          <p:spPr bwMode="auto">
            <a:xfrm>
              <a:off x="5983" y="10938"/>
              <a:ext cx="2700" cy="161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1" name="Text Box 146"/>
            <p:cNvSpPr txBox="1">
              <a:spLocks noChangeArrowheads="1"/>
            </p:cNvSpPr>
            <p:nvPr/>
          </p:nvSpPr>
          <p:spPr bwMode="auto">
            <a:xfrm>
              <a:off x="6163" y="11118"/>
              <a:ext cx="2299" cy="2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200" b="1">
                  <a:solidFill>
                    <a:srgbClr val="000000"/>
                  </a:solidFill>
                </a:rPr>
                <a:t>System Model</a:t>
              </a:r>
              <a:endParaRPr lang="en-US" sz="3200"/>
            </a:p>
          </p:txBody>
        </p:sp>
        <p:sp>
          <p:nvSpPr>
            <p:cNvPr id="12" name="Rectangle 147"/>
            <p:cNvSpPr>
              <a:spLocks noChangeArrowheads="1"/>
            </p:cNvSpPr>
            <p:nvPr/>
          </p:nvSpPr>
          <p:spPr bwMode="auto">
            <a:xfrm>
              <a:off x="6163" y="11478"/>
              <a:ext cx="2340" cy="945"/>
            </a:xfrm>
            <a:prstGeom prst="rect">
              <a:avLst/>
            </a:prstGeom>
            <a:solidFill>
              <a:srgbClr val="C0C0C0">
                <a:alpha val="25098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3" name="Text Box 148"/>
            <p:cNvSpPr txBox="1">
              <a:spLocks noChangeArrowheads="1"/>
            </p:cNvSpPr>
            <p:nvPr/>
          </p:nvSpPr>
          <p:spPr bwMode="auto">
            <a:xfrm>
              <a:off x="6830" y="11623"/>
              <a:ext cx="928" cy="20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100">
                  <a:solidFill>
                    <a:srgbClr val="000000"/>
                  </a:solidFill>
                </a:rPr>
                <a:t>Subsystem</a:t>
              </a:r>
              <a:endParaRPr lang="en-US" sz="3200"/>
            </a:p>
          </p:txBody>
        </p:sp>
        <p:sp>
          <p:nvSpPr>
            <p:cNvPr id="14" name="Text Box 149"/>
            <p:cNvSpPr txBox="1">
              <a:spLocks noChangeArrowheads="1"/>
            </p:cNvSpPr>
            <p:nvPr/>
          </p:nvSpPr>
          <p:spPr bwMode="auto">
            <a:xfrm>
              <a:off x="7384" y="12065"/>
              <a:ext cx="928" cy="21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100">
                  <a:solidFill>
                    <a:srgbClr val="000000"/>
                  </a:solidFill>
                </a:rPr>
                <a:t>Subsystem</a:t>
              </a:r>
              <a:endParaRPr lang="en-US" sz="3200"/>
            </a:p>
          </p:txBody>
        </p:sp>
        <p:cxnSp>
          <p:nvCxnSpPr>
            <p:cNvPr id="15" name="AutoShape 150"/>
            <p:cNvCxnSpPr>
              <a:cxnSpLocks noChangeShapeType="1"/>
              <a:stCxn id="13" idx="2"/>
              <a:endCxn id="39" idx="0"/>
            </p:cNvCxnSpPr>
            <p:nvPr/>
          </p:nvCxnSpPr>
          <p:spPr bwMode="auto">
            <a:xfrm flipH="1">
              <a:off x="6751" y="11831"/>
              <a:ext cx="543" cy="2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6" name="Rectangle 151"/>
            <p:cNvSpPr>
              <a:spLocks noChangeArrowheads="1"/>
            </p:cNvSpPr>
            <p:nvPr/>
          </p:nvSpPr>
          <p:spPr bwMode="auto">
            <a:xfrm>
              <a:off x="9403" y="11478"/>
              <a:ext cx="1620" cy="540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7" name="Text Box 152"/>
            <p:cNvSpPr txBox="1">
              <a:spLocks noChangeArrowheads="1"/>
            </p:cNvSpPr>
            <p:nvPr/>
          </p:nvSpPr>
          <p:spPr bwMode="auto">
            <a:xfrm>
              <a:off x="9403" y="11478"/>
              <a:ext cx="1620" cy="5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EOMS</a:t>
              </a:r>
              <a:endParaRPr lang="en-US" sz="3200"/>
            </a:p>
          </p:txBody>
        </p:sp>
        <p:sp>
          <p:nvSpPr>
            <p:cNvPr id="18" name="Line 153"/>
            <p:cNvSpPr>
              <a:spLocks noChangeShapeType="1"/>
            </p:cNvSpPr>
            <p:nvPr/>
          </p:nvSpPr>
          <p:spPr bwMode="auto">
            <a:xfrm>
              <a:off x="8683" y="11658"/>
              <a:ext cx="7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19" name="Line 154"/>
            <p:cNvSpPr>
              <a:spLocks noChangeShapeType="1"/>
            </p:cNvSpPr>
            <p:nvPr/>
          </p:nvSpPr>
          <p:spPr bwMode="auto">
            <a:xfrm>
              <a:off x="5263" y="11658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20" name="Line 155"/>
            <p:cNvSpPr>
              <a:spLocks noChangeShapeType="1"/>
            </p:cNvSpPr>
            <p:nvPr/>
          </p:nvSpPr>
          <p:spPr bwMode="auto">
            <a:xfrm flipH="1" flipV="1">
              <a:off x="8683" y="11838"/>
              <a:ext cx="72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21" name="Line 156"/>
            <p:cNvSpPr>
              <a:spLocks noChangeShapeType="1"/>
            </p:cNvSpPr>
            <p:nvPr/>
          </p:nvSpPr>
          <p:spPr bwMode="auto">
            <a:xfrm flipH="1">
              <a:off x="5263" y="11838"/>
              <a:ext cx="7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22" name="AutoShape 157"/>
            <p:cNvSpPr>
              <a:spLocks noChangeArrowheads="1"/>
            </p:cNvSpPr>
            <p:nvPr/>
          </p:nvSpPr>
          <p:spPr bwMode="auto">
            <a:xfrm>
              <a:off x="3527" y="11132"/>
              <a:ext cx="1736" cy="1359"/>
            </a:xfrm>
            <a:prstGeom prst="flowChartConnector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23" name="Text Box 158"/>
            <p:cNvSpPr txBox="1">
              <a:spLocks noChangeArrowheads="1"/>
            </p:cNvSpPr>
            <p:nvPr/>
          </p:nvSpPr>
          <p:spPr bwMode="auto">
            <a:xfrm>
              <a:off x="3643" y="11298"/>
              <a:ext cx="1605" cy="96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Main Scheduling Algorithm</a:t>
              </a:r>
              <a:endParaRPr lang="en-US" sz="3200"/>
            </a:p>
          </p:txBody>
        </p:sp>
        <p:cxnSp>
          <p:nvCxnSpPr>
            <p:cNvPr id="24" name="AutoShape 159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>
              <a:off x="7294" y="11831"/>
              <a:ext cx="554" cy="234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5" name="Rectangle 160"/>
            <p:cNvSpPr>
              <a:spLocks noChangeArrowheads="1"/>
            </p:cNvSpPr>
            <p:nvPr/>
          </p:nvSpPr>
          <p:spPr bwMode="auto">
            <a:xfrm>
              <a:off x="3463" y="12918"/>
              <a:ext cx="1620" cy="720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26" name="Text Box 161"/>
            <p:cNvSpPr txBox="1">
              <a:spLocks noChangeArrowheads="1"/>
            </p:cNvSpPr>
            <p:nvPr/>
          </p:nvSpPr>
          <p:spPr bwMode="auto">
            <a:xfrm>
              <a:off x="3463" y="12918"/>
              <a:ext cx="1620" cy="7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Schedule</a:t>
              </a:r>
            </a:p>
            <a:p>
              <a:pPr algn="ctr"/>
              <a:r>
                <a:rPr lang="en-US" sz="2000" b="1">
                  <a:solidFill>
                    <a:srgbClr val="000000"/>
                  </a:solidFill>
                </a:rPr>
                <a:t>Evaluator</a:t>
              </a:r>
              <a:endParaRPr lang="en-US" sz="3200"/>
            </a:p>
          </p:txBody>
        </p:sp>
        <p:sp>
          <p:nvSpPr>
            <p:cNvPr id="27" name="Line 162"/>
            <p:cNvSpPr>
              <a:spLocks noChangeShapeType="1"/>
            </p:cNvSpPr>
            <p:nvPr/>
          </p:nvSpPr>
          <p:spPr bwMode="auto">
            <a:xfrm flipH="1">
              <a:off x="4003" y="1237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28" name="Line 163"/>
            <p:cNvSpPr>
              <a:spLocks noChangeShapeType="1"/>
            </p:cNvSpPr>
            <p:nvPr/>
          </p:nvSpPr>
          <p:spPr bwMode="auto">
            <a:xfrm flipH="1" flipV="1">
              <a:off x="4723" y="12378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29" name="Rectangle 164"/>
            <p:cNvSpPr>
              <a:spLocks noChangeArrowheads="1"/>
            </p:cNvSpPr>
            <p:nvPr/>
          </p:nvSpPr>
          <p:spPr bwMode="auto">
            <a:xfrm>
              <a:off x="6343" y="12918"/>
              <a:ext cx="3960" cy="2340"/>
            </a:xfrm>
            <a:prstGeom prst="rect">
              <a:avLst/>
            </a:prstGeom>
            <a:solidFill>
              <a:srgbClr val="C0C0C0">
                <a:alpha val="25098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0" name="Text Box 165"/>
            <p:cNvSpPr txBox="1">
              <a:spLocks noChangeArrowheads="1"/>
            </p:cNvSpPr>
            <p:nvPr/>
          </p:nvSpPr>
          <p:spPr bwMode="auto">
            <a:xfrm>
              <a:off x="7423" y="13098"/>
              <a:ext cx="1620" cy="54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Subsystem</a:t>
              </a:r>
              <a:endParaRPr lang="en-US" sz="3200"/>
            </a:p>
          </p:txBody>
        </p:sp>
        <p:sp>
          <p:nvSpPr>
            <p:cNvPr id="31" name="Line 166"/>
            <p:cNvSpPr>
              <a:spLocks noChangeShapeType="1"/>
            </p:cNvSpPr>
            <p:nvPr/>
          </p:nvSpPr>
          <p:spPr bwMode="auto">
            <a:xfrm>
              <a:off x="8503" y="12378"/>
              <a:ext cx="180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2" name="Text Box 167"/>
            <p:cNvSpPr txBox="1">
              <a:spLocks noChangeArrowheads="1"/>
            </p:cNvSpPr>
            <p:nvPr/>
          </p:nvSpPr>
          <p:spPr bwMode="auto">
            <a:xfrm>
              <a:off x="8683" y="14538"/>
              <a:ext cx="1440" cy="55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Subsystem</a:t>
              </a:r>
              <a:endParaRPr lang="en-US" sz="3200"/>
            </a:p>
          </p:txBody>
        </p:sp>
        <p:cxnSp>
          <p:nvCxnSpPr>
            <p:cNvPr id="33" name="AutoShape 168"/>
            <p:cNvCxnSpPr>
              <a:cxnSpLocks noChangeShapeType="1"/>
              <a:stCxn id="30" idx="2"/>
              <a:endCxn id="35" idx="0"/>
            </p:cNvCxnSpPr>
            <p:nvPr/>
          </p:nvCxnSpPr>
          <p:spPr bwMode="auto">
            <a:xfrm flipH="1">
              <a:off x="7243" y="13638"/>
              <a:ext cx="990" cy="9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169"/>
            <p:cNvCxnSpPr>
              <a:cxnSpLocks noChangeShapeType="1"/>
              <a:stCxn id="30" idx="2"/>
              <a:endCxn id="32" idx="0"/>
            </p:cNvCxnSpPr>
            <p:nvPr/>
          </p:nvCxnSpPr>
          <p:spPr bwMode="auto">
            <a:xfrm>
              <a:off x="8233" y="13638"/>
              <a:ext cx="1170" cy="9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5" name="Text Box 170"/>
            <p:cNvSpPr txBox="1">
              <a:spLocks noChangeArrowheads="1"/>
            </p:cNvSpPr>
            <p:nvPr/>
          </p:nvSpPr>
          <p:spPr bwMode="auto">
            <a:xfrm>
              <a:off x="6523" y="14538"/>
              <a:ext cx="1440" cy="55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Subsystem</a:t>
              </a:r>
              <a:endParaRPr lang="en-US" sz="3200"/>
            </a:p>
          </p:txBody>
        </p:sp>
        <p:sp>
          <p:nvSpPr>
            <p:cNvPr id="36" name="Line 171"/>
            <p:cNvSpPr>
              <a:spLocks noChangeShapeType="1"/>
            </p:cNvSpPr>
            <p:nvPr/>
          </p:nvSpPr>
          <p:spPr bwMode="auto">
            <a:xfrm>
              <a:off x="6163" y="12378"/>
              <a:ext cx="180" cy="5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7" name="Oval 172"/>
            <p:cNvSpPr>
              <a:spLocks noChangeArrowheads="1"/>
            </p:cNvSpPr>
            <p:nvPr/>
          </p:nvSpPr>
          <p:spPr bwMode="auto">
            <a:xfrm>
              <a:off x="3283" y="12738"/>
              <a:ext cx="1980" cy="108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8" name="Oval 173"/>
            <p:cNvSpPr>
              <a:spLocks noChangeArrowheads="1"/>
            </p:cNvSpPr>
            <p:nvPr/>
          </p:nvSpPr>
          <p:spPr bwMode="auto">
            <a:xfrm>
              <a:off x="9223" y="11298"/>
              <a:ext cx="1980" cy="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9" name="Text Box 174"/>
            <p:cNvSpPr txBox="1">
              <a:spLocks noChangeArrowheads="1"/>
            </p:cNvSpPr>
            <p:nvPr/>
          </p:nvSpPr>
          <p:spPr bwMode="auto">
            <a:xfrm>
              <a:off x="6287" y="12065"/>
              <a:ext cx="928" cy="21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100">
                  <a:solidFill>
                    <a:srgbClr val="000000"/>
                  </a:solidFill>
                </a:rPr>
                <a:t>Subsystem</a:t>
              </a:r>
              <a:endParaRPr lang="en-US" sz="3200"/>
            </a:p>
          </p:txBody>
        </p:sp>
        <p:sp>
          <p:nvSpPr>
            <p:cNvPr id="40" name="Oval 175"/>
            <p:cNvSpPr>
              <a:spLocks noChangeArrowheads="1"/>
            </p:cNvSpPr>
            <p:nvPr/>
          </p:nvSpPr>
          <p:spPr bwMode="auto">
            <a:xfrm>
              <a:off x="8503" y="14358"/>
              <a:ext cx="1800" cy="9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1" name="Oval 176"/>
            <p:cNvSpPr>
              <a:spLocks noChangeArrowheads="1"/>
            </p:cNvSpPr>
            <p:nvPr/>
          </p:nvSpPr>
          <p:spPr bwMode="auto">
            <a:xfrm>
              <a:off x="7423" y="13818"/>
              <a:ext cx="720" cy="5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45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</a:t>
            </a:r>
            <a:r>
              <a:rPr lang="en-US" baseline="0" dirty="0" smtClean="0"/>
              <a:t> Scripting Support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Lua</a:t>
            </a:r>
            <a:r>
              <a:rPr lang="en-US" dirty="0" smtClean="0"/>
              <a:t> is a scripting language</a:t>
            </a:r>
            <a:r>
              <a:rPr lang="en-US" baseline="0" dirty="0" smtClean="0"/>
              <a:t> used in many C/C++ applications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 Binding library allows the developer to bind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 script calls to C/C++ function calls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Lua</a:t>
            </a:r>
            <a:r>
              <a:rPr lang="en-US" baseline="0" dirty="0" smtClean="0"/>
              <a:t> scripts are then interpreted at run-time and the associated C/C++ functions are called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err="1" smtClean="0"/>
              <a:t>Lua</a:t>
            </a:r>
            <a:r>
              <a:rPr lang="en-US" baseline="0" dirty="0" smtClean="0"/>
              <a:t> Scripting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aseline="0" dirty="0" err="1" smtClean="0"/>
              <a:t>Lua</a:t>
            </a:r>
            <a:r>
              <a:rPr lang="en-US" baseline="0" dirty="0" smtClean="0"/>
              <a:t> Scripting was added to the follow components to increase the flexibility of the </a:t>
            </a:r>
            <a:r>
              <a:rPr lang="en-US" i="1" baseline="0" dirty="0" smtClean="0"/>
              <a:t>HSF</a:t>
            </a:r>
          </a:p>
          <a:p>
            <a:r>
              <a:rPr lang="en-US" sz="28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Subsystems</a:t>
            </a:r>
          </a:p>
          <a:p>
            <a:pPr lvl="1"/>
            <a:r>
              <a:rPr lang="en-US" sz="26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Initialization</a:t>
            </a:r>
          </a:p>
          <a:p>
            <a:pPr lvl="1"/>
            <a:r>
              <a:rPr lang="en-US" sz="26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 </a:t>
            </a:r>
            <a:r>
              <a:rPr lang="en-US" sz="2600" kern="1200" spc="5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canPerform</a:t>
            </a:r>
            <a:endParaRPr lang="en-US" sz="2600" kern="1200" spc="5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/>
              <a:ea typeface="+mn-ea"/>
              <a:cs typeface="Arial"/>
            </a:endParaRPr>
          </a:p>
          <a:p>
            <a:pPr lvl="1"/>
            <a:r>
              <a:rPr lang="en-US" sz="26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 </a:t>
            </a:r>
            <a:r>
              <a:rPr lang="en-US" sz="2600" kern="1200" spc="5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canExtend</a:t>
            </a:r>
            <a:endParaRPr lang="en-US" sz="2600" kern="1200" spc="5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/>
              <a:ea typeface="+mn-ea"/>
              <a:cs typeface="Arial"/>
            </a:endParaRPr>
          </a:p>
          <a:p>
            <a:r>
              <a:rPr lang="en-US" sz="28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Dependencies</a:t>
            </a:r>
            <a:endParaRPr lang="en-US" sz="2600" kern="1200" spc="5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/>
              <a:ea typeface="+mn-ea"/>
              <a:cs typeface="Arial"/>
            </a:endParaRPr>
          </a:p>
          <a:p>
            <a:r>
              <a:rPr lang="en-US" sz="28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Schedule Evaluator</a:t>
            </a:r>
          </a:p>
          <a:p>
            <a:r>
              <a:rPr lang="en-US" sz="28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n-ea"/>
                <a:cs typeface="Arial"/>
              </a:rPr>
              <a:t>Equations of Motion (EOMS)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4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895"/>
            <a:ext cx="2461996" cy="2479661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Upgrade:  Multi-Threading Support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3097986" y="260505"/>
            <a:ext cx="5182892" cy="5866146"/>
            <a:chOff x="2627" y="3848"/>
            <a:chExt cx="5287" cy="5788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627" y="3848"/>
              <a:ext cx="5287" cy="5788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2735" y="3908"/>
              <a:ext cx="4983" cy="5542"/>
              <a:chOff x="2885" y="4113"/>
              <a:chExt cx="4983" cy="5542"/>
            </a:xfrm>
          </p:grpSpPr>
          <p:cxnSp>
            <p:nvCxnSpPr>
              <p:cNvPr id="10" name="AutoShape 5"/>
              <p:cNvCxnSpPr>
                <a:cxnSpLocks noChangeShapeType="1"/>
              </p:cNvCxnSpPr>
              <p:nvPr/>
            </p:nvCxnSpPr>
            <p:spPr bwMode="auto">
              <a:xfrm>
                <a:off x="5898" y="4113"/>
                <a:ext cx="0" cy="29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1" name="AutoShape 6"/>
              <p:cNvSpPr>
                <a:spLocks noChangeArrowheads="1"/>
              </p:cNvSpPr>
              <p:nvPr/>
            </p:nvSpPr>
            <p:spPr bwMode="auto">
              <a:xfrm>
                <a:off x="5007" y="4424"/>
                <a:ext cx="1751" cy="735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 dirty="0"/>
                  <a:t>Assign at most N schedules to threads</a:t>
                </a:r>
              </a:p>
            </p:txBody>
          </p:sp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>
                <a:off x="4480" y="5345"/>
                <a:ext cx="2845" cy="1425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 dirty="0"/>
                  <a:t>Have the last schedule been assigned to a thread?</a:t>
                </a:r>
              </a:p>
            </p:txBody>
          </p:sp>
          <p:cxnSp>
            <p:nvCxnSpPr>
              <p:cNvPr id="13" name="AutoShape 8"/>
              <p:cNvCxnSpPr>
                <a:cxnSpLocks noChangeShapeType="1"/>
              </p:cNvCxnSpPr>
              <p:nvPr/>
            </p:nvCxnSpPr>
            <p:spPr bwMode="auto">
              <a:xfrm flipH="1">
                <a:off x="5887" y="5011"/>
                <a:ext cx="11" cy="3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" name="AutoShape 9"/>
              <p:cNvSpPr>
                <a:spLocks noChangeArrowheads="1"/>
              </p:cNvSpPr>
              <p:nvPr/>
            </p:nvSpPr>
            <p:spPr bwMode="auto">
              <a:xfrm>
                <a:off x="5019" y="7095"/>
                <a:ext cx="1751" cy="599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/>
                  <a:t>Wait for a thread to finish</a:t>
                </a:r>
              </a:p>
            </p:txBody>
          </p:sp>
          <p:sp>
            <p:nvSpPr>
              <p:cNvPr id="15" name="AutoShape 10"/>
              <p:cNvSpPr>
                <a:spLocks noChangeArrowheads="1"/>
              </p:cNvSpPr>
              <p:nvPr/>
            </p:nvSpPr>
            <p:spPr bwMode="auto">
              <a:xfrm>
                <a:off x="5007" y="8007"/>
                <a:ext cx="1751" cy="599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/>
                  <a:t>Set schedule pass/fail state</a:t>
                </a:r>
              </a:p>
            </p:txBody>
          </p:sp>
          <p:sp>
            <p:nvSpPr>
              <p:cNvPr id="16" name="AutoShape 11"/>
              <p:cNvSpPr>
                <a:spLocks noChangeArrowheads="1"/>
              </p:cNvSpPr>
              <p:nvPr/>
            </p:nvSpPr>
            <p:spPr bwMode="auto">
              <a:xfrm>
                <a:off x="5007" y="8918"/>
                <a:ext cx="1751" cy="737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 dirty="0"/>
                  <a:t>Assign new schedule to a thread</a:t>
                </a:r>
              </a:p>
            </p:txBody>
          </p:sp>
          <p:cxnSp>
            <p:nvCxnSpPr>
              <p:cNvPr id="17" name="AutoShape 12"/>
              <p:cNvCxnSpPr>
                <a:cxnSpLocks noChangeShapeType="1"/>
              </p:cNvCxnSpPr>
              <p:nvPr/>
            </p:nvCxnSpPr>
            <p:spPr bwMode="auto">
              <a:xfrm>
                <a:off x="5898" y="6770"/>
                <a:ext cx="0" cy="325"/>
              </a:xfrm>
              <a:prstGeom prst="straightConnector1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" name="AutoShape 13"/>
              <p:cNvCxnSpPr>
                <a:cxnSpLocks noChangeShapeType="1"/>
              </p:cNvCxnSpPr>
              <p:nvPr/>
            </p:nvCxnSpPr>
            <p:spPr bwMode="auto">
              <a:xfrm>
                <a:off x="5898" y="7694"/>
                <a:ext cx="0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" name="AutoShape 14"/>
              <p:cNvCxnSpPr>
                <a:cxnSpLocks noChangeShapeType="1"/>
              </p:cNvCxnSpPr>
              <p:nvPr/>
            </p:nvCxnSpPr>
            <p:spPr bwMode="auto">
              <a:xfrm>
                <a:off x="5898" y="8606"/>
                <a:ext cx="0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" name="AutoShape 15"/>
              <p:cNvCxnSpPr>
                <a:cxnSpLocks noChangeShapeType="1"/>
              </p:cNvCxnSpPr>
              <p:nvPr/>
            </p:nvCxnSpPr>
            <p:spPr bwMode="auto">
              <a:xfrm>
                <a:off x="6758" y="9204"/>
                <a:ext cx="111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" name="AutoShape 16"/>
              <p:cNvCxnSpPr>
                <a:cxnSpLocks noChangeShapeType="1"/>
              </p:cNvCxnSpPr>
              <p:nvPr/>
            </p:nvCxnSpPr>
            <p:spPr bwMode="auto">
              <a:xfrm flipV="1">
                <a:off x="7868" y="6071"/>
                <a:ext cx="0" cy="313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2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7325" y="6071"/>
                <a:ext cx="54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3" name="AutoShape 18"/>
              <p:cNvSpPr>
                <a:spLocks noChangeArrowheads="1"/>
              </p:cNvSpPr>
              <p:nvPr/>
            </p:nvSpPr>
            <p:spPr bwMode="auto">
              <a:xfrm>
                <a:off x="2885" y="7095"/>
                <a:ext cx="1751" cy="785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/>
                  <a:t>Set pass/fail state for all remaining schedules</a:t>
                </a:r>
              </a:p>
            </p:txBody>
          </p:sp>
          <p:cxnSp>
            <p:nvCxnSpPr>
              <p:cNvPr id="24" name="AutoShape 19"/>
              <p:cNvCxnSpPr>
                <a:cxnSpLocks noChangeShapeType="1"/>
              </p:cNvCxnSpPr>
              <p:nvPr/>
            </p:nvCxnSpPr>
            <p:spPr bwMode="auto">
              <a:xfrm>
                <a:off x="3756" y="6071"/>
                <a:ext cx="1" cy="1024"/>
              </a:xfrm>
              <a:prstGeom prst="straightConnector1">
                <a:avLst/>
              </a:prstGeom>
              <a:noFill/>
              <a:ln w="15875">
                <a:solidFill>
                  <a:srgbClr val="00B05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" name="AutoShape 20"/>
              <p:cNvCxnSpPr>
                <a:cxnSpLocks noChangeShapeType="1"/>
              </p:cNvCxnSpPr>
              <p:nvPr/>
            </p:nvCxnSpPr>
            <p:spPr bwMode="auto">
              <a:xfrm>
                <a:off x="3756" y="6071"/>
                <a:ext cx="724" cy="0"/>
              </a:xfrm>
              <a:prstGeom prst="straightConnector1">
                <a:avLst/>
              </a:prstGeom>
              <a:noFill/>
              <a:ln w="15875">
                <a:solidFill>
                  <a:srgbClr val="00B050"/>
                </a:solidFill>
                <a:round/>
                <a:headEnd/>
                <a:tailEnd/>
              </a:ln>
            </p:spPr>
          </p:cxnSp>
          <p:sp>
            <p:nvSpPr>
              <p:cNvPr id="26" name="AutoShape 21"/>
              <p:cNvSpPr>
                <a:spLocks noChangeArrowheads="1"/>
              </p:cNvSpPr>
              <p:nvPr/>
            </p:nvSpPr>
            <p:spPr bwMode="auto">
              <a:xfrm>
                <a:off x="3343" y="8192"/>
                <a:ext cx="818" cy="450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Aft>
                    <a:spcPts val="1000"/>
                  </a:spcAft>
                </a:pPr>
                <a:r>
                  <a:rPr lang="en-US" sz="1600"/>
                  <a:t>Done!</a:t>
                </a:r>
              </a:p>
            </p:txBody>
          </p:sp>
          <p:cxnSp>
            <p:nvCxnSpPr>
              <p:cNvPr id="27" name="AutoShape 22"/>
              <p:cNvCxnSpPr>
                <a:cxnSpLocks noChangeShapeType="1"/>
              </p:cNvCxnSpPr>
              <p:nvPr/>
            </p:nvCxnSpPr>
            <p:spPr bwMode="auto">
              <a:xfrm>
                <a:off x="3757" y="7880"/>
                <a:ext cx="0" cy="32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401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kern="1200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j-ea"/>
                <a:cs typeface="Arial"/>
              </a:rPr>
              <a:t>Multi-Threading Support</a:t>
            </a:r>
            <a:r>
              <a:rPr lang="en-US" sz="3000" kern="1200" spc="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j-ea"/>
                <a:cs typeface="Arial"/>
              </a:rPr>
              <a:t> Detail</a:t>
            </a:r>
            <a:endParaRPr lang="en-US" dirty="0" smtClean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each proposed schedule is independent (lives</a:t>
            </a:r>
            <a:r>
              <a:rPr lang="en-US" baseline="0" dirty="0" smtClean="0"/>
              <a:t> in another universe) pass each new proposed schedule off to the next available thread for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Upgrades to the Horizon Simulation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Brian Butler – L-3 Communications</a:t>
            </a:r>
          </a:p>
          <a:p>
            <a:r>
              <a:rPr lang="en-US" dirty="0" smtClean="0"/>
              <a:t>Eric Mehiel – Cal Poly, San Luis Obispo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CD0E4-CF03-A743-970B-659E054C7D20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2015 AIAA SciTech – </a:t>
            </a:r>
            <a:r>
              <a:rPr lang="en-US" dirty="0" smtClean="0"/>
              <a:t>MST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376"/>
            <a:ext cx="8229600" cy="1143000"/>
          </a:xfrm>
        </p:spPr>
        <p:txBody>
          <a:bodyPr/>
          <a:lstStyle/>
          <a:p>
            <a:r>
              <a:rPr lang="en-US" i="1" dirty="0" smtClean="0"/>
              <a:t>HSF</a:t>
            </a:r>
            <a:r>
              <a:rPr lang="en-US" dirty="0" smtClean="0"/>
              <a:t> Functional Overview @ v2.2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32"/>
          <p:cNvGrpSpPr>
            <a:grpSpLocks noChangeAspect="1"/>
          </p:cNvGrpSpPr>
          <p:nvPr/>
        </p:nvGrpSpPr>
        <p:grpSpPr bwMode="auto">
          <a:xfrm>
            <a:off x="655733" y="1199770"/>
            <a:ext cx="7703824" cy="5097781"/>
            <a:chOff x="2383" y="8958"/>
            <a:chExt cx="8460" cy="4860"/>
          </a:xfrm>
        </p:grpSpPr>
        <p:sp>
          <p:nvSpPr>
            <p:cNvPr id="8" name="AutoShape 33"/>
            <p:cNvSpPr>
              <a:spLocks noChangeAspect="1" noChangeArrowheads="1"/>
            </p:cNvSpPr>
            <p:nvPr/>
          </p:nvSpPr>
          <p:spPr bwMode="auto">
            <a:xfrm>
              <a:off x="2383" y="8958"/>
              <a:ext cx="8460" cy="4860"/>
            </a:xfrm>
            <a:prstGeom prst="rect">
              <a:avLst/>
            </a:prstGeom>
            <a:solidFill>
              <a:srgbClr val="C0C0C0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3103" y="13086"/>
              <a:ext cx="2538" cy="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dirty="0"/>
                <a:t>Scheduler/System Interface</a:t>
              </a:r>
              <a:endParaRPr lang="en-US" sz="4000" dirty="0"/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2743" y="10370"/>
              <a:ext cx="7560" cy="256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2" name="AutoShape 37"/>
            <p:cNvSpPr>
              <a:spLocks noChangeArrowheads="1"/>
            </p:cNvSpPr>
            <p:nvPr/>
          </p:nvSpPr>
          <p:spPr bwMode="auto">
            <a:xfrm>
              <a:off x="2877" y="11070"/>
              <a:ext cx="1736" cy="1359"/>
            </a:xfrm>
            <a:prstGeom prst="flowChartConnector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2956" y="11236"/>
              <a:ext cx="1605" cy="96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 dirty="0"/>
                <a:t>Main Scheduling Algorithm</a:t>
              </a:r>
              <a:endParaRPr lang="en-US" sz="3200" dirty="0"/>
            </a:p>
          </p:txBody>
        </p:sp>
        <p:sp>
          <p:nvSpPr>
            <p:cNvPr id="14" name="AutoShape 39"/>
            <p:cNvSpPr>
              <a:spLocks noChangeArrowheads="1"/>
            </p:cNvSpPr>
            <p:nvPr/>
          </p:nvSpPr>
          <p:spPr bwMode="auto">
            <a:xfrm>
              <a:off x="5983" y="9678"/>
              <a:ext cx="1628" cy="538"/>
            </a:xfrm>
            <a:prstGeom prst="flowChartManualInpu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/>
                <a:t>System Parameters (Model XML File)</a:t>
              </a:r>
            </a:p>
            <a:p>
              <a:endParaRPr lang="en-US" sz="4000" dirty="0"/>
            </a:p>
          </p:txBody>
        </p:sp>
        <p:sp>
          <p:nvSpPr>
            <p:cNvPr id="15" name="AutoShape 40"/>
            <p:cNvSpPr>
              <a:spLocks noChangeArrowheads="1"/>
            </p:cNvSpPr>
            <p:nvPr/>
          </p:nvSpPr>
          <p:spPr bwMode="auto">
            <a:xfrm>
              <a:off x="3103" y="9678"/>
              <a:ext cx="2138" cy="529"/>
            </a:xfrm>
            <a:prstGeom prst="flowChartManualInpu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/>
                <a:t>Simulation Parameters (Simulation XML File)</a:t>
              </a:r>
            </a:p>
            <a:p>
              <a:endParaRPr lang="en-US" sz="4000" dirty="0"/>
            </a:p>
          </p:txBody>
        </p:sp>
        <p:sp>
          <p:nvSpPr>
            <p:cNvPr id="16" name="AutoShape 41"/>
            <p:cNvSpPr>
              <a:spLocks noChangeArrowheads="1"/>
            </p:cNvSpPr>
            <p:nvPr/>
          </p:nvSpPr>
          <p:spPr bwMode="auto">
            <a:xfrm>
              <a:off x="8788" y="13008"/>
              <a:ext cx="1980" cy="687"/>
            </a:xfrm>
            <a:prstGeom prst="flowChartDisplay">
              <a:avLst/>
            </a:prstGeom>
            <a:solidFill>
              <a:srgbClr val="CC99FF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bIns="0"/>
            <a:lstStyle/>
            <a:p>
              <a:pPr algn="ctr"/>
              <a:r>
                <a:rPr lang="en-US" sz="1400"/>
                <a:t>Final Schedule, State Data (Output)</a:t>
              </a:r>
            </a:p>
            <a:p>
              <a:endParaRPr lang="en-US" sz="4000"/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5747" y="11122"/>
              <a:ext cx="2580" cy="14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5881" y="11207"/>
              <a:ext cx="2299" cy="2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2000" b="1" dirty="0"/>
                <a:t>System Model</a:t>
              </a:r>
              <a:endParaRPr lang="en-US" sz="4800" dirty="0"/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5908" y="11588"/>
              <a:ext cx="2266" cy="76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20" name="Text Box 45"/>
            <p:cNvSpPr txBox="1">
              <a:spLocks noChangeArrowheads="1"/>
            </p:cNvSpPr>
            <p:nvPr/>
          </p:nvSpPr>
          <p:spPr bwMode="auto">
            <a:xfrm>
              <a:off x="6032" y="12028"/>
              <a:ext cx="928" cy="20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/>
                <a:t>Subsystem</a:t>
              </a:r>
              <a:endParaRPr lang="en-US" sz="4000" dirty="0"/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6575" y="11670"/>
              <a:ext cx="928" cy="204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/>
                <a:t>Subsystem</a:t>
              </a:r>
              <a:endParaRPr lang="en-US" sz="4000" dirty="0"/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7129" y="12028"/>
              <a:ext cx="928" cy="20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/>
                <a:t>Subsystem</a:t>
              </a:r>
              <a:endParaRPr lang="en-US" sz="4000"/>
            </a:p>
          </p:txBody>
        </p:sp>
        <p:cxnSp>
          <p:nvCxnSpPr>
            <p:cNvPr id="23" name="AutoShape 48"/>
            <p:cNvCxnSpPr>
              <a:cxnSpLocks noChangeShapeType="1"/>
              <a:stCxn id="21" idx="2"/>
              <a:endCxn id="20" idx="0"/>
            </p:cNvCxnSpPr>
            <p:nvPr/>
          </p:nvCxnSpPr>
          <p:spPr bwMode="auto">
            <a:xfrm flipH="1">
              <a:off x="6496" y="11874"/>
              <a:ext cx="543" cy="154"/>
            </a:xfrm>
            <a:prstGeom prst="straightConnector1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49"/>
            <p:cNvCxnSpPr>
              <a:cxnSpLocks noChangeShapeType="1"/>
              <a:stCxn id="21" idx="2"/>
              <a:endCxn id="22" idx="0"/>
            </p:cNvCxnSpPr>
            <p:nvPr/>
          </p:nvCxnSpPr>
          <p:spPr bwMode="auto">
            <a:xfrm>
              <a:off x="7039" y="11874"/>
              <a:ext cx="554" cy="154"/>
            </a:xfrm>
            <a:prstGeom prst="straightConnector1">
              <a:avLst/>
            </a:prstGeom>
            <a:noFill/>
            <a:ln w="127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25" name="AutoShape 50"/>
            <p:cNvCxnSpPr>
              <a:cxnSpLocks noChangeShapeType="1"/>
              <a:stCxn id="12" idx="0"/>
              <a:endCxn id="17" idx="0"/>
            </p:cNvCxnSpPr>
            <p:nvPr/>
          </p:nvCxnSpPr>
          <p:spPr bwMode="auto">
            <a:xfrm rot="16200000" flipH="1">
              <a:off x="5365" y="9450"/>
              <a:ext cx="52" cy="3292"/>
            </a:xfrm>
            <a:prstGeom prst="bentConnector3">
              <a:avLst>
                <a:gd name="adj1" fmla="val -419111"/>
              </a:avLst>
            </a:prstGeom>
            <a:noFill/>
            <a:ln w="12700">
              <a:solidFill>
                <a:srgbClr val="0000FF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6" name="AutoShape 51"/>
            <p:cNvCxnSpPr>
              <a:cxnSpLocks noChangeShapeType="1"/>
              <a:stCxn id="17" idx="2"/>
              <a:endCxn id="12" idx="4"/>
            </p:cNvCxnSpPr>
            <p:nvPr/>
          </p:nvCxnSpPr>
          <p:spPr bwMode="auto">
            <a:xfrm rot="5400000" flipH="1">
              <a:off x="5327" y="10848"/>
              <a:ext cx="129" cy="3292"/>
            </a:xfrm>
            <a:prstGeom prst="bentConnector3">
              <a:avLst>
                <a:gd name="adj1" fmla="val -168944"/>
              </a:avLst>
            </a:prstGeom>
            <a:noFill/>
            <a:ln w="12700">
              <a:solidFill>
                <a:srgbClr val="0000FF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2926" y="10396"/>
              <a:ext cx="4972" cy="3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b="1" dirty="0"/>
                <a:t>Horizon Simulation Framework</a:t>
              </a:r>
              <a:endParaRPr lang="en-US" sz="3600" dirty="0"/>
            </a:p>
          </p:txBody>
        </p:sp>
        <p:cxnSp>
          <p:nvCxnSpPr>
            <p:cNvPr id="28" name="AutoShape 53"/>
            <p:cNvCxnSpPr>
              <a:cxnSpLocks noChangeShapeType="1"/>
              <a:endCxn id="12" idx="2"/>
            </p:cNvCxnSpPr>
            <p:nvPr/>
          </p:nvCxnSpPr>
          <p:spPr bwMode="auto">
            <a:xfrm rot="16200000" flipH="1">
              <a:off x="1874" y="10746"/>
              <a:ext cx="1648" cy="35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</p:spPr>
        </p:cxnSp>
        <p:sp>
          <p:nvSpPr>
            <p:cNvPr id="29" name="Line 54"/>
            <p:cNvSpPr>
              <a:spLocks noChangeShapeType="1"/>
            </p:cNvSpPr>
            <p:nvPr/>
          </p:nvSpPr>
          <p:spPr bwMode="auto">
            <a:xfrm>
              <a:off x="2567" y="13187"/>
              <a:ext cx="446" cy="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30" name="Line 55"/>
            <p:cNvSpPr>
              <a:spLocks noChangeShapeType="1"/>
            </p:cNvSpPr>
            <p:nvPr/>
          </p:nvSpPr>
          <p:spPr bwMode="auto">
            <a:xfrm>
              <a:off x="2563" y="13373"/>
              <a:ext cx="44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3103" y="13278"/>
              <a:ext cx="2538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dirty="0"/>
                <a:t>Interface between Subsystems</a:t>
              </a:r>
              <a:endParaRPr lang="en-US" sz="4000" dirty="0"/>
            </a:p>
          </p:txBody>
        </p:sp>
        <p:sp>
          <p:nvSpPr>
            <p:cNvPr id="32" name="AutoShape 57"/>
            <p:cNvSpPr>
              <a:spLocks noChangeArrowheads="1"/>
            </p:cNvSpPr>
            <p:nvPr/>
          </p:nvSpPr>
          <p:spPr bwMode="auto">
            <a:xfrm>
              <a:off x="5975" y="9050"/>
              <a:ext cx="1628" cy="538"/>
            </a:xfrm>
            <a:prstGeom prst="flowChartManualInpu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 err="1"/>
                <a:t>Lua</a:t>
              </a:r>
              <a:r>
                <a:rPr lang="en-US" sz="1400" dirty="0"/>
                <a:t> Scripts (Input)</a:t>
              </a:r>
            </a:p>
            <a:p>
              <a:endParaRPr lang="en-US" sz="4000" dirty="0"/>
            </a:p>
          </p:txBody>
        </p:sp>
        <p:sp>
          <p:nvSpPr>
            <p:cNvPr id="33" name="AutoShape 58"/>
            <p:cNvSpPr>
              <a:spLocks noChangeArrowheads="1"/>
            </p:cNvSpPr>
            <p:nvPr/>
          </p:nvSpPr>
          <p:spPr bwMode="auto">
            <a:xfrm>
              <a:off x="3103" y="9053"/>
              <a:ext cx="2138" cy="529"/>
            </a:xfrm>
            <a:prstGeom prst="flowChartManualInpu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/>
                <a:t>Task Inputs</a:t>
              </a:r>
            </a:p>
            <a:p>
              <a:pPr algn="ctr"/>
              <a:r>
                <a:rPr lang="en-US" sz="1400" dirty="0"/>
                <a:t> (Task XML File)</a:t>
              </a:r>
            </a:p>
            <a:p>
              <a:endParaRPr lang="en-US" sz="4000" dirty="0"/>
            </a:p>
          </p:txBody>
        </p: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8615" y="12042"/>
              <a:ext cx="1512" cy="551"/>
            </a:xfrm>
            <a:prstGeom prst="rect">
              <a:avLst/>
            </a:prstGeom>
            <a:solidFill>
              <a:srgbClr val="0000FF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/>
            <a:lstStyle/>
            <a:p>
              <a:r>
                <a:rPr lang="en-US" sz="1600" b="1" dirty="0" smtClean="0"/>
                <a:t>Modeling Utilities</a:t>
              </a:r>
              <a:endParaRPr lang="en-US" sz="1600" b="1" dirty="0"/>
            </a:p>
          </p:txBody>
        </p:sp>
        <p:sp>
          <p:nvSpPr>
            <p:cNvPr id="37" name="Line 62"/>
            <p:cNvSpPr>
              <a:spLocks noChangeShapeType="1"/>
            </p:cNvSpPr>
            <p:nvPr/>
          </p:nvSpPr>
          <p:spPr bwMode="auto">
            <a:xfrm>
              <a:off x="2518" y="9498"/>
              <a:ext cx="58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2518" y="10039"/>
              <a:ext cx="5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9" name="Line 64"/>
            <p:cNvSpPr>
              <a:spLocks noChangeShapeType="1"/>
            </p:cNvSpPr>
            <p:nvPr/>
          </p:nvSpPr>
          <p:spPr bwMode="auto">
            <a:xfrm>
              <a:off x="2522" y="9562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1" name="Rectangle 66"/>
            <p:cNvSpPr>
              <a:spLocks noChangeArrowheads="1"/>
            </p:cNvSpPr>
            <p:nvPr/>
          </p:nvSpPr>
          <p:spPr bwMode="auto">
            <a:xfrm>
              <a:off x="8600" y="11108"/>
              <a:ext cx="1512" cy="5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/>
            <a:lstStyle/>
            <a:p>
              <a:r>
                <a:rPr lang="en-US" sz="1600" b="1" dirty="0" smtClean="0"/>
                <a:t>Scripting Utilities</a:t>
              </a:r>
              <a:endParaRPr lang="en-US" sz="1600" b="1" dirty="0"/>
            </a:p>
          </p:txBody>
        </p:sp>
        <p:sp>
          <p:nvSpPr>
            <p:cNvPr id="43" name="Line 68"/>
            <p:cNvSpPr>
              <a:spLocks noChangeShapeType="1"/>
            </p:cNvSpPr>
            <p:nvPr/>
          </p:nvSpPr>
          <p:spPr bwMode="auto">
            <a:xfrm>
              <a:off x="7783" y="10038"/>
              <a:ext cx="1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4" name="Line 69"/>
            <p:cNvSpPr>
              <a:spLocks noChangeShapeType="1"/>
            </p:cNvSpPr>
            <p:nvPr/>
          </p:nvSpPr>
          <p:spPr bwMode="auto">
            <a:xfrm flipV="1">
              <a:off x="8327" y="11395"/>
              <a:ext cx="28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6" name="Line 71"/>
            <p:cNvSpPr>
              <a:spLocks noChangeShapeType="1"/>
            </p:cNvSpPr>
            <p:nvPr/>
          </p:nvSpPr>
          <p:spPr bwMode="auto">
            <a:xfrm>
              <a:off x="8344" y="12266"/>
              <a:ext cx="2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7" name="Line 72"/>
            <p:cNvSpPr>
              <a:spLocks noChangeShapeType="1"/>
            </p:cNvSpPr>
            <p:nvPr/>
          </p:nvSpPr>
          <p:spPr bwMode="auto">
            <a:xfrm>
              <a:off x="7603" y="10038"/>
              <a:ext cx="2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8" name="Line 73"/>
            <p:cNvSpPr>
              <a:spLocks noChangeShapeType="1"/>
            </p:cNvSpPr>
            <p:nvPr/>
          </p:nvSpPr>
          <p:spPr bwMode="auto">
            <a:xfrm>
              <a:off x="10483" y="10038"/>
              <a:ext cx="1" cy="1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50" name="Line 75"/>
            <p:cNvSpPr>
              <a:spLocks noChangeShapeType="1"/>
            </p:cNvSpPr>
            <p:nvPr/>
          </p:nvSpPr>
          <p:spPr bwMode="auto">
            <a:xfrm flipH="1">
              <a:off x="10127" y="11209"/>
              <a:ext cx="32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51" name="Line 76"/>
            <p:cNvSpPr>
              <a:spLocks noChangeShapeType="1"/>
            </p:cNvSpPr>
            <p:nvPr/>
          </p:nvSpPr>
          <p:spPr bwMode="auto">
            <a:xfrm>
              <a:off x="7603" y="9498"/>
              <a:ext cx="2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52" name="Line 77"/>
            <p:cNvSpPr>
              <a:spLocks noChangeShapeType="1"/>
            </p:cNvSpPr>
            <p:nvPr/>
          </p:nvSpPr>
          <p:spPr bwMode="auto">
            <a:xfrm>
              <a:off x="9789" y="9498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53" name="Line 78"/>
            <p:cNvSpPr>
              <a:spLocks noChangeShapeType="1"/>
            </p:cNvSpPr>
            <p:nvPr/>
          </p:nvSpPr>
          <p:spPr bwMode="auto">
            <a:xfrm>
              <a:off x="7783" y="9498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6247" y="13098"/>
              <a:ext cx="2002" cy="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dirty="0"/>
                <a:t>Code Interactions</a:t>
              </a:r>
              <a:endParaRPr lang="en-US" sz="4000" dirty="0"/>
            </a:p>
          </p:txBody>
        </p:sp>
        <p:sp>
          <p:nvSpPr>
            <p:cNvPr id="55" name="Line 80"/>
            <p:cNvSpPr>
              <a:spLocks noChangeShapeType="1"/>
            </p:cNvSpPr>
            <p:nvPr/>
          </p:nvSpPr>
          <p:spPr bwMode="auto">
            <a:xfrm>
              <a:off x="5711" y="13187"/>
              <a:ext cx="44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56" name="Line 81"/>
            <p:cNvSpPr>
              <a:spLocks noChangeShapeType="1"/>
            </p:cNvSpPr>
            <p:nvPr/>
          </p:nvSpPr>
          <p:spPr bwMode="auto">
            <a:xfrm>
              <a:off x="5707" y="13373"/>
              <a:ext cx="44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en-US" sz="3200"/>
            </a:p>
          </p:txBody>
        </p:sp>
        <p:sp>
          <p:nvSpPr>
            <p:cNvPr id="57" name="Text Box 82"/>
            <p:cNvSpPr txBox="1">
              <a:spLocks noChangeArrowheads="1"/>
            </p:cNvSpPr>
            <p:nvPr/>
          </p:nvSpPr>
          <p:spPr bwMode="auto">
            <a:xfrm>
              <a:off x="6247" y="13278"/>
              <a:ext cx="2002" cy="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dirty="0" err="1"/>
                <a:t>Input/Output</a:t>
              </a:r>
              <a:r>
                <a:rPr lang="en-US" sz="1400" dirty="0"/>
                <a:t> Interfaces</a:t>
              </a:r>
              <a:endParaRPr lang="en-US" sz="4000" dirty="0"/>
            </a:p>
          </p:txBody>
        </p:sp>
        <p:sp>
          <p:nvSpPr>
            <p:cNvPr id="58" name="Line 83"/>
            <p:cNvSpPr>
              <a:spLocks noChangeShapeType="1"/>
            </p:cNvSpPr>
            <p:nvPr/>
          </p:nvSpPr>
          <p:spPr bwMode="auto">
            <a:xfrm flipH="1">
              <a:off x="8401" y="12937"/>
              <a:ext cx="0" cy="4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59" name="Line 84"/>
            <p:cNvSpPr>
              <a:spLocks noChangeShapeType="1"/>
            </p:cNvSpPr>
            <p:nvPr/>
          </p:nvSpPr>
          <p:spPr bwMode="auto">
            <a:xfrm>
              <a:off x="8401" y="13363"/>
              <a:ext cx="3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0" name="Line 85"/>
            <p:cNvSpPr>
              <a:spLocks noChangeShapeType="1"/>
            </p:cNvSpPr>
            <p:nvPr/>
          </p:nvSpPr>
          <p:spPr bwMode="auto">
            <a:xfrm>
              <a:off x="10664" y="11394"/>
              <a:ext cx="0" cy="8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1" name="Line 86"/>
            <p:cNvSpPr>
              <a:spLocks noChangeShapeType="1"/>
            </p:cNvSpPr>
            <p:nvPr/>
          </p:nvSpPr>
          <p:spPr bwMode="auto">
            <a:xfrm flipH="1">
              <a:off x="10124" y="11394"/>
              <a:ext cx="54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 flipH="1" flipV="1">
              <a:off x="10124" y="12266"/>
              <a:ext cx="53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34" name="Rectangle 59"/>
            <p:cNvSpPr>
              <a:spLocks noChangeArrowheads="1"/>
            </p:cNvSpPr>
            <p:nvPr/>
          </p:nvSpPr>
          <p:spPr bwMode="auto">
            <a:xfrm>
              <a:off x="4761" y="10790"/>
              <a:ext cx="667" cy="209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vert270" anchor="ctr"/>
            <a:lstStyle/>
            <a:p>
              <a:pPr algn="ctr"/>
              <a:r>
                <a:rPr lang="en-US" sz="1400" dirty="0" smtClean="0"/>
                <a:t>Multi-Threading Support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6982326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Lua</a:t>
            </a:r>
            <a:r>
              <a:rPr lang="en-US" dirty="0" smtClean="0"/>
              <a:t> Scripting Runtime Testing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484" y="946484"/>
            <a:ext cx="7170821" cy="543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60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013"/>
            <a:ext cx="6003758" cy="1143000"/>
          </a:xfrm>
        </p:spPr>
        <p:txBody>
          <a:bodyPr/>
          <a:lstStyle/>
          <a:p>
            <a:r>
              <a:rPr lang="en-US" dirty="0" smtClean="0"/>
              <a:t>Multi-Threaded Runtime 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174063"/>
              </p:ext>
            </p:extLst>
          </p:nvPr>
        </p:nvGraphicFramePr>
        <p:xfrm>
          <a:off x="256674" y="994611"/>
          <a:ext cx="8430126" cy="5457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81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462"/>
            <a:ext cx="8229600" cy="1143000"/>
          </a:xfrm>
        </p:spPr>
        <p:txBody>
          <a:bodyPr/>
          <a:lstStyle/>
          <a:p>
            <a:r>
              <a:rPr lang="en-US" dirty="0" smtClean="0"/>
              <a:t>Conclusions and the Future of HSF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042"/>
            <a:ext cx="8229600" cy="4911899"/>
          </a:xfrm>
        </p:spPr>
        <p:txBody>
          <a:bodyPr>
            <a:normAutofit/>
          </a:bodyPr>
          <a:lstStyle/>
          <a:p>
            <a:r>
              <a:rPr lang="en-US" dirty="0" smtClean="0"/>
              <a:t>Three upgrades were made to </a:t>
            </a:r>
            <a:r>
              <a:rPr lang="en-US" i="1" dirty="0" smtClean="0"/>
              <a:t>HSF</a:t>
            </a:r>
            <a:r>
              <a:rPr lang="en-US" dirty="0" smtClean="0"/>
              <a:t> for v2.2</a:t>
            </a:r>
          </a:p>
          <a:p>
            <a:pPr lvl="1"/>
            <a:r>
              <a:rPr lang="en-US" dirty="0" smtClean="0"/>
              <a:t>Dynamics Model Creation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Scripting Support</a:t>
            </a:r>
          </a:p>
          <a:p>
            <a:pPr lvl="1"/>
            <a:r>
              <a:rPr lang="en-US" dirty="0" smtClean="0"/>
              <a:t>Multi-Threading Support</a:t>
            </a:r>
          </a:p>
          <a:p>
            <a:pPr lvl="1"/>
            <a:endParaRPr lang="en-US" dirty="0"/>
          </a:p>
          <a:p>
            <a:r>
              <a:rPr lang="en-US" dirty="0" smtClean="0"/>
              <a:t>Current/Future Work</a:t>
            </a:r>
          </a:p>
          <a:p>
            <a:pPr lvl="1"/>
            <a:r>
              <a:rPr lang="en-US" dirty="0" smtClean="0"/>
              <a:t>Convert code base to C#/Python</a:t>
            </a:r>
          </a:p>
          <a:p>
            <a:pPr lvl="1"/>
            <a:r>
              <a:rPr lang="en-US" dirty="0" smtClean="0"/>
              <a:t>Gather information about why the system cannot perform a task</a:t>
            </a:r>
          </a:p>
          <a:p>
            <a:pPr lvl="1"/>
            <a:r>
              <a:rPr lang="en-US" dirty="0" smtClean="0"/>
              <a:t>Interplanetary model development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Horizon Simulation Framework (</a:t>
            </a:r>
            <a:r>
              <a:rPr lang="en-US" i="1" dirty="0" smtClean="0"/>
              <a:t>HSF</a:t>
            </a:r>
            <a:r>
              <a:rPr lang="en-US" dirty="0" smtClean="0"/>
              <a:t>)?</a:t>
            </a:r>
          </a:p>
          <a:p>
            <a:r>
              <a:rPr lang="en-US" dirty="0" smtClean="0"/>
              <a:t>Version History (1.0 – 2.1 )</a:t>
            </a:r>
          </a:p>
          <a:p>
            <a:r>
              <a:rPr lang="en-US" dirty="0" smtClean="0"/>
              <a:t>Upgrades to Version 2.2</a:t>
            </a:r>
          </a:p>
          <a:p>
            <a:pPr lvl="1"/>
            <a:r>
              <a:rPr lang="en-US" dirty="0" smtClean="0"/>
              <a:t>Dynamic Model Creation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Scripting Support</a:t>
            </a:r>
          </a:p>
          <a:p>
            <a:pPr lvl="1"/>
            <a:r>
              <a:rPr lang="en-US" dirty="0" smtClean="0"/>
              <a:t>Multi-threaded Processor Support</a:t>
            </a:r>
          </a:p>
          <a:p>
            <a:r>
              <a:rPr lang="en-US" dirty="0" smtClean="0"/>
              <a:t>Performance Test Results</a:t>
            </a:r>
          </a:p>
          <a:p>
            <a:r>
              <a:rPr lang="en-US" dirty="0" smtClean="0"/>
              <a:t>Conclusions and the Future of the </a:t>
            </a:r>
            <a:r>
              <a:rPr lang="en-US" i="1" dirty="0" smtClean="0"/>
              <a:t>HSF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7" y="413598"/>
            <a:ext cx="8229600" cy="1143000"/>
          </a:xfrm>
        </p:spPr>
        <p:txBody>
          <a:bodyPr/>
          <a:lstStyle/>
          <a:p>
            <a:r>
              <a:rPr lang="en-US" dirty="0" smtClean="0"/>
              <a:t>What problem is </a:t>
            </a:r>
            <a:r>
              <a:rPr lang="en-US" i="1" dirty="0" smtClean="0"/>
              <a:t>HSF</a:t>
            </a:r>
            <a:r>
              <a:rPr lang="en-US" dirty="0"/>
              <a:t> </a:t>
            </a:r>
            <a:r>
              <a:rPr lang="en-US" dirty="0" smtClean="0"/>
              <a:t>trying to solve?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7356" y="5860061"/>
            <a:ext cx="87092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"Systems Engineering Process II" by Leon Osborne, Jeffrey </a:t>
            </a:r>
            <a:r>
              <a:rPr lang="en-US" sz="1200" dirty="0" err="1"/>
              <a:t>Brummond</a:t>
            </a:r>
            <a:r>
              <a:rPr lang="en-US" sz="1200" dirty="0"/>
              <a:t>, Robert Hart, Mohsen (Moe) </a:t>
            </a:r>
            <a:r>
              <a:rPr lang="en-US" sz="1200" dirty="0" err="1"/>
              <a:t>Zarean</a:t>
            </a:r>
            <a:r>
              <a:rPr lang="en-US" sz="1200" dirty="0"/>
              <a:t> Ph.D., P.E, Steven </a:t>
            </a:r>
            <a:r>
              <a:rPr lang="en-US" sz="1200" dirty="0" smtClean="0"/>
              <a:t>Conger https://commons.wikimedia.org/wiki/File:Systems_Engineering_Process_II.svg#/media/File:Systems_Engineering_Process_II.svg</a:t>
            </a:r>
            <a:endParaRPr lang="en-US" sz="1200" dirty="0"/>
          </a:p>
        </p:txBody>
      </p:sp>
      <p:pic>
        <p:nvPicPr>
          <p:cNvPr id="1028" name="Picture 4" descr="https://upload.wikimedia.org/wikipedia/commons/thumb/e/e8/Systems_Engineering_Process_II.svg/500px-Systems_Engineering_Process_II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31" y="1951753"/>
            <a:ext cx="7029332" cy="390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12182" y="1363648"/>
            <a:ext cx="594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Verification and Validation of </a:t>
            </a:r>
            <a:r>
              <a:rPr lang="en-US" b="1" i="1" dirty="0" smtClean="0"/>
              <a:t>System Level Requirements</a:t>
            </a:r>
            <a:r>
              <a:rPr lang="en-US" b="1" dirty="0" smtClean="0"/>
              <a:t> can be difficult if the system is not operations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12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5831"/>
            <a:ext cx="8229600" cy="1143000"/>
          </a:xfrm>
        </p:spPr>
        <p:txBody>
          <a:bodyPr/>
          <a:lstStyle/>
          <a:p>
            <a:r>
              <a:rPr lang="en-US" dirty="0" smtClean="0"/>
              <a:t>How is </a:t>
            </a:r>
            <a:r>
              <a:rPr lang="en-US" i="1" dirty="0" smtClean="0"/>
              <a:t>HSF</a:t>
            </a:r>
            <a:r>
              <a:rPr lang="en-US" i="0" dirty="0" smtClean="0"/>
              <a:t> structured?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0" r="-514"/>
          <a:stretch/>
        </p:blipFill>
        <p:spPr>
          <a:xfrm>
            <a:off x="1569000" y="1184223"/>
            <a:ext cx="6002500" cy="50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05000" y="0"/>
            <a:ext cx="6609413" cy="636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Modeling Relationships In HSF</a:t>
            </a:r>
            <a:endParaRPr lang="en-US" dirty="0"/>
          </a:p>
        </p:txBody>
      </p:sp>
      <p:pic>
        <p:nvPicPr>
          <p:cNvPr id="11" name="Picture Placeholder 3"/>
          <p:cNvPicPr>
            <a:picLocks noGrp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" r="-409"/>
          <a:stretch/>
        </p:blipFill>
        <p:spPr>
          <a:xfrm>
            <a:off x="689546" y="623930"/>
            <a:ext cx="3657600" cy="3383280"/>
          </a:xfrm>
          <a:prstGeom prst="rect">
            <a:avLst/>
          </a:prstGeom>
        </p:spPr>
      </p:pic>
      <p:pic>
        <p:nvPicPr>
          <p:cNvPr id="12" name="Picture Placeholder 4"/>
          <p:cNvPicPr>
            <a:picLocks noGrp="1"/>
          </p:cNvPicPr>
          <p:nvPr>
            <p:ph type="pic" sz="quarter" idx="17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9" r="-189"/>
          <a:stretch/>
        </p:blipFill>
        <p:spPr>
          <a:xfrm>
            <a:off x="4721903" y="623930"/>
            <a:ext cx="3657600" cy="338328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89546" y="4114941"/>
            <a:ext cx="7689958" cy="2172501"/>
            <a:chOff x="1672828" y="2871788"/>
            <a:chExt cx="5699522" cy="1935781"/>
          </a:xfrm>
        </p:grpSpPr>
        <p:sp>
          <p:nvSpPr>
            <p:cNvPr id="14" name="AutoShape 4"/>
            <p:cNvSpPr>
              <a:spLocks noChangeAspect="1" noChangeArrowheads="1"/>
            </p:cNvSpPr>
            <p:nvPr/>
          </p:nvSpPr>
          <p:spPr bwMode="auto">
            <a:xfrm>
              <a:off x="1672828" y="2871788"/>
              <a:ext cx="5699522" cy="1935781"/>
            </a:xfrm>
            <a:prstGeom prst="rect">
              <a:avLst/>
            </a:prstGeom>
            <a:solidFill>
              <a:srgbClr val="C0C0C0">
                <a:alpha val="2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903810" y="2902744"/>
              <a:ext cx="3002756" cy="940594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008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10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345657" y="4077891"/>
              <a:ext cx="2721769" cy="661988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80008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100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5043487" y="2895600"/>
              <a:ext cx="2082404" cy="706041"/>
            </a:xfrm>
            <a:prstGeom prst="rect">
              <a:avLst/>
            </a:prstGeom>
            <a:solidFill>
              <a:srgbClr val="FFFFFF"/>
            </a:solidFill>
            <a:ln w="25400" algn="ctr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110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074069" y="3027760"/>
              <a:ext cx="904875" cy="14168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1</a:t>
              </a:r>
              <a:endParaRPr lang="en-US" sz="1100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740819" y="3349228"/>
              <a:ext cx="902494" cy="119063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6</a:t>
              </a:r>
              <a:endParaRPr lang="en-US" sz="1100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115866" y="3040857"/>
              <a:ext cx="921544" cy="122635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2</a:t>
              </a:r>
              <a:endParaRPr lang="en-US" sz="1100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3925491" y="3326607"/>
              <a:ext cx="914400" cy="107156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3</a:t>
              </a:r>
              <a:endParaRPr lang="en-US" sz="1100"/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874294" y="3646885"/>
              <a:ext cx="903685" cy="128588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9</a:t>
              </a:r>
              <a:endParaRPr lang="en-US" sz="1100"/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774157" y="3654029"/>
              <a:ext cx="964406" cy="120253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8</a:t>
              </a:r>
              <a:endParaRPr lang="en-US" sz="1100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3661172" y="4202907"/>
              <a:ext cx="903684" cy="127397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10</a:t>
              </a:r>
              <a:endParaRPr lang="en-US" sz="1100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4087416" y="4530329"/>
              <a:ext cx="1033463" cy="13454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12</a:t>
              </a:r>
              <a:endParaRPr lang="en-US" sz="1100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4787503" y="4210050"/>
              <a:ext cx="956072" cy="12025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11</a:t>
              </a:r>
              <a:endParaRPr lang="en-US" sz="1100"/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5162550" y="3369469"/>
              <a:ext cx="921544" cy="12025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7</a:t>
              </a:r>
              <a:endParaRPr lang="en-US" sz="1100"/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6169819" y="3019425"/>
              <a:ext cx="887016" cy="121444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5</a:t>
              </a:r>
              <a:endParaRPr lang="en-US" sz="1100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5172075" y="3019426"/>
              <a:ext cx="896541" cy="135731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latin typeface="Times New Roman" pitchFamily="18" charset="0"/>
                </a:rPr>
                <a:t>SubsystemNode 4</a:t>
              </a:r>
              <a:endParaRPr lang="en-US" sz="1100"/>
            </a:p>
          </p:txBody>
        </p:sp>
        <p:cxnSp>
          <p:nvCxnSpPr>
            <p:cNvPr id="30" name="AutoShape 20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>
              <a:off x="2526506" y="3169444"/>
              <a:ext cx="666750" cy="1797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21"/>
            <p:cNvCxnSpPr>
              <a:cxnSpLocks noChangeShapeType="1"/>
              <a:stCxn id="20" idx="2"/>
              <a:endCxn id="19" idx="0"/>
            </p:cNvCxnSpPr>
            <p:nvPr/>
          </p:nvCxnSpPr>
          <p:spPr bwMode="auto">
            <a:xfrm flipH="1">
              <a:off x="3193257" y="3163491"/>
              <a:ext cx="383381" cy="1857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22"/>
            <p:cNvCxnSpPr>
              <a:cxnSpLocks noChangeShapeType="1"/>
              <a:stCxn id="19" idx="2"/>
              <a:endCxn id="23" idx="0"/>
            </p:cNvCxnSpPr>
            <p:nvPr/>
          </p:nvCxnSpPr>
          <p:spPr bwMode="auto">
            <a:xfrm>
              <a:off x="3193256" y="3468291"/>
              <a:ext cx="63104" cy="1857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23"/>
            <p:cNvCxnSpPr>
              <a:cxnSpLocks noChangeShapeType="1"/>
              <a:stCxn id="21" idx="2"/>
              <a:endCxn id="22" idx="0"/>
            </p:cNvCxnSpPr>
            <p:nvPr/>
          </p:nvCxnSpPr>
          <p:spPr bwMode="auto">
            <a:xfrm flipH="1">
              <a:off x="4326732" y="3433763"/>
              <a:ext cx="55960" cy="2131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" name="AutoShape 24"/>
            <p:cNvCxnSpPr>
              <a:cxnSpLocks noChangeShapeType="1"/>
              <a:stCxn id="23" idx="2"/>
              <a:endCxn id="24" idx="0"/>
            </p:cNvCxnSpPr>
            <p:nvPr/>
          </p:nvCxnSpPr>
          <p:spPr bwMode="auto">
            <a:xfrm>
              <a:off x="3256360" y="3774281"/>
              <a:ext cx="857250" cy="428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25"/>
            <p:cNvCxnSpPr>
              <a:cxnSpLocks noChangeShapeType="1"/>
              <a:stCxn id="22" idx="2"/>
              <a:endCxn id="24" idx="0"/>
            </p:cNvCxnSpPr>
            <p:nvPr/>
          </p:nvCxnSpPr>
          <p:spPr bwMode="auto">
            <a:xfrm flipH="1">
              <a:off x="4113610" y="3775472"/>
              <a:ext cx="213122" cy="4274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26"/>
            <p:cNvCxnSpPr>
              <a:cxnSpLocks noChangeShapeType="1"/>
            </p:cNvCxnSpPr>
            <p:nvPr/>
          </p:nvCxnSpPr>
          <p:spPr bwMode="auto">
            <a:xfrm>
              <a:off x="4002881" y="4339829"/>
              <a:ext cx="576263" cy="190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27"/>
            <p:cNvCxnSpPr>
              <a:cxnSpLocks noChangeShapeType="1"/>
              <a:stCxn id="29" idx="2"/>
              <a:endCxn id="27" idx="0"/>
            </p:cNvCxnSpPr>
            <p:nvPr/>
          </p:nvCxnSpPr>
          <p:spPr bwMode="auto">
            <a:xfrm>
              <a:off x="5619751" y="3155156"/>
              <a:ext cx="3572" cy="214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28"/>
            <p:cNvCxnSpPr>
              <a:cxnSpLocks noChangeShapeType="1"/>
              <a:stCxn id="28" idx="2"/>
              <a:endCxn id="27" idx="0"/>
            </p:cNvCxnSpPr>
            <p:nvPr/>
          </p:nvCxnSpPr>
          <p:spPr bwMode="auto">
            <a:xfrm flipH="1">
              <a:off x="5623322" y="3140869"/>
              <a:ext cx="990600" cy="228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29"/>
            <p:cNvCxnSpPr>
              <a:cxnSpLocks noChangeShapeType="1"/>
              <a:stCxn id="27" idx="2"/>
              <a:endCxn id="26" idx="0"/>
            </p:cNvCxnSpPr>
            <p:nvPr/>
          </p:nvCxnSpPr>
          <p:spPr bwMode="auto">
            <a:xfrm flipH="1">
              <a:off x="5264944" y="3489723"/>
              <a:ext cx="358379" cy="7203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0"/>
            <p:cNvCxnSpPr>
              <a:cxnSpLocks noChangeShapeType="1"/>
            </p:cNvCxnSpPr>
            <p:nvPr/>
          </p:nvCxnSpPr>
          <p:spPr bwMode="auto">
            <a:xfrm flipH="1">
              <a:off x="4579144" y="4316016"/>
              <a:ext cx="708422" cy="2143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2995612" y="4391025"/>
              <a:ext cx="614363" cy="14168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solidFill>
                    <a:srgbClr val="800080"/>
                  </a:solidFill>
                  <a:latin typeface="Times New Roman" pitchFamily="18" charset="0"/>
                </a:rPr>
                <a:t>Asset 3</a:t>
              </a:r>
              <a:endParaRPr lang="en-US" sz="1100"/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1996678" y="3749279"/>
              <a:ext cx="614363" cy="14287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solidFill>
                    <a:srgbClr val="008000"/>
                  </a:solidFill>
                  <a:latin typeface="Times New Roman" pitchFamily="18" charset="0"/>
                </a:rPr>
                <a:t>Asset 1</a:t>
              </a:r>
              <a:endParaRPr lang="en-US" sz="1100"/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6416278" y="3529013"/>
              <a:ext cx="614363" cy="14287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100">
                  <a:solidFill>
                    <a:srgbClr val="FF0000"/>
                  </a:solidFill>
                  <a:latin typeface="Times New Roman" pitchFamily="18" charset="0"/>
                </a:rPr>
                <a:t>Asset 2</a:t>
              </a:r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8411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HSF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457200" y="1881760"/>
            <a:ext cx="8334517" cy="3259865"/>
            <a:chOff x="872" y="2212"/>
            <a:chExt cx="4530" cy="174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72" y="2212"/>
              <a:ext cx="4530" cy="14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021" y="2616"/>
              <a:ext cx="4263" cy="449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021" y="3092"/>
              <a:ext cx="4263" cy="41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2619" y="2666"/>
              <a:ext cx="465" cy="353"/>
              <a:chOff x="4304" y="2466"/>
              <a:chExt cx="826" cy="736"/>
            </a:xfrm>
          </p:grpSpPr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4304" y="2466"/>
                <a:ext cx="826" cy="73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470" y="2700"/>
                <a:ext cx="467" cy="26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/>
              <a:p>
                <a:r>
                  <a:rPr lang="en-US" sz="1600">
                    <a:latin typeface="Times New Roman" pitchFamily="18" charset="0"/>
                  </a:rPr>
                  <a:t>Event</a:t>
                </a:r>
                <a:endParaRPr lang="en-US" sz="2400"/>
              </a:p>
            </p:txBody>
          </p:sp>
        </p:grp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3161" y="2666"/>
              <a:ext cx="466" cy="353"/>
              <a:chOff x="4304" y="2466"/>
              <a:chExt cx="826" cy="736"/>
            </a:xfrm>
          </p:grpSpPr>
          <p:sp>
            <p:nvSpPr>
              <p:cNvPr id="34" name="Rectangle 12"/>
              <p:cNvSpPr>
                <a:spLocks noChangeArrowheads="1"/>
              </p:cNvSpPr>
              <p:nvPr/>
            </p:nvSpPr>
            <p:spPr bwMode="auto">
              <a:xfrm>
                <a:off x="4304" y="2466"/>
                <a:ext cx="826" cy="73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4470" y="2700"/>
                <a:ext cx="467" cy="26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/>
              <a:p>
                <a:r>
                  <a:rPr lang="en-US" sz="1600" dirty="0">
                    <a:latin typeface="Times New Roman" pitchFamily="18" charset="0"/>
                  </a:rPr>
                  <a:t>Event</a:t>
                </a:r>
                <a:endParaRPr lang="en-US" sz="2400" dirty="0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4694" y="2666"/>
              <a:ext cx="465" cy="353"/>
              <a:chOff x="4304" y="2476"/>
              <a:chExt cx="826" cy="736"/>
            </a:xfrm>
          </p:grpSpPr>
          <p:sp>
            <p:nvSpPr>
              <p:cNvPr id="32" name="Rectangle 15"/>
              <p:cNvSpPr>
                <a:spLocks noChangeArrowheads="1"/>
              </p:cNvSpPr>
              <p:nvPr/>
            </p:nvSpPr>
            <p:spPr bwMode="auto">
              <a:xfrm>
                <a:off x="4304" y="2476"/>
                <a:ext cx="826" cy="73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4470" y="2700"/>
                <a:ext cx="467" cy="26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/>
              <a:p>
                <a:r>
                  <a:rPr lang="en-US" sz="1600" dirty="0">
                    <a:latin typeface="Times New Roman" pitchFamily="18" charset="0"/>
                  </a:rPr>
                  <a:t>Event</a:t>
                </a:r>
                <a:endParaRPr lang="en-US" sz="2400" dirty="0"/>
              </a:p>
            </p:txBody>
          </p:sp>
        </p:grp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3712" y="2666"/>
              <a:ext cx="886" cy="353"/>
              <a:chOff x="8122" y="2480"/>
              <a:chExt cx="1576" cy="736"/>
            </a:xfrm>
          </p:grpSpPr>
          <p:sp>
            <p:nvSpPr>
              <p:cNvPr id="30" name="Rectangle 18"/>
              <p:cNvSpPr>
                <a:spLocks noChangeArrowheads="1"/>
              </p:cNvSpPr>
              <p:nvPr/>
            </p:nvSpPr>
            <p:spPr bwMode="auto">
              <a:xfrm>
                <a:off x="8122" y="2480"/>
                <a:ext cx="1576" cy="73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en-US" sz="2400"/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/>
            </p:nvSpPr>
            <p:spPr bwMode="auto">
              <a:xfrm>
                <a:off x="8634" y="2704"/>
                <a:ext cx="467" cy="26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/>
              <a:p>
                <a:r>
                  <a:rPr lang="en-US" sz="1600">
                    <a:latin typeface="Times New Roman" pitchFamily="18" charset="0"/>
                  </a:rPr>
                  <a:t>Event</a:t>
                </a:r>
                <a:endParaRPr lang="en-US" sz="2400"/>
              </a:p>
            </p:txBody>
          </p:sp>
        </p:grpSp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2626" y="3122"/>
              <a:ext cx="887" cy="351"/>
              <a:chOff x="8122" y="2526"/>
              <a:chExt cx="1576" cy="736"/>
            </a:xfrm>
          </p:grpSpPr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8122" y="2526"/>
                <a:ext cx="1576" cy="73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Text Box 22"/>
              <p:cNvSpPr txBox="1">
                <a:spLocks noChangeArrowheads="1"/>
              </p:cNvSpPr>
              <p:nvPr/>
            </p:nvSpPr>
            <p:spPr bwMode="auto">
              <a:xfrm>
                <a:off x="8634" y="2704"/>
                <a:ext cx="467" cy="26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/>
              <a:p>
                <a:r>
                  <a:rPr lang="en-US" sz="1600">
                    <a:latin typeface="Times New Roman" pitchFamily="18" charset="0"/>
                  </a:rPr>
                  <a:t>Event</a:t>
                </a:r>
                <a:endParaRPr lang="en-US" sz="2400"/>
              </a:p>
            </p:txBody>
          </p:sp>
        </p:grpSp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3593" y="3122"/>
              <a:ext cx="887" cy="351"/>
              <a:chOff x="8122" y="2526"/>
              <a:chExt cx="1576" cy="736"/>
            </a:xfrm>
          </p:grpSpPr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8122" y="2526"/>
                <a:ext cx="1576" cy="736"/>
              </a:xfrm>
              <a:prstGeom prst="rect">
                <a:avLst/>
              </a:prstGeom>
              <a:solidFill>
                <a:srgbClr val="FFFF99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8634" y="2704"/>
                <a:ext cx="467" cy="26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/>
              <a:p>
                <a:r>
                  <a:rPr lang="en-US" sz="1600">
                    <a:latin typeface="Times New Roman" pitchFamily="18" charset="0"/>
                  </a:rPr>
                  <a:t>Event</a:t>
                </a:r>
                <a:endParaRPr lang="en-US" sz="2400"/>
              </a:p>
            </p:txBody>
          </p:sp>
        </p:grpSp>
        <p:sp>
          <p:nvSpPr>
            <p:cNvPr id="18" name="Oval 26"/>
            <p:cNvSpPr>
              <a:spLocks noChangeArrowheads="1"/>
            </p:cNvSpPr>
            <p:nvPr/>
          </p:nvSpPr>
          <p:spPr bwMode="auto">
            <a:xfrm>
              <a:off x="2102" y="2663"/>
              <a:ext cx="439" cy="353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Initial State</a:t>
              </a:r>
              <a:endParaRPr lang="en-US" sz="2400" dirty="0"/>
            </a:p>
          </p:txBody>
        </p:sp>
        <p:sp>
          <p:nvSpPr>
            <p:cNvPr id="19" name="Oval 27"/>
            <p:cNvSpPr>
              <a:spLocks noChangeArrowheads="1"/>
            </p:cNvSpPr>
            <p:nvPr/>
          </p:nvSpPr>
          <p:spPr bwMode="auto">
            <a:xfrm>
              <a:off x="2102" y="3113"/>
              <a:ext cx="439" cy="351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>
                  <a:latin typeface="Times New Roman" pitchFamily="18" charset="0"/>
                </a:rPr>
                <a:t>Initial State</a:t>
              </a:r>
              <a:endParaRPr lang="en-US" sz="2400" dirty="0"/>
            </a:p>
          </p:txBody>
        </p: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1053" y="2747"/>
              <a:ext cx="943" cy="17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sz="1600" dirty="0" smtClean="0">
                  <a:solidFill>
                    <a:srgbClr val="008000"/>
                  </a:solidFill>
                  <a:latin typeface="Times New Roman" pitchFamily="18" charset="0"/>
                </a:rPr>
                <a:t>Asset Schedule </a:t>
              </a:r>
              <a:r>
                <a:rPr lang="en-US" sz="1600" dirty="0">
                  <a:solidFill>
                    <a:srgbClr val="008000"/>
                  </a:solidFill>
                  <a:latin typeface="Times New Roman" pitchFamily="18" charset="0"/>
                </a:rPr>
                <a:t>1</a:t>
              </a:r>
              <a:endParaRPr lang="en-US" sz="2400" dirty="0"/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062" y="3157"/>
              <a:ext cx="943" cy="1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FF660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sz="1600" dirty="0" smtClean="0">
                  <a:solidFill>
                    <a:srgbClr val="FF6600"/>
                  </a:solidFill>
                  <a:latin typeface="Times New Roman" pitchFamily="18" charset="0"/>
                </a:rPr>
                <a:t>Asset Schedule </a:t>
              </a:r>
              <a:r>
                <a:rPr lang="en-US" sz="1600" dirty="0">
                  <a:solidFill>
                    <a:srgbClr val="FF6600"/>
                  </a:solidFill>
                  <a:latin typeface="Times New Roman" pitchFamily="18" charset="0"/>
                </a:rPr>
                <a:t>n</a:t>
              </a:r>
              <a:endParaRPr lang="en-US" sz="2400" dirty="0"/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976" y="2267"/>
              <a:ext cx="1600" cy="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33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lIns="0" tIns="0" rIns="0" bIns="0"/>
            <a:lstStyle/>
            <a:p>
              <a:r>
                <a:rPr lang="en-US" sz="2800" dirty="0" smtClean="0">
                  <a:solidFill>
                    <a:srgbClr val="3366FF"/>
                  </a:solidFill>
                  <a:latin typeface="Times New Roman" pitchFamily="18" charset="0"/>
                </a:rPr>
                <a:t>S</a:t>
              </a:r>
              <a:r>
                <a:rPr lang="en-US" sz="2800" dirty="0" smtClean="0">
                  <a:solidFill>
                    <a:srgbClr val="3366FF"/>
                  </a:solidFill>
                  <a:latin typeface="Times New Roman" pitchFamily="18" charset="0"/>
                </a:rPr>
                <a:t>ystem Schedule</a:t>
              </a:r>
              <a:endParaRPr lang="en-US" sz="3200" dirty="0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>
              <a:off x="2592" y="2544"/>
              <a:ext cx="12" cy="1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 flipV="1">
              <a:off x="2592" y="3792"/>
              <a:ext cx="25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 sz="2000"/>
            </a:p>
          </p:txBody>
        </p:sp>
        <p:sp>
          <p:nvSpPr>
            <p:cNvPr id="25" name="Text Box 33"/>
            <p:cNvSpPr txBox="1">
              <a:spLocks noChangeArrowheads="1"/>
            </p:cNvSpPr>
            <p:nvPr/>
          </p:nvSpPr>
          <p:spPr bwMode="auto">
            <a:xfrm>
              <a:off x="3477" y="3840"/>
              <a:ext cx="942" cy="1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Times New Roman" pitchFamily="18" charset="0"/>
                </a:rPr>
                <a:t>Simulation Time</a:t>
              </a:r>
              <a:endParaRPr lang="en-US" sz="240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39413" y="5441764"/>
            <a:ext cx="7633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full description of the state of all subsystems and assets of the 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7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kern="1200" cap="all" spc="5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j-ea"/>
                <a:cs typeface="Arial"/>
              </a:rPr>
              <a:t>Example of</a:t>
            </a:r>
            <a:r>
              <a:rPr lang="en-US" sz="3000" b="1" kern="1200" cap="all" spc="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j-ea"/>
                <a:cs typeface="Arial"/>
              </a:rPr>
              <a:t> using </a:t>
            </a:r>
            <a:r>
              <a:rPr lang="en-US" sz="3000" b="1" i="1" kern="1200" cap="all" spc="5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/>
                <a:ea typeface="+mj-ea"/>
                <a:cs typeface="Arial"/>
              </a:rPr>
              <a:t>HSF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4A43-993C-7946-ADA9-E0961E977791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8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3"/>
          </p:nvPr>
        </p:nvSpPr>
        <p:spPr>
          <a:xfrm>
            <a:off x="5366478" y="1739425"/>
            <a:ext cx="3672591" cy="4036756"/>
          </a:xfrm>
        </p:spPr>
        <p:txBody>
          <a:bodyPr>
            <a:normAutofit/>
          </a:bodyPr>
          <a:lstStyle/>
          <a:p>
            <a:r>
              <a:rPr lang="en-US" sz="1600" dirty="0"/>
              <a:t>Aeolus: The Greek </a:t>
            </a:r>
            <a:r>
              <a:rPr lang="en-US" sz="1600" dirty="0" smtClean="0"/>
              <a:t>ruler of </a:t>
            </a:r>
            <a:r>
              <a:rPr lang="en-US" sz="1600" dirty="0"/>
              <a:t>wind</a:t>
            </a:r>
          </a:p>
          <a:p>
            <a:r>
              <a:rPr lang="en-US" sz="1600" dirty="0"/>
              <a:t>Extreme-weather imaging satellite</a:t>
            </a:r>
          </a:p>
          <a:p>
            <a:r>
              <a:rPr lang="en-US" sz="1600" dirty="0"/>
              <a:t>Circular, 1000km, 35 degree inclined orbit</a:t>
            </a:r>
          </a:p>
          <a:p>
            <a:r>
              <a:rPr lang="en-US" sz="1600" dirty="0"/>
              <a:t>Simulation date: August 1st 2008 for 3 revolutions</a:t>
            </a:r>
          </a:p>
          <a:p>
            <a:r>
              <a:rPr lang="en-US" sz="1600" dirty="0"/>
              <a:t>Targets clustered into high-risk areas, including Southeast Asia and the Gulf of Mexico</a:t>
            </a:r>
          </a:p>
          <a:p>
            <a:r>
              <a:rPr lang="en-US" sz="1600" dirty="0"/>
              <a:t>Sensor has ability to generate data while in </a:t>
            </a:r>
            <a:r>
              <a:rPr lang="en-US" sz="1600" dirty="0" smtClean="0"/>
              <a:t>eclipse</a:t>
            </a:r>
          </a:p>
        </p:txBody>
      </p:sp>
      <p:pic>
        <p:nvPicPr>
          <p:cNvPr id="15" name="Picture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29" b="-6"/>
          <a:stretch/>
        </p:blipFill>
        <p:spPr>
          <a:xfrm>
            <a:off x="457200" y="1763630"/>
            <a:ext cx="4930384" cy="3418224"/>
          </a:xfrm>
          <a:prstGeom prst="rect">
            <a:avLst/>
          </a:prstGeom>
        </p:spPr>
      </p:pic>
      <p:sp>
        <p:nvSpPr>
          <p:cNvPr id="16" name="Text Placeholder 7"/>
          <p:cNvSpPr txBox="1">
            <a:spLocks/>
          </p:cNvSpPr>
          <p:nvPr/>
        </p:nvSpPr>
        <p:spPr>
          <a:xfrm>
            <a:off x="990367" y="5371832"/>
            <a:ext cx="3842945" cy="4450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 spc="5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 spc="5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 spc="5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5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ea typeface="+mn-ea"/>
                <a:cs typeface="Palatin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50">
                <a:solidFill>
                  <a:schemeClr val="tx1">
                    <a:lumMod val="65000"/>
                    <a:lumOff val="35000"/>
                  </a:schemeClr>
                </a:solidFill>
                <a:latin typeface="Palatino"/>
                <a:ea typeface="+mn-ea"/>
                <a:cs typeface="Palatin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A day-in-the-life of the Aeolus constellation</a:t>
            </a:r>
            <a:endParaRPr lang="en-US" sz="1400" dirty="0"/>
          </a:p>
        </p:txBody>
      </p:sp>
      <p:pic>
        <p:nvPicPr>
          <p:cNvPr id="2050" name="Picture 2" descr="https://upload.wikimedia.org/wikipedia/commons/9/99/Aeolus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808" y="153930"/>
            <a:ext cx="2269929" cy="148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2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35" y="964960"/>
            <a:ext cx="3840101" cy="1328063"/>
          </a:xfrm>
        </p:spPr>
        <p:txBody>
          <a:bodyPr/>
          <a:lstStyle/>
          <a:p>
            <a:r>
              <a:rPr lang="en-US" dirty="0"/>
              <a:t>The Aeolus </a:t>
            </a:r>
            <a:r>
              <a:rPr lang="en-US" dirty="0" smtClean="0"/>
              <a:t>Results: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3ECD-3A63-E343-A879-6035DBBE011F}" type="datetime1">
              <a:rPr lang="en-US" smtClean="0"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46D25-E5A3-1841-BBE9-2617267BF6FB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336" b="-10336"/>
          <a:stretch/>
        </p:blipFill>
        <p:spPr>
          <a:xfrm>
            <a:off x="9097" y="2117443"/>
            <a:ext cx="5177499" cy="4060628"/>
          </a:xfrm>
          <a:prstGeom prst="rect">
            <a:avLst/>
          </a:prstGeom>
        </p:spPr>
      </p:pic>
      <p:pic>
        <p:nvPicPr>
          <p:cNvPr id="9" name="Picture Placeholder 7"/>
          <p:cNvPicPr>
            <a:picLocks noGrp="1" noChangeAspect="1"/>
          </p:cNvPicPr>
          <p:nvPr>
            <p:ph sz="half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518" b="-9518"/>
          <a:stretch/>
        </p:blipFill>
        <p:spPr>
          <a:xfrm>
            <a:off x="4217336" y="-85128"/>
            <a:ext cx="4926664" cy="3857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7086" y="4235463"/>
            <a:ext cx="3279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Matlab</a:t>
            </a:r>
            <a:r>
              <a:rPr lang="en-US" sz="2400" dirty="0"/>
              <a:t> visualization of </a:t>
            </a:r>
            <a:r>
              <a:rPr lang="en-US" sz="2400" i="1" dirty="0"/>
              <a:t>HSF</a:t>
            </a:r>
            <a:r>
              <a:rPr lang="en-US" sz="2400" dirty="0"/>
              <a:t> simulation results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55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al Poly Shei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1284</Words>
  <Application>Microsoft Office PowerPoint</Application>
  <PresentationFormat>On-screen Show (4:3)</PresentationFormat>
  <Paragraphs>281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Palatino</vt:lpstr>
      <vt:lpstr>Times New Roman</vt:lpstr>
      <vt:lpstr>1_Office Theme</vt:lpstr>
      <vt:lpstr>Cal Poly Sheild</vt:lpstr>
      <vt:lpstr>PowerPoint Presentation</vt:lpstr>
      <vt:lpstr>Upgrades to the Horizon Simulation Framework</vt:lpstr>
      <vt:lpstr>Presentation Overview</vt:lpstr>
      <vt:lpstr>What problem is HSF trying to solve?</vt:lpstr>
      <vt:lpstr>How is HSF structured?</vt:lpstr>
      <vt:lpstr>Modeling Relationships In HSF</vt:lpstr>
      <vt:lpstr>HSF Output</vt:lpstr>
      <vt:lpstr>Example of using HSF</vt:lpstr>
      <vt:lpstr>The Aeolus Results: Visualization</vt:lpstr>
      <vt:lpstr>The Aeolus Results: Rev. In The Life Data</vt:lpstr>
      <vt:lpstr>HSF version history</vt:lpstr>
      <vt:lpstr>HSF Functional Overview @ v2.1</vt:lpstr>
      <vt:lpstr>Upgrade:  Dynamic Model Creation</vt:lpstr>
      <vt:lpstr>Dynamic Model Creation Detail</vt:lpstr>
      <vt:lpstr>Upgrade:  Lua Scripting Support</vt:lpstr>
      <vt:lpstr>Lua Scripting Support Detail</vt:lpstr>
      <vt:lpstr>Lua Scripting Points</vt:lpstr>
      <vt:lpstr>Upgrade:  Multi-Threading Support</vt:lpstr>
      <vt:lpstr>Multi-Threading Support Detail</vt:lpstr>
      <vt:lpstr>HSF Functional Overview @ v2.2</vt:lpstr>
      <vt:lpstr>Lua Scripting Runtime Testing Results</vt:lpstr>
      <vt:lpstr>Multi-Threaded Runtime Results</vt:lpstr>
      <vt:lpstr>Conclusions and the Future of HSF</vt:lpstr>
    </vt:vector>
  </TitlesOfParts>
  <Manager/>
  <Company>Cal Poly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Kara Suzuki</dc:creator>
  <cp:keywords/>
  <dc:description/>
  <cp:lastModifiedBy>Eric Mehiel</cp:lastModifiedBy>
  <cp:revision>99</cp:revision>
  <dcterms:created xsi:type="dcterms:W3CDTF">2015-10-26T20:42:37Z</dcterms:created>
  <dcterms:modified xsi:type="dcterms:W3CDTF">2016-01-06T01:32:58Z</dcterms:modified>
  <cp:category/>
</cp:coreProperties>
</file>