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78" r:id="rId3"/>
    <p:sldId id="285" r:id="rId4"/>
    <p:sldId id="388" r:id="rId5"/>
    <p:sldId id="407" r:id="rId6"/>
    <p:sldId id="406" r:id="rId7"/>
    <p:sldId id="415" r:id="rId8"/>
    <p:sldId id="395" r:id="rId9"/>
    <p:sldId id="413" r:id="rId10"/>
    <p:sldId id="389" r:id="rId11"/>
    <p:sldId id="402" r:id="rId12"/>
    <p:sldId id="405" r:id="rId13"/>
    <p:sldId id="390" r:id="rId14"/>
    <p:sldId id="397" r:id="rId15"/>
    <p:sldId id="391" r:id="rId16"/>
    <p:sldId id="403" r:id="rId17"/>
    <p:sldId id="418" r:id="rId18"/>
    <p:sldId id="419" r:id="rId19"/>
    <p:sldId id="416" r:id="rId20"/>
    <p:sldId id="420" r:id="rId21"/>
    <p:sldId id="422" r:id="rId22"/>
    <p:sldId id="414" r:id="rId23"/>
    <p:sldId id="421" r:id="rId24"/>
    <p:sldId id="404" r:id="rId25"/>
    <p:sldId id="392" r:id="rId26"/>
    <p:sldId id="399" r:id="rId27"/>
    <p:sldId id="401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54DCCF"/>
    <a:srgbClr val="FFFFC5"/>
    <a:srgbClr val="FFDB01"/>
    <a:srgbClr val="FFCC00"/>
    <a:srgbClr val="005387"/>
    <a:srgbClr val="A6A6A6"/>
    <a:srgbClr val="C2AF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86126" autoAdjust="0"/>
  </p:normalViewPr>
  <p:slideViewPr>
    <p:cSldViewPr>
      <p:cViewPr>
        <p:scale>
          <a:sx n="106" d="100"/>
          <a:sy n="106" d="100"/>
        </p:scale>
        <p:origin x="-176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2C0F8-4343-41E3-9A09-B8373F45E8A4}" type="datetimeFigureOut">
              <a:rPr lang="ko-KR" altLang="en-US" smtClean="0"/>
              <a:pPr/>
              <a:t>2014-12-09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D4B05-5110-48B8-8A63-19BCFF1B3E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556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586D5-9F30-4753-A7EE-A7F7781465BB}" type="datetimeFigureOut">
              <a:rPr lang="ko-KR" altLang="en-US" smtClean="0"/>
              <a:pPr/>
              <a:t>2014-12-09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BC2EC-9BAB-4287-86B2-F364B6A3A7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00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C2EC-9BAB-4287-86B2-F364B6A3A7B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840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C2EC-9BAB-4287-86B2-F364B6A3A7B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248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C2EC-9BAB-4287-86B2-F364B6A3A7B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4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C2EC-9BAB-4287-86B2-F364B6A3A7B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4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C2EC-9BAB-4287-86B2-F364B6A3A7B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248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C2EC-9BAB-4287-86B2-F364B6A3A7B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4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C2EC-9BAB-4287-86B2-F364B6A3A7B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248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C2EC-9BAB-4287-86B2-F364B6A3A7B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4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C2EC-9BAB-4287-86B2-F364B6A3A7B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4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C2EC-9BAB-4287-86B2-F364B6A3A7B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4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C2EC-9BAB-4287-86B2-F364B6A3A7B9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C2EC-9BAB-4287-86B2-F364B6A3A7B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248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C2EC-9BAB-4287-86B2-F364B6A3A7B9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4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C2EC-9BAB-4287-86B2-F364B6A3A7B9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4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C2EC-9BAB-4287-86B2-F364B6A3A7B9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40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C2EC-9BAB-4287-86B2-F364B6A3A7B9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40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C2EC-9BAB-4287-86B2-F364B6A3A7B9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40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C2EC-9BAB-4287-86B2-F364B6A3A7B9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2483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C2EC-9BAB-4287-86B2-F364B6A3A7B9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4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C2EC-9BAB-4287-86B2-F364B6A3A7B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4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C2EC-9BAB-4287-86B2-F364B6A3A7B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248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C2EC-9BAB-4287-86B2-F364B6A3A7B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4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C2EC-9BAB-4287-86B2-F364B6A3A7B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4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C2EC-9BAB-4287-86B2-F364B6A3A7B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4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C2EC-9BAB-4287-86B2-F364B6A3A7B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4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C2EC-9BAB-4287-86B2-F364B6A3A7B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4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C798-1FA2-4CE2-B3F3-35AD1400331A}" type="datetimeFigureOut">
              <a:rPr lang="ko-KR" altLang="en-US" smtClean="0"/>
              <a:pPr/>
              <a:t>2014-12-09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00C4-7E89-44DB-9FFB-ED7EA5E936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06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C798-1FA2-4CE2-B3F3-35AD1400331A}" type="datetimeFigureOut">
              <a:rPr lang="ko-KR" altLang="en-US" smtClean="0"/>
              <a:pPr/>
              <a:t>2014-12-09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00C4-7E89-44DB-9FFB-ED7EA5E936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C798-1FA2-4CE2-B3F3-35AD1400331A}" type="datetimeFigureOut">
              <a:rPr lang="ko-KR" altLang="en-US" smtClean="0"/>
              <a:pPr/>
              <a:t>2014-12-09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00C4-7E89-44DB-9FFB-ED7EA5E936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0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C798-1FA2-4CE2-B3F3-35AD1400331A}" type="datetimeFigureOut">
              <a:rPr lang="ko-KR" altLang="en-US" smtClean="0"/>
              <a:pPr/>
              <a:t>2014-12-09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00C4-7E89-44DB-9FFB-ED7EA5E936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93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C798-1FA2-4CE2-B3F3-35AD1400331A}" type="datetimeFigureOut">
              <a:rPr lang="ko-KR" altLang="en-US" smtClean="0"/>
              <a:pPr/>
              <a:t>2014-12-09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00C4-7E89-44DB-9FFB-ED7EA5E936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5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C798-1FA2-4CE2-B3F3-35AD1400331A}" type="datetimeFigureOut">
              <a:rPr lang="ko-KR" altLang="en-US" smtClean="0"/>
              <a:pPr/>
              <a:t>2014-12-09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00C4-7E89-44DB-9FFB-ED7EA5E936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99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C798-1FA2-4CE2-B3F3-35AD1400331A}" type="datetimeFigureOut">
              <a:rPr lang="ko-KR" altLang="en-US" smtClean="0"/>
              <a:pPr/>
              <a:t>2014-12-09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00C4-7E89-44DB-9FFB-ED7EA5E936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17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C798-1FA2-4CE2-B3F3-35AD1400331A}" type="datetimeFigureOut">
              <a:rPr lang="ko-KR" altLang="en-US" smtClean="0"/>
              <a:pPr/>
              <a:t>2014-12-09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00C4-7E89-44DB-9FFB-ED7EA5E936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8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C798-1FA2-4CE2-B3F3-35AD1400331A}" type="datetimeFigureOut">
              <a:rPr lang="ko-KR" altLang="en-US" smtClean="0"/>
              <a:pPr/>
              <a:t>2014-12-09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00C4-7E89-44DB-9FFB-ED7EA5E936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52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C798-1FA2-4CE2-B3F3-35AD1400331A}" type="datetimeFigureOut">
              <a:rPr lang="ko-KR" altLang="en-US" smtClean="0"/>
              <a:pPr/>
              <a:t>2014-12-09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00C4-7E89-44DB-9FFB-ED7EA5E936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17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C798-1FA2-4CE2-B3F3-35AD1400331A}" type="datetimeFigureOut">
              <a:rPr lang="ko-KR" altLang="en-US" smtClean="0"/>
              <a:pPr/>
              <a:t>2014-12-09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00C4-7E89-44DB-9FFB-ED7EA5E936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24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CC798-1FA2-4CE2-B3F3-35AD1400331A}" type="datetimeFigureOut">
              <a:rPr lang="ko-KR" altLang="en-US" smtClean="0"/>
              <a:pPr/>
              <a:t>2014-12-09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F00C4-7E89-44DB-9FFB-ED7EA5E936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20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75453" y="2151727"/>
            <a:ext cx="37925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spc="-150" dirty="0" smtClean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프로젝트 중간발표 </a:t>
            </a:r>
            <a:endParaRPr lang="en-US" altLang="ko-KR" sz="7200" spc="-150" dirty="0" smtClean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pPr algn="ctr"/>
            <a:r>
              <a:rPr lang="en-US" altLang="ko-KR" sz="1600" spc="-1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2014 </a:t>
            </a:r>
            <a:r>
              <a:rPr lang="ko-KR" altLang="en-US" sz="1600" spc="-1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어셈블리 프로그래밍</a:t>
            </a:r>
            <a:endParaRPr lang="ko-KR" altLang="en-US" sz="1600" spc="-150" dirty="0">
              <a:solidFill>
                <a:schemeClr val="accent1">
                  <a:lumMod val="60000"/>
                  <a:lumOff val="40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962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4093" y="3197349"/>
            <a:ext cx="2491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03 </a:t>
            </a:r>
            <a:r>
              <a:rPr lang="ko-KR" altLang="en-US" sz="2400" spc="-15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대상파일</a:t>
            </a:r>
            <a:endParaRPr lang="ko-KR" altLang="en-US" sz="2400" spc="-150" dirty="0">
              <a:solidFill>
                <a:srgbClr val="005387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2" name="양쪽 대괄호 1"/>
          <p:cNvSpPr/>
          <p:nvPr/>
        </p:nvSpPr>
        <p:spPr>
          <a:xfrm rot="5400000">
            <a:off x="1578913" y="3973680"/>
            <a:ext cx="4824536" cy="3015096"/>
          </a:xfrm>
          <a:prstGeom prst="bracketPair">
            <a:avLst>
              <a:gd name="adj" fmla="val 17823"/>
            </a:avLst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대괄호 5"/>
          <p:cNvSpPr/>
          <p:nvPr/>
        </p:nvSpPr>
        <p:spPr>
          <a:xfrm rot="5400000">
            <a:off x="-194852" y="3826846"/>
            <a:ext cx="2017390" cy="1114632"/>
          </a:xfrm>
          <a:prstGeom prst="bracketPair">
            <a:avLst>
              <a:gd name="adj" fmla="val 20455"/>
            </a:avLst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양쪽 대괄호 7"/>
          <p:cNvSpPr/>
          <p:nvPr/>
        </p:nvSpPr>
        <p:spPr>
          <a:xfrm rot="5400000">
            <a:off x="917622" y="3829800"/>
            <a:ext cx="2017390" cy="1114632"/>
          </a:xfrm>
          <a:prstGeom prst="bracketPair">
            <a:avLst>
              <a:gd name="adj" fmla="val 20455"/>
            </a:avLst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5175" y="3408549"/>
            <a:ext cx="152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01 </a:t>
            </a:r>
            <a:r>
              <a:rPr lang="ko-KR" altLang="en-US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소</a:t>
            </a:r>
            <a:r>
              <a:rPr lang="ko-KR" altLang="en-US" sz="1000" dirty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70233" y="3411503"/>
            <a:ext cx="152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02 </a:t>
            </a:r>
            <a:r>
              <a:rPr lang="ko-KR" altLang="en-US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알고리즘</a:t>
            </a:r>
            <a:endParaRPr lang="ko-KR" altLang="en-US" sz="1000" dirty="0">
              <a:solidFill>
                <a:srgbClr val="005387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5" name="양쪽 대괄호 14"/>
          <p:cNvSpPr/>
          <p:nvPr/>
        </p:nvSpPr>
        <p:spPr>
          <a:xfrm rot="5400000">
            <a:off x="5055858" y="3829800"/>
            <a:ext cx="2017390" cy="1114632"/>
          </a:xfrm>
          <a:prstGeom prst="bracketPair">
            <a:avLst>
              <a:gd name="adj" fmla="val 20455"/>
            </a:avLst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08469" y="3411503"/>
            <a:ext cx="152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04 </a:t>
            </a:r>
            <a:r>
              <a:rPr lang="ko-KR" altLang="en-US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역할분담</a:t>
            </a:r>
            <a:endParaRPr lang="ko-KR" altLang="en-US" sz="1000" dirty="0">
              <a:solidFill>
                <a:srgbClr val="005387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7" name="양쪽 대괄호 16"/>
          <p:cNvSpPr/>
          <p:nvPr/>
        </p:nvSpPr>
        <p:spPr>
          <a:xfrm rot="5400000">
            <a:off x="6170490" y="3829800"/>
            <a:ext cx="2017390" cy="1114632"/>
          </a:xfrm>
          <a:prstGeom prst="bracketPair">
            <a:avLst>
              <a:gd name="adj" fmla="val 20455"/>
            </a:avLst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대괄호 17"/>
          <p:cNvSpPr/>
          <p:nvPr/>
        </p:nvSpPr>
        <p:spPr>
          <a:xfrm rot="5400000">
            <a:off x="7290554" y="3829800"/>
            <a:ext cx="2017390" cy="1114632"/>
          </a:xfrm>
          <a:prstGeom prst="bracketPair">
            <a:avLst>
              <a:gd name="adj" fmla="val 20455"/>
            </a:avLst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430517" y="3411503"/>
            <a:ext cx="152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05 </a:t>
            </a:r>
            <a:r>
              <a:rPr lang="ko-KR" altLang="en-US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계획</a:t>
            </a:r>
            <a:endParaRPr lang="ko-KR" altLang="en-US" sz="1000" dirty="0">
              <a:solidFill>
                <a:srgbClr val="005387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3165" y="3411503"/>
            <a:ext cx="152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06</a:t>
            </a:r>
            <a:endParaRPr lang="ko-KR" altLang="en-US" sz="1000" dirty="0">
              <a:solidFill>
                <a:srgbClr val="005387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6527" y="4797152"/>
            <a:ext cx="8707961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60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5450" y="413122"/>
            <a:ext cx="1842294" cy="434603"/>
          </a:xfrm>
          <a:prstGeom prst="rect">
            <a:avLst/>
          </a:prstGeom>
          <a:solidFill>
            <a:srgbClr val="005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370401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 smtClean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03 </a:t>
            </a:r>
            <a:r>
              <a:rPr lang="ko-KR" altLang="en-US" sz="2800" spc="-150" dirty="0" smtClean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대상파일</a:t>
            </a:r>
            <a:endParaRPr lang="ko-KR" altLang="en-US" sz="2800" spc="-15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2267744" y="847725"/>
            <a:ext cx="461825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746109" y="847725"/>
            <a:ext cx="95497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6169422" y="693876"/>
            <a:ext cx="2531666" cy="1423729"/>
            <a:chOff x="6012160" y="691941"/>
            <a:chExt cx="2531666" cy="1423729"/>
          </a:xfrm>
        </p:grpSpPr>
        <p:sp>
          <p:nvSpPr>
            <p:cNvPr id="29" name="양쪽 대괄호 28"/>
            <p:cNvSpPr/>
            <p:nvPr/>
          </p:nvSpPr>
          <p:spPr>
            <a:xfrm rot="5400000">
              <a:off x="6470778" y="949899"/>
              <a:ext cx="1375598" cy="859681"/>
            </a:xfrm>
            <a:prstGeom prst="bracketPair">
              <a:avLst>
                <a:gd name="adj" fmla="val 17823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양쪽 대괄호 29"/>
            <p:cNvSpPr/>
            <p:nvPr/>
          </p:nvSpPr>
          <p:spPr>
            <a:xfrm rot="5400000">
              <a:off x="5964417" y="908874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양쪽 대괄호 30"/>
            <p:cNvSpPr/>
            <p:nvPr/>
          </p:nvSpPr>
          <p:spPr>
            <a:xfrm rot="5400000">
              <a:off x="6282227" y="908874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양쪽 대괄호 31"/>
            <p:cNvSpPr/>
            <p:nvPr/>
          </p:nvSpPr>
          <p:spPr>
            <a:xfrm rot="5400000">
              <a:off x="7460148" y="908875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양쪽 대괄호 32"/>
            <p:cNvSpPr/>
            <p:nvPr/>
          </p:nvSpPr>
          <p:spPr>
            <a:xfrm rot="5400000">
              <a:off x="7779506" y="908875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양쪽 대괄호 33"/>
            <p:cNvSpPr/>
            <p:nvPr/>
          </p:nvSpPr>
          <p:spPr>
            <a:xfrm rot="5400000">
              <a:off x="8097316" y="908876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012160" y="1102430"/>
              <a:ext cx="2531666" cy="1013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직선 연결선 16"/>
          <p:cNvCxnSpPr/>
          <p:nvPr/>
        </p:nvCxnSpPr>
        <p:spPr>
          <a:xfrm flipV="1">
            <a:off x="3101124" y="1844824"/>
            <a:ext cx="0" cy="482453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5536" y="1844824"/>
            <a:ext cx="2691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대상 파일</a:t>
            </a:r>
            <a:endParaRPr lang="ko-KR" altLang="en-US" sz="1400" dirty="0">
              <a:solidFill>
                <a:srgbClr val="005387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536" y="2244295"/>
            <a:ext cx="2600394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.xml</a:t>
            </a:r>
          </a:p>
          <a:p>
            <a:pPr marL="171450" indent="-171450">
              <a:buFontTx/>
              <a:buChar char="-"/>
            </a:pP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2.html</a:t>
            </a:r>
          </a:p>
          <a:p>
            <a:pPr marL="171450" indent="-171450">
              <a:buFontTx/>
              <a:buChar char="-"/>
            </a:pP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3.fna</a:t>
            </a:r>
          </a:p>
          <a:p>
            <a:pPr marL="171450" indent="-171450">
              <a:buFontTx/>
              <a:buChar char="-"/>
            </a:pP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4.wav</a:t>
            </a:r>
          </a:p>
          <a:p>
            <a:pPr marL="171450" indent="-171450">
              <a:buFontTx/>
              <a:buChar char="-"/>
            </a:pP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5.bmp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89927" y="1844824"/>
            <a:ext cx="2856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특징분석</a:t>
            </a:r>
            <a:endParaRPr lang="en-US" altLang="ko-KR" sz="1400" dirty="0">
              <a:solidFill>
                <a:srgbClr val="005387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66867" y="1844824"/>
            <a:ext cx="235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알고리즘</a:t>
            </a:r>
            <a:endParaRPr lang="en-US" altLang="ko-KR" sz="1400" dirty="0">
              <a:solidFill>
                <a:srgbClr val="005387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H="1">
            <a:off x="677218" y="3022350"/>
            <a:ext cx="2417556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674561" y="3645023"/>
            <a:ext cx="2417556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674561" y="4284587"/>
            <a:ext cx="2417556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74561" y="4945359"/>
            <a:ext cx="2417556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677218" y="2323480"/>
            <a:ext cx="2417556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74561" y="5563840"/>
            <a:ext cx="2417556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3447931" y="3641847"/>
            <a:ext cx="2695757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3447931" y="4281411"/>
            <a:ext cx="2695757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3447931" y="4942183"/>
            <a:ext cx="2695757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3450894" y="2320304"/>
            <a:ext cx="2695757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>
            <a:off x="3447931" y="5560664"/>
            <a:ext cx="2695757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414382" y="2528754"/>
            <a:ext cx="281380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span, div 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등 특정 단어를 반복적으로 사용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endParaRPr lang="en-US" altLang="ko-KR" sz="105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14382" y="3825497"/>
            <a:ext cx="28138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a,t,g,c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등 한정 된 문자만 사용</a:t>
            </a: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14382" y="5120655"/>
            <a:ext cx="28138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같은 바이트가 연속적으로 등장</a:t>
            </a: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414382" y="4490278"/>
            <a:ext cx="28138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특징을 찾기 어려움</a:t>
            </a: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6153957" y="1846800"/>
            <a:ext cx="0" cy="482453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 flipH="1">
            <a:off x="6154270" y="2329449"/>
            <a:ext cx="45719" cy="3231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6582891" y="3645024"/>
            <a:ext cx="2417556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H="1">
            <a:off x="6582891" y="4284588"/>
            <a:ext cx="2417556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6582891" y="4945360"/>
            <a:ext cx="2417556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H="1">
            <a:off x="6585548" y="2323481"/>
            <a:ext cx="2417556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6582891" y="5563841"/>
            <a:ext cx="2417556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582734" y="5119300"/>
            <a:ext cx="28138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Run length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582734" y="2851919"/>
            <a:ext cx="28138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LZ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598014" y="3825497"/>
            <a:ext cx="28138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Huffman code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3419872" y="2620521"/>
            <a:ext cx="2709701" cy="2786178"/>
            <a:chOff x="3419872" y="2620521"/>
            <a:chExt cx="2709701" cy="278617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9" t="10625" r="6380" b="10958"/>
            <a:stretch/>
          </p:blipFill>
          <p:spPr bwMode="auto">
            <a:xfrm>
              <a:off x="3419872" y="2620521"/>
              <a:ext cx="2709701" cy="2786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3450894" y="3861048"/>
              <a:ext cx="185002" cy="86104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479138" y="4902309"/>
              <a:ext cx="185002" cy="86104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810934" y="3238376"/>
              <a:ext cx="185002" cy="86104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" t="10735" r="52532" b="25472"/>
          <a:stretch/>
        </p:blipFill>
        <p:spPr bwMode="auto">
          <a:xfrm>
            <a:off x="3324072" y="2345016"/>
            <a:ext cx="2805501" cy="314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345016"/>
            <a:ext cx="2925725" cy="314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3203849" y="2345016"/>
            <a:ext cx="2946032" cy="3141384"/>
            <a:chOff x="3203849" y="2345016"/>
            <a:chExt cx="2946032" cy="3141384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3" t="13959" r="54764" b="4414"/>
            <a:stretch/>
          </p:blipFill>
          <p:spPr bwMode="auto">
            <a:xfrm>
              <a:off x="3203849" y="2345016"/>
              <a:ext cx="2946032" cy="3141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3571639" y="4149080"/>
              <a:ext cx="1936465" cy="28803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직사각형 69"/>
          <p:cNvSpPr/>
          <p:nvPr/>
        </p:nvSpPr>
        <p:spPr>
          <a:xfrm flipH="1">
            <a:off x="3094774" y="2329448"/>
            <a:ext cx="45720" cy="1315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flipH="1">
            <a:off x="3100409" y="3641009"/>
            <a:ext cx="45720" cy="640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 flipH="1">
            <a:off x="3096880" y="4297859"/>
            <a:ext cx="45720" cy="640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 flipH="1">
            <a:off x="3102699" y="4929784"/>
            <a:ext cx="45720" cy="640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36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51" grpId="0"/>
      <p:bldP spid="52" grpId="0"/>
      <p:bldP spid="53" grpId="0"/>
      <p:bldP spid="54" grpId="0"/>
      <p:bldP spid="63" grpId="0"/>
      <p:bldP spid="64" grpId="0"/>
      <p:bldP spid="65" grpId="0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5450" y="413122"/>
            <a:ext cx="1842294" cy="434603"/>
          </a:xfrm>
          <a:prstGeom prst="rect">
            <a:avLst/>
          </a:prstGeom>
          <a:solidFill>
            <a:srgbClr val="005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370401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 smtClean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03 </a:t>
            </a:r>
            <a:r>
              <a:rPr lang="ko-KR" altLang="en-US" sz="2800" spc="-150" dirty="0" smtClean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대상파일</a:t>
            </a:r>
            <a:endParaRPr lang="ko-KR" altLang="en-US" sz="2800" spc="-15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2267744" y="847725"/>
            <a:ext cx="461825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746109" y="847725"/>
            <a:ext cx="95497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6169422" y="693876"/>
            <a:ext cx="2531666" cy="1423729"/>
            <a:chOff x="6012160" y="691941"/>
            <a:chExt cx="2531666" cy="1423729"/>
          </a:xfrm>
        </p:grpSpPr>
        <p:sp>
          <p:nvSpPr>
            <p:cNvPr id="29" name="양쪽 대괄호 28"/>
            <p:cNvSpPr/>
            <p:nvPr/>
          </p:nvSpPr>
          <p:spPr>
            <a:xfrm rot="5400000">
              <a:off x="6470778" y="949899"/>
              <a:ext cx="1375598" cy="859681"/>
            </a:xfrm>
            <a:prstGeom prst="bracketPair">
              <a:avLst>
                <a:gd name="adj" fmla="val 17823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양쪽 대괄호 29"/>
            <p:cNvSpPr/>
            <p:nvPr/>
          </p:nvSpPr>
          <p:spPr>
            <a:xfrm rot="5400000">
              <a:off x="5964417" y="908874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양쪽 대괄호 30"/>
            <p:cNvSpPr/>
            <p:nvPr/>
          </p:nvSpPr>
          <p:spPr>
            <a:xfrm rot="5400000">
              <a:off x="6282227" y="908874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양쪽 대괄호 31"/>
            <p:cNvSpPr/>
            <p:nvPr/>
          </p:nvSpPr>
          <p:spPr>
            <a:xfrm rot="5400000">
              <a:off x="7460148" y="908875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양쪽 대괄호 32"/>
            <p:cNvSpPr/>
            <p:nvPr/>
          </p:nvSpPr>
          <p:spPr>
            <a:xfrm rot="5400000">
              <a:off x="7779506" y="908875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양쪽 대괄호 33"/>
            <p:cNvSpPr/>
            <p:nvPr/>
          </p:nvSpPr>
          <p:spPr>
            <a:xfrm rot="5400000">
              <a:off x="8097316" y="908876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012160" y="1102430"/>
              <a:ext cx="2531666" cy="1013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직선 연결선 16"/>
          <p:cNvCxnSpPr/>
          <p:nvPr/>
        </p:nvCxnSpPr>
        <p:spPr>
          <a:xfrm flipV="1">
            <a:off x="3101124" y="1844824"/>
            <a:ext cx="0" cy="482453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5536" y="1844824"/>
            <a:ext cx="2691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대상 파일</a:t>
            </a:r>
            <a:endParaRPr lang="ko-KR" altLang="en-US" sz="1400" dirty="0">
              <a:solidFill>
                <a:srgbClr val="005387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536" y="2244295"/>
            <a:ext cx="2600394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.xml</a:t>
            </a:r>
          </a:p>
          <a:p>
            <a:pPr marL="171450" indent="-171450">
              <a:buFontTx/>
              <a:buChar char="-"/>
            </a:pP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2.html</a:t>
            </a:r>
          </a:p>
          <a:p>
            <a:pPr marL="171450" indent="-171450">
              <a:buFontTx/>
              <a:buChar char="-"/>
            </a:pP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3.fna</a:t>
            </a:r>
          </a:p>
          <a:p>
            <a:pPr marL="171450" indent="-171450">
              <a:buFontTx/>
              <a:buChar char="-"/>
            </a:pP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4.wav</a:t>
            </a:r>
          </a:p>
          <a:p>
            <a:pPr marL="171450" indent="-171450">
              <a:buFontTx/>
              <a:buChar char="-"/>
            </a:pP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5.bmp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89927" y="1844824"/>
            <a:ext cx="2856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특징분석</a:t>
            </a:r>
            <a:endParaRPr lang="en-US" altLang="ko-KR" sz="1400" dirty="0">
              <a:solidFill>
                <a:srgbClr val="005387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66867" y="1844824"/>
            <a:ext cx="235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알고리즘</a:t>
            </a:r>
            <a:endParaRPr lang="en-US" altLang="ko-KR" sz="1400" dirty="0">
              <a:solidFill>
                <a:srgbClr val="005387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H="1">
            <a:off x="677218" y="3022350"/>
            <a:ext cx="2417556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674561" y="3645023"/>
            <a:ext cx="2417556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674561" y="4284587"/>
            <a:ext cx="2417556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74561" y="4945359"/>
            <a:ext cx="2417556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677218" y="2323480"/>
            <a:ext cx="2417556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74561" y="5563840"/>
            <a:ext cx="2417556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3447931" y="3641847"/>
            <a:ext cx="2695757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3447931" y="4281411"/>
            <a:ext cx="2695757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3447931" y="4942183"/>
            <a:ext cx="2695757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3450894" y="2320304"/>
            <a:ext cx="2695757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>
            <a:off x="3447931" y="5560664"/>
            <a:ext cx="2695757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414382" y="2528754"/>
            <a:ext cx="281380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span, div 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등 특정 단어를 반복적으로 사용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endParaRPr lang="en-US" altLang="ko-KR" sz="105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14382" y="3825497"/>
            <a:ext cx="28138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a,t,g,c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등 한정 된 문자만 사용</a:t>
            </a: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14382" y="5120655"/>
            <a:ext cx="28138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같은 바이트가 연속적으로 등장</a:t>
            </a: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414382" y="4490278"/>
            <a:ext cx="28138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특징을 찾기 어려움</a:t>
            </a: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6153957" y="1846800"/>
            <a:ext cx="0" cy="482453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 flipH="1">
            <a:off x="6154270" y="2329449"/>
            <a:ext cx="45719" cy="3231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6582891" y="3645024"/>
            <a:ext cx="2417556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H="1">
            <a:off x="6582891" y="4284588"/>
            <a:ext cx="2417556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6582891" y="4945360"/>
            <a:ext cx="2417556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H="1">
            <a:off x="6585548" y="2323481"/>
            <a:ext cx="2417556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6582891" y="5563841"/>
            <a:ext cx="2417556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582734" y="5119300"/>
            <a:ext cx="28138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Run length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582734" y="2851919"/>
            <a:ext cx="28138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LZ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598014" y="3825497"/>
            <a:ext cx="28138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Huffman code</a:t>
            </a:r>
          </a:p>
        </p:txBody>
      </p:sp>
      <p:sp>
        <p:nvSpPr>
          <p:cNvPr id="70" name="직사각형 69"/>
          <p:cNvSpPr/>
          <p:nvPr/>
        </p:nvSpPr>
        <p:spPr>
          <a:xfrm flipH="1">
            <a:off x="3094774" y="2329448"/>
            <a:ext cx="45720" cy="1315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flipH="1">
            <a:off x="3100409" y="3641009"/>
            <a:ext cx="45720" cy="640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 flipH="1">
            <a:off x="3096880" y="4297859"/>
            <a:ext cx="45720" cy="640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 flipH="1">
            <a:off x="3102699" y="4929784"/>
            <a:ext cx="45720" cy="640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6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7233" y="3197349"/>
            <a:ext cx="2491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04 </a:t>
            </a:r>
            <a:r>
              <a:rPr lang="ko-KR" altLang="en-US" sz="2400" spc="-15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역할분담</a:t>
            </a:r>
            <a:endParaRPr lang="ko-KR" altLang="en-US" sz="2400" spc="-150" dirty="0">
              <a:solidFill>
                <a:srgbClr val="005387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2" name="양쪽 대괄호 1"/>
          <p:cNvSpPr/>
          <p:nvPr/>
        </p:nvSpPr>
        <p:spPr>
          <a:xfrm rot="5400000">
            <a:off x="2702053" y="3973680"/>
            <a:ext cx="4824536" cy="3015096"/>
          </a:xfrm>
          <a:prstGeom prst="bracketPair">
            <a:avLst>
              <a:gd name="adj" fmla="val 17823"/>
            </a:avLst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대괄호 5"/>
          <p:cNvSpPr/>
          <p:nvPr/>
        </p:nvSpPr>
        <p:spPr>
          <a:xfrm rot="5400000">
            <a:off x="-194852" y="3826846"/>
            <a:ext cx="2017390" cy="1114632"/>
          </a:xfrm>
          <a:prstGeom prst="bracketPair">
            <a:avLst>
              <a:gd name="adj" fmla="val 20455"/>
            </a:avLst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양쪽 대괄호 7"/>
          <p:cNvSpPr/>
          <p:nvPr/>
        </p:nvSpPr>
        <p:spPr>
          <a:xfrm rot="5400000">
            <a:off x="917622" y="3829800"/>
            <a:ext cx="2017390" cy="1114632"/>
          </a:xfrm>
          <a:prstGeom prst="bracketPair">
            <a:avLst>
              <a:gd name="adj" fmla="val 20455"/>
            </a:avLst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5175" y="3408549"/>
            <a:ext cx="152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01 </a:t>
            </a:r>
            <a:r>
              <a:rPr lang="ko-KR" altLang="en-US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소</a:t>
            </a:r>
            <a:r>
              <a:rPr lang="ko-KR" altLang="en-US" sz="1000" dirty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70233" y="3411503"/>
            <a:ext cx="152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02 </a:t>
            </a:r>
            <a:r>
              <a:rPr lang="ko-KR" altLang="en-US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알고리즘</a:t>
            </a:r>
            <a:endParaRPr lang="ko-KR" altLang="en-US" sz="1000" dirty="0">
              <a:solidFill>
                <a:srgbClr val="005387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5" name="양쪽 대괄호 14"/>
          <p:cNvSpPr/>
          <p:nvPr/>
        </p:nvSpPr>
        <p:spPr>
          <a:xfrm rot="5400000">
            <a:off x="2036149" y="3826846"/>
            <a:ext cx="2017390" cy="1114632"/>
          </a:xfrm>
          <a:prstGeom prst="bracketPair">
            <a:avLst>
              <a:gd name="adj" fmla="val 20455"/>
            </a:avLst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288760" y="3408549"/>
            <a:ext cx="152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03 </a:t>
            </a:r>
            <a:r>
              <a:rPr lang="ko-KR" altLang="en-US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대상파일</a:t>
            </a:r>
            <a:endParaRPr lang="ko-KR" altLang="en-US" sz="1000" dirty="0">
              <a:solidFill>
                <a:srgbClr val="005387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7" name="양쪽 대괄호 16"/>
          <p:cNvSpPr/>
          <p:nvPr/>
        </p:nvSpPr>
        <p:spPr>
          <a:xfrm rot="5400000">
            <a:off x="6170490" y="3829800"/>
            <a:ext cx="2017390" cy="1114632"/>
          </a:xfrm>
          <a:prstGeom prst="bracketPair">
            <a:avLst>
              <a:gd name="adj" fmla="val 20455"/>
            </a:avLst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대괄호 17"/>
          <p:cNvSpPr/>
          <p:nvPr/>
        </p:nvSpPr>
        <p:spPr>
          <a:xfrm rot="5400000">
            <a:off x="7290554" y="3829800"/>
            <a:ext cx="2017390" cy="1114632"/>
          </a:xfrm>
          <a:prstGeom prst="bracketPair">
            <a:avLst>
              <a:gd name="adj" fmla="val 20455"/>
            </a:avLst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430517" y="3411503"/>
            <a:ext cx="152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05 </a:t>
            </a:r>
            <a:r>
              <a:rPr lang="ko-KR" altLang="en-US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계획</a:t>
            </a:r>
            <a:endParaRPr lang="ko-KR" altLang="en-US" sz="1000" dirty="0">
              <a:solidFill>
                <a:srgbClr val="005387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3165" y="3411503"/>
            <a:ext cx="152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06</a:t>
            </a:r>
            <a:endParaRPr lang="ko-KR" altLang="en-US" sz="1000" dirty="0">
              <a:solidFill>
                <a:srgbClr val="005387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6527" y="4797152"/>
            <a:ext cx="8707961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27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5450" y="413122"/>
            <a:ext cx="1842294" cy="434603"/>
          </a:xfrm>
          <a:prstGeom prst="rect">
            <a:avLst/>
          </a:prstGeom>
          <a:solidFill>
            <a:srgbClr val="005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370401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 smtClean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04 </a:t>
            </a:r>
            <a:r>
              <a:rPr lang="ko-KR" altLang="en-US" sz="2800" spc="-150" dirty="0" smtClean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역할분담</a:t>
            </a:r>
            <a:endParaRPr lang="ko-KR" altLang="en-US" sz="2800" spc="-15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2267744" y="847725"/>
            <a:ext cx="493606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63688" y="4132237"/>
            <a:ext cx="7128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>
                    <a:lumMod val="6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기말발표</a:t>
            </a:r>
            <a:endParaRPr lang="en-US" altLang="ko-KR" sz="2800" spc="-150" dirty="0" smtClean="0">
              <a:solidFill>
                <a:schemeClr val="bg1">
                  <a:lumMod val="6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en-US" altLang="ko-KR" sz="2800" spc="-150" dirty="0" err="1" smtClean="0">
                <a:solidFill>
                  <a:schemeClr val="bg1">
                    <a:lumMod val="6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Huffman&amp;Run</a:t>
            </a:r>
            <a:r>
              <a:rPr lang="en-US" altLang="ko-KR" sz="2800" spc="-150" dirty="0" smtClean="0">
                <a:solidFill>
                  <a:schemeClr val="bg1">
                    <a:lumMod val="6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length</a:t>
            </a:r>
            <a:r>
              <a:rPr lang="ko-KR" altLang="en-US" sz="2800" spc="-150" dirty="0" smtClean="0">
                <a:solidFill>
                  <a:schemeClr val="bg1">
                    <a:lumMod val="6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알고리즘 구현</a:t>
            </a:r>
            <a:endParaRPr lang="en-US" altLang="ko-KR" sz="2800" spc="-150" dirty="0" smtClean="0">
              <a:solidFill>
                <a:schemeClr val="bg1">
                  <a:lumMod val="6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en-US" altLang="ko-KR" sz="2800" spc="-150" dirty="0" err="1" smtClean="0">
                <a:solidFill>
                  <a:schemeClr val="bg1">
                    <a:lumMod val="6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ppt</a:t>
            </a:r>
            <a:r>
              <a:rPr lang="ko-KR" altLang="en-US" sz="2800" spc="-150" dirty="0" smtClean="0">
                <a:solidFill>
                  <a:schemeClr val="bg1">
                    <a:lumMod val="6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제작</a:t>
            </a:r>
            <a:endParaRPr lang="en-US" altLang="ko-KR" sz="2800" spc="-150" dirty="0" smtClean="0">
              <a:solidFill>
                <a:schemeClr val="bg1">
                  <a:lumMod val="6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8065467" y="847725"/>
            <a:ext cx="63562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6169422" y="693877"/>
            <a:ext cx="2531666" cy="1423728"/>
            <a:chOff x="6012160" y="691942"/>
            <a:chExt cx="2531666" cy="1423728"/>
          </a:xfrm>
        </p:grpSpPr>
        <p:sp>
          <p:nvSpPr>
            <p:cNvPr id="19" name="양쪽 대괄호 18"/>
            <p:cNvSpPr/>
            <p:nvPr/>
          </p:nvSpPr>
          <p:spPr>
            <a:xfrm rot="5400000">
              <a:off x="6788587" y="949900"/>
              <a:ext cx="1375598" cy="859681"/>
            </a:xfrm>
            <a:prstGeom prst="bracketPair">
              <a:avLst>
                <a:gd name="adj" fmla="val 17823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양쪽 대괄호 19"/>
            <p:cNvSpPr/>
            <p:nvPr/>
          </p:nvSpPr>
          <p:spPr>
            <a:xfrm rot="5400000">
              <a:off x="5964417" y="908874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양쪽 대괄호 20"/>
            <p:cNvSpPr/>
            <p:nvPr/>
          </p:nvSpPr>
          <p:spPr>
            <a:xfrm rot="5400000">
              <a:off x="6282227" y="908874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양쪽 대괄호 23"/>
            <p:cNvSpPr/>
            <p:nvPr/>
          </p:nvSpPr>
          <p:spPr>
            <a:xfrm rot="5400000">
              <a:off x="6600036" y="908877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양쪽 대괄호 24"/>
            <p:cNvSpPr/>
            <p:nvPr/>
          </p:nvSpPr>
          <p:spPr>
            <a:xfrm rot="5400000">
              <a:off x="7779506" y="908875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양쪽 대괄호 26"/>
            <p:cNvSpPr/>
            <p:nvPr/>
          </p:nvSpPr>
          <p:spPr>
            <a:xfrm rot="5400000">
              <a:off x="8097316" y="908876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12160" y="1102430"/>
              <a:ext cx="2531666" cy="1013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93486" y="1054477"/>
            <a:ext cx="8157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 smtClean="0">
                <a:solidFill>
                  <a:srgbClr val="005387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역할분담</a:t>
            </a:r>
            <a:endParaRPr lang="ko-KR" altLang="en-US" sz="3600" spc="-150" dirty="0">
              <a:solidFill>
                <a:srgbClr val="005387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240172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bg1">
                    <a:lumMod val="6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김지원</a:t>
            </a:r>
            <a:endParaRPr lang="en-US" altLang="ko-KR" sz="2800" spc="-150" dirty="0" smtClean="0">
              <a:solidFill>
                <a:schemeClr val="bg1">
                  <a:lumMod val="6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32500" y="1899989"/>
            <a:ext cx="52238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>
                    <a:lumMod val="6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중간</a:t>
            </a:r>
            <a:r>
              <a:rPr lang="en-US" altLang="ko-KR" sz="2800" spc="-150" dirty="0" smtClean="0">
                <a:solidFill>
                  <a:schemeClr val="bg1">
                    <a:lumMod val="6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&amp;</a:t>
            </a:r>
            <a:r>
              <a:rPr lang="ko-KR" altLang="en-US" sz="2800" spc="-150" dirty="0" smtClean="0">
                <a:solidFill>
                  <a:schemeClr val="bg1">
                    <a:lumMod val="6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기말발표</a:t>
            </a:r>
            <a:endParaRPr lang="en-US" altLang="ko-KR" sz="2800" spc="-150" dirty="0" smtClean="0">
              <a:solidFill>
                <a:schemeClr val="bg1">
                  <a:lumMod val="6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en-US" altLang="ko-KR" sz="2800" spc="-150" dirty="0" err="1" smtClean="0">
                <a:solidFill>
                  <a:schemeClr val="bg1">
                    <a:lumMod val="6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Lz</a:t>
            </a:r>
            <a:r>
              <a:rPr lang="ko-KR" altLang="en-US" sz="2800" spc="-150" dirty="0" smtClean="0">
                <a:solidFill>
                  <a:schemeClr val="bg1">
                    <a:lumMod val="6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알고리즘 구현</a:t>
            </a:r>
            <a:endParaRPr lang="en-US" altLang="ko-KR" sz="2800" spc="-150" dirty="0" smtClean="0">
              <a:solidFill>
                <a:schemeClr val="bg1">
                  <a:lumMod val="6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en-US" altLang="ko-KR" sz="2800" spc="-150" dirty="0" err="1" smtClean="0">
                <a:solidFill>
                  <a:schemeClr val="bg1">
                    <a:lumMod val="6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ppt</a:t>
            </a:r>
            <a:r>
              <a:rPr lang="ko-KR" altLang="en-US" sz="2800" spc="-150" dirty="0" smtClean="0">
                <a:solidFill>
                  <a:schemeClr val="bg1">
                    <a:lumMod val="6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제작</a:t>
            </a:r>
            <a:endParaRPr lang="en-US" altLang="ko-KR" sz="2800" spc="-150" dirty="0" smtClean="0">
              <a:solidFill>
                <a:schemeClr val="bg1">
                  <a:lumMod val="6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71600" y="456196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bg1">
                    <a:lumMod val="6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김가람</a:t>
            </a:r>
            <a:endParaRPr lang="en-US" altLang="ko-KR" sz="2800" spc="-150" dirty="0" smtClean="0">
              <a:solidFill>
                <a:schemeClr val="bg1">
                  <a:lumMod val="6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912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88041" y="3197349"/>
            <a:ext cx="2491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05 </a:t>
            </a:r>
            <a:r>
              <a:rPr lang="ko-KR" altLang="en-US" sz="2400" spc="-15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계획</a:t>
            </a:r>
            <a:endParaRPr lang="ko-KR" altLang="en-US" sz="2400" spc="-150" dirty="0">
              <a:solidFill>
                <a:srgbClr val="005387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2" name="양쪽 대괄호 1"/>
          <p:cNvSpPr/>
          <p:nvPr/>
        </p:nvSpPr>
        <p:spPr>
          <a:xfrm rot="5400000">
            <a:off x="3822861" y="3973680"/>
            <a:ext cx="4824536" cy="3015096"/>
          </a:xfrm>
          <a:prstGeom prst="bracketPair">
            <a:avLst>
              <a:gd name="adj" fmla="val 17823"/>
            </a:avLst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대괄호 5"/>
          <p:cNvSpPr/>
          <p:nvPr/>
        </p:nvSpPr>
        <p:spPr>
          <a:xfrm rot="5400000">
            <a:off x="-194852" y="3826846"/>
            <a:ext cx="2017390" cy="1114632"/>
          </a:xfrm>
          <a:prstGeom prst="bracketPair">
            <a:avLst>
              <a:gd name="adj" fmla="val 20455"/>
            </a:avLst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양쪽 대괄호 7"/>
          <p:cNvSpPr/>
          <p:nvPr/>
        </p:nvSpPr>
        <p:spPr>
          <a:xfrm rot="5400000">
            <a:off x="917622" y="3829800"/>
            <a:ext cx="2017390" cy="1114632"/>
          </a:xfrm>
          <a:prstGeom prst="bracketPair">
            <a:avLst>
              <a:gd name="adj" fmla="val 20455"/>
            </a:avLst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5175" y="3408549"/>
            <a:ext cx="152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01 </a:t>
            </a:r>
            <a:r>
              <a:rPr lang="ko-KR" altLang="en-US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소</a:t>
            </a:r>
            <a:r>
              <a:rPr lang="ko-KR" altLang="en-US" sz="1000" dirty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70233" y="3411503"/>
            <a:ext cx="152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02 </a:t>
            </a:r>
            <a:r>
              <a:rPr lang="ko-KR" altLang="en-US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알고리즘</a:t>
            </a:r>
            <a:endParaRPr lang="ko-KR" altLang="en-US" sz="1000" dirty="0">
              <a:solidFill>
                <a:srgbClr val="005387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5" name="양쪽 대괄호 14"/>
          <p:cNvSpPr/>
          <p:nvPr/>
        </p:nvSpPr>
        <p:spPr>
          <a:xfrm rot="5400000">
            <a:off x="2036149" y="3826846"/>
            <a:ext cx="2017390" cy="1114632"/>
          </a:xfrm>
          <a:prstGeom prst="bracketPair">
            <a:avLst>
              <a:gd name="adj" fmla="val 20455"/>
            </a:avLst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288760" y="3408549"/>
            <a:ext cx="152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03 </a:t>
            </a:r>
            <a:r>
              <a:rPr lang="ko-KR" altLang="en-US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대상파일</a:t>
            </a:r>
            <a:endParaRPr lang="ko-KR" altLang="en-US" sz="1000" dirty="0">
              <a:solidFill>
                <a:srgbClr val="005387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7" name="양쪽 대괄호 16"/>
          <p:cNvSpPr/>
          <p:nvPr/>
        </p:nvSpPr>
        <p:spPr>
          <a:xfrm rot="5400000">
            <a:off x="3159845" y="3826845"/>
            <a:ext cx="2017390" cy="1114632"/>
          </a:xfrm>
          <a:prstGeom prst="bracketPair">
            <a:avLst>
              <a:gd name="adj" fmla="val 20455"/>
            </a:avLst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대괄호 17"/>
          <p:cNvSpPr/>
          <p:nvPr/>
        </p:nvSpPr>
        <p:spPr>
          <a:xfrm rot="5400000">
            <a:off x="7290554" y="3829800"/>
            <a:ext cx="2017390" cy="1114632"/>
          </a:xfrm>
          <a:prstGeom prst="bracketPair">
            <a:avLst>
              <a:gd name="adj" fmla="val 20455"/>
            </a:avLst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419872" y="3408548"/>
            <a:ext cx="152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04 </a:t>
            </a:r>
            <a:r>
              <a:rPr lang="ko-KR" altLang="en-US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역할분담</a:t>
            </a:r>
            <a:endParaRPr lang="ko-KR" altLang="en-US" sz="1000" dirty="0">
              <a:solidFill>
                <a:srgbClr val="005387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3165" y="3411503"/>
            <a:ext cx="152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06</a:t>
            </a:r>
            <a:endParaRPr lang="ko-KR" altLang="en-US" sz="1000" dirty="0">
              <a:solidFill>
                <a:srgbClr val="005387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6527" y="4797152"/>
            <a:ext cx="8707961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68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5450" y="413122"/>
            <a:ext cx="1181765" cy="437778"/>
          </a:xfrm>
          <a:prstGeom prst="rect">
            <a:avLst/>
          </a:prstGeom>
          <a:solidFill>
            <a:srgbClr val="005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370401"/>
            <a:ext cx="1492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 smtClean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05 </a:t>
            </a:r>
            <a:r>
              <a:rPr lang="ko-KR" altLang="en-US" sz="2800" spc="-150" dirty="0" smtClean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계획</a:t>
            </a:r>
            <a:endParaRPr lang="ko-KR" altLang="en-US" sz="2800" spc="-15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2432074" y="847725"/>
            <a:ext cx="508954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383277" y="847725"/>
            <a:ext cx="31781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6169422" y="693878"/>
            <a:ext cx="2531666" cy="1423727"/>
            <a:chOff x="6012160" y="691943"/>
            <a:chExt cx="2531666" cy="1423727"/>
          </a:xfrm>
        </p:grpSpPr>
        <p:sp>
          <p:nvSpPr>
            <p:cNvPr id="18" name="양쪽 대괄호 17"/>
            <p:cNvSpPr/>
            <p:nvPr/>
          </p:nvSpPr>
          <p:spPr>
            <a:xfrm rot="5400000">
              <a:off x="7108375" y="949901"/>
              <a:ext cx="1375598" cy="859681"/>
            </a:xfrm>
            <a:prstGeom prst="bracketPair">
              <a:avLst>
                <a:gd name="adj" fmla="val 17823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양쪽 대괄호 18"/>
            <p:cNvSpPr/>
            <p:nvPr/>
          </p:nvSpPr>
          <p:spPr>
            <a:xfrm rot="5400000">
              <a:off x="5964417" y="908874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양쪽 대괄호 19"/>
            <p:cNvSpPr/>
            <p:nvPr/>
          </p:nvSpPr>
          <p:spPr>
            <a:xfrm rot="5400000">
              <a:off x="6282227" y="908874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양쪽 대괄호 20"/>
            <p:cNvSpPr/>
            <p:nvPr/>
          </p:nvSpPr>
          <p:spPr>
            <a:xfrm rot="5400000">
              <a:off x="6600036" y="908877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양쪽 대괄호 23"/>
            <p:cNvSpPr/>
            <p:nvPr/>
          </p:nvSpPr>
          <p:spPr>
            <a:xfrm rot="5400000">
              <a:off x="6917846" y="908876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양쪽 대괄호 24"/>
            <p:cNvSpPr/>
            <p:nvPr/>
          </p:nvSpPr>
          <p:spPr>
            <a:xfrm rot="5400000">
              <a:off x="8097316" y="908876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12160" y="1102430"/>
              <a:ext cx="2531666" cy="1013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95906" y="3712717"/>
            <a:ext cx="10169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2014.11.27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308582" y="3748991"/>
            <a:ext cx="1444481" cy="163148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2123728" y="3685787"/>
            <a:ext cx="257333" cy="307777"/>
            <a:chOff x="580867" y="1884461"/>
            <a:chExt cx="257333" cy="307777"/>
          </a:xfrm>
        </p:grpSpPr>
        <p:sp>
          <p:nvSpPr>
            <p:cNvPr id="41" name="타원 40"/>
            <p:cNvSpPr/>
            <p:nvPr/>
          </p:nvSpPr>
          <p:spPr>
            <a:xfrm>
              <a:off x="604838" y="1909763"/>
              <a:ext cx="233362" cy="233362"/>
            </a:xfrm>
            <a:prstGeom prst="ellipse">
              <a:avLst/>
            </a:prstGeom>
            <a:solidFill>
              <a:srgbClr val="54D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80867" y="1884461"/>
              <a:ext cx="257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50" dirty="0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1</a:t>
              </a:r>
              <a:endParaRPr lang="ko-KR" altLang="en-US" sz="1400" spc="-15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sp>
        <p:nvSpPr>
          <p:cNvPr id="44" name="타원 43"/>
          <p:cNvSpPr/>
          <p:nvPr/>
        </p:nvSpPr>
        <p:spPr>
          <a:xfrm>
            <a:off x="1330158" y="3789978"/>
            <a:ext cx="91376" cy="91376"/>
          </a:xfrm>
          <a:prstGeom prst="ellipse">
            <a:avLst/>
          </a:prstGeom>
          <a:solidFill>
            <a:srgbClr val="54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95906" y="4177177"/>
            <a:ext cx="10169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2014.11.28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308582" y="4213451"/>
            <a:ext cx="1444481" cy="163148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386641" y="4173168"/>
            <a:ext cx="13664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Compress </a:t>
            </a:r>
            <a:r>
              <a:rPr lang="ko-KR" altLang="en-US" sz="105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함수 제작</a:t>
            </a:r>
            <a:endParaRPr lang="ko-KR" altLang="en-US" sz="105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2123728" y="4150247"/>
            <a:ext cx="257333" cy="307777"/>
            <a:chOff x="580867" y="1884461"/>
            <a:chExt cx="257333" cy="307777"/>
          </a:xfrm>
        </p:grpSpPr>
        <p:sp>
          <p:nvSpPr>
            <p:cNvPr id="49" name="타원 48"/>
            <p:cNvSpPr/>
            <p:nvPr/>
          </p:nvSpPr>
          <p:spPr>
            <a:xfrm>
              <a:off x="604838" y="1909763"/>
              <a:ext cx="233362" cy="233362"/>
            </a:xfrm>
            <a:prstGeom prst="ellipse">
              <a:avLst/>
            </a:prstGeom>
            <a:solidFill>
              <a:srgbClr val="54D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0867" y="1884461"/>
              <a:ext cx="257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50" dirty="0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2</a:t>
              </a:r>
              <a:endParaRPr lang="ko-KR" altLang="en-US" sz="1400" spc="-15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sp>
        <p:nvSpPr>
          <p:cNvPr id="52" name="타원 51"/>
          <p:cNvSpPr/>
          <p:nvPr/>
        </p:nvSpPr>
        <p:spPr>
          <a:xfrm>
            <a:off x="1330158" y="4254438"/>
            <a:ext cx="91376" cy="91376"/>
          </a:xfrm>
          <a:prstGeom prst="ellipse">
            <a:avLst/>
          </a:prstGeom>
          <a:solidFill>
            <a:srgbClr val="54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95906" y="4649257"/>
            <a:ext cx="10169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2014.12.01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308582" y="4685531"/>
            <a:ext cx="1444481" cy="163148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2123728" y="4622327"/>
            <a:ext cx="257333" cy="307777"/>
            <a:chOff x="580867" y="1884461"/>
            <a:chExt cx="257333" cy="307777"/>
          </a:xfrm>
        </p:grpSpPr>
        <p:sp>
          <p:nvSpPr>
            <p:cNvPr id="58" name="타원 57"/>
            <p:cNvSpPr/>
            <p:nvPr/>
          </p:nvSpPr>
          <p:spPr>
            <a:xfrm>
              <a:off x="604838" y="1909763"/>
              <a:ext cx="233362" cy="233362"/>
            </a:xfrm>
            <a:prstGeom prst="ellipse">
              <a:avLst/>
            </a:prstGeom>
            <a:solidFill>
              <a:srgbClr val="54D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0867" y="1884461"/>
              <a:ext cx="257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50" dirty="0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3</a:t>
              </a:r>
              <a:endParaRPr lang="ko-KR" altLang="en-US" sz="1400" spc="-15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cxnSp>
        <p:nvCxnSpPr>
          <p:cNvPr id="43" name="직선 연결선 42"/>
          <p:cNvCxnSpPr/>
          <p:nvPr/>
        </p:nvCxnSpPr>
        <p:spPr>
          <a:xfrm>
            <a:off x="1404513" y="3835666"/>
            <a:ext cx="841091" cy="0"/>
          </a:xfrm>
          <a:prstGeom prst="line">
            <a:avLst/>
          </a:prstGeom>
          <a:ln>
            <a:solidFill>
              <a:srgbClr val="54DC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419197" y="4300126"/>
            <a:ext cx="845950" cy="0"/>
          </a:xfrm>
          <a:prstGeom prst="line">
            <a:avLst/>
          </a:prstGeom>
          <a:ln>
            <a:solidFill>
              <a:srgbClr val="54DC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409748" y="4772206"/>
            <a:ext cx="857997" cy="0"/>
          </a:xfrm>
          <a:prstGeom prst="line">
            <a:avLst/>
          </a:prstGeom>
          <a:ln>
            <a:solidFill>
              <a:srgbClr val="54DC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1330158" y="4726518"/>
            <a:ext cx="91376" cy="91376"/>
          </a:xfrm>
          <a:prstGeom prst="ellipse">
            <a:avLst/>
          </a:prstGeom>
          <a:solidFill>
            <a:srgbClr val="54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657681" y="3243865"/>
            <a:ext cx="1015111" cy="163148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2812369" y="3204160"/>
            <a:ext cx="8315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Run length</a:t>
            </a:r>
            <a:endParaRPr lang="ko-KR" altLang="en-US" sz="105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2310440" y="3205963"/>
            <a:ext cx="514565" cy="233362"/>
          </a:xfrm>
          <a:prstGeom prst="roundRect">
            <a:avLst>
              <a:gd name="adj" fmla="val 50000"/>
            </a:avLst>
          </a:prstGeom>
          <a:solidFill>
            <a:srgbClr val="54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02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387989" y="3708708"/>
            <a:ext cx="1284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알고리즘 공부</a:t>
            </a:r>
            <a:endParaRPr lang="ko-KR" altLang="en-US" sz="105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86641" y="4649257"/>
            <a:ext cx="15129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Decompress </a:t>
            </a:r>
            <a:r>
              <a:rPr lang="ko-KR" altLang="en-US" sz="105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함수 제작</a:t>
            </a:r>
            <a:endParaRPr lang="ko-KR" altLang="en-US" sz="105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4659446" y="3733939"/>
            <a:ext cx="1444481" cy="163148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3" name="그룹 112"/>
          <p:cNvGrpSpPr/>
          <p:nvPr/>
        </p:nvGrpSpPr>
        <p:grpSpPr>
          <a:xfrm>
            <a:off x="4499992" y="3670735"/>
            <a:ext cx="257333" cy="307777"/>
            <a:chOff x="580867" y="1884461"/>
            <a:chExt cx="257333" cy="307777"/>
          </a:xfrm>
        </p:grpSpPr>
        <p:sp>
          <p:nvSpPr>
            <p:cNvPr id="114" name="타원 113"/>
            <p:cNvSpPr/>
            <p:nvPr/>
          </p:nvSpPr>
          <p:spPr>
            <a:xfrm>
              <a:off x="604838" y="1909763"/>
              <a:ext cx="233362" cy="233362"/>
            </a:xfrm>
            <a:prstGeom prst="ellipse">
              <a:avLst/>
            </a:prstGeom>
            <a:solidFill>
              <a:srgbClr val="54D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80867" y="1884461"/>
              <a:ext cx="257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50" dirty="0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1</a:t>
              </a:r>
              <a:endParaRPr lang="ko-KR" altLang="en-US" sz="1400" spc="-15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sp>
        <p:nvSpPr>
          <p:cNvPr id="117" name="타원 116"/>
          <p:cNvSpPr/>
          <p:nvPr/>
        </p:nvSpPr>
        <p:spPr>
          <a:xfrm>
            <a:off x="3707904" y="3774926"/>
            <a:ext cx="91376" cy="91376"/>
          </a:xfrm>
          <a:prstGeom prst="ellipse">
            <a:avLst/>
          </a:prstGeom>
          <a:solidFill>
            <a:srgbClr val="54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4659446" y="4198399"/>
            <a:ext cx="1444481" cy="163148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4737506" y="4158116"/>
            <a:ext cx="1284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우선순위 큐 제작</a:t>
            </a:r>
            <a:endParaRPr lang="ko-KR" altLang="en-US" sz="105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4499992" y="4135195"/>
            <a:ext cx="257333" cy="307777"/>
            <a:chOff x="580867" y="1884461"/>
            <a:chExt cx="257333" cy="307777"/>
          </a:xfrm>
        </p:grpSpPr>
        <p:sp>
          <p:nvSpPr>
            <p:cNvPr id="122" name="타원 121"/>
            <p:cNvSpPr/>
            <p:nvPr/>
          </p:nvSpPr>
          <p:spPr>
            <a:xfrm>
              <a:off x="604838" y="1909763"/>
              <a:ext cx="233362" cy="233362"/>
            </a:xfrm>
            <a:prstGeom prst="ellipse">
              <a:avLst/>
            </a:prstGeom>
            <a:solidFill>
              <a:srgbClr val="54D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80867" y="1884461"/>
              <a:ext cx="257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50" dirty="0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2</a:t>
              </a:r>
              <a:endParaRPr lang="ko-KR" altLang="en-US" sz="1400" spc="-15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sp>
        <p:nvSpPr>
          <p:cNvPr id="125" name="타원 124"/>
          <p:cNvSpPr/>
          <p:nvPr/>
        </p:nvSpPr>
        <p:spPr>
          <a:xfrm>
            <a:off x="3707904" y="4239386"/>
            <a:ext cx="91376" cy="91376"/>
          </a:xfrm>
          <a:prstGeom prst="ellipse">
            <a:avLst/>
          </a:prstGeom>
          <a:solidFill>
            <a:srgbClr val="54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659446" y="4670479"/>
            <a:ext cx="1444481" cy="163148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9" name="그룹 128"/>
          <p:cNvGrpSpPr/>
          <p:nvPr/>
        </p:nvGrpSpPr>
        <p:grpSpPr>
          <a:xfrm>
            <a:off x="4499992" y="4607275"/>
            <a:ext cx="257333" cy="307777"/>
            <a:chOff x="580867" y="1884461"/>
            <a:chExt cx="257333" cy="307777"/>
          </a:xfrm>
        </p:grpSpPr>
        <p:sp>
          <p:nvSpPr>
            <p:cNvPr id="130" name="타원 129"/>
            <p:cNvSpPr/>
            <p:nvPr/>
          </p:nvSpPr>
          <p:spPr>
            <a:xfrm>
              <a:off x="604838" y="1909763"/>
              <a:ext cx="233362" cy="233362"/>
            </a:xfrm>
            <a:prstGeom prst="ellipse">
              <a:avLst/>
            </a:prstGeom>
            <a:solidFill>
              <a:srgbClr val="54D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80867" y="1884461"/>
              <a:ext cx="257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50" dirty="0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3</a:t>
              </a:r>
              <a:endParaRPr lang="ko-KR" altLang="en-US" sz="1400" spc="-15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sp>
        <p:nvSpPr>
          <p:cNvPr id="133" name="타원 132"/>
          <p:cNvSpPr/>
          <p:nvPr/>
        </p:nvSpPr>
        <p:spPr>
          <a:xfrm>
            <a:off x="3707904" y="4711466"/>
            <a:ext cx="91376" cy="91376"/>
          </a:xfrm>
          <a:prstGeom prst="ellipse">
            <a:avLst/>
          </a:prstGeom>
          <a:solidFill>
            <a:srgbClr val="54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495906" y="5094695"/>
            <a:ext cx="10169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2014.12.02</a:t>
            </a: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4659446" y="5130969"/>
            <a:ext cx="1444481" cy="163148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6" name="그룹 135"/>
          <p:cNvGrpSpPr/>
          <p:nvPr/>
        </p:nvGrpSpPr>
        <p:grpSpPr>
          <a:xfrm>
            <a:off x="4499992" y="5067765"/>
            <a:ext cx="257333" cy="307777"/>
            <a:chOff x="580867" y="1884461"/>
            <a:chExt cx="257333" cy="307777"/>
          </a:xfrm>
        </p:grpSpPr>
        <p:sp>
          <p:nvSpPr>
            <p:cNvPr id="137" name="타원 136"/>
            <p:cNvSpPr/>
            <p:nvPr/>
          </p:nvSpPr>
          <p:spPr>
            <a:xfrm>
              <a:off x="604838" y="1909763"/>
              <a:ext cx="233362" cy="233362"/>
            </a:xfrm>
            <a:prstGeom prst="ellipse">
              <a:avLst/>
            </a:prstGeom>
            <a:solidFill>
              <a:srgbClr val="54D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80867" y="1884461"/>
              <a:ext cx="257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50" dirty="0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4</a:t>
              </a:r>
              <a:endParaRPr lang="ko-KR" altLang="en-US" sz="1400" spc="-15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cxnSp>
        <p:nvCxnSpPr>
          <p:cNvPr id="139" name="직선 연결선 138"/>
          <p:cNvCxnSpPr/>
          <p:nvPr/>
        </p:nvCxnSpPr>
        <p:spPr>
          <a:xfrm>
            <a:off x="1386886" y="5217644"/>
            <a:ext cx="3185114" cy="0"/>
          </a:xfrm>
          <a:prstGeom prst="line">
            <a:avLst/>
          </a:prstGeom>
          <a:ln>
            <a:solidFill>
              <a:srgbClr val="54DC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타원 139"/>
          <p:cNvSpPr/>
          <p:nvPr/>
        </p:nvSpPr>
        <p:spPr>
          <a:xfrm>
            <a:off x="1335574" y="5171956"/>
            <a:ext cx="91376" cy="91376"/>
          </a:xfrm>
          <a:prstGeom prst="ellipse">
            <a:avLst/>
          </a:prstGeom>
          <a:solidFill>
            <a:srgbClr val="54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4951376" y="3247658"/>
            <a:ext cx="1015111" cy="163148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5106064" y="3207953"/>
            <a:ext cx="8315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Huffman</a:t>
            </a:r>
            <a:endParaRPr lang="ko-KR" altLang="en-US" sz="105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4604135" y="3209756"/>
            <a:ext cx="514565" cy="233362"/>
          </a:xfrm>
          <a:prstGeom prst="roundRect">
            <a:avLst>
              <a:gd name="adj" fmla="val 50000"/>
            </a:avLst>
          </a:prstGeom>
          <a:solidFill>
            <a:srgbClr val="54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03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738853" y="3693656"/>
            <a:ext cx="1284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알고리즘 공부</a:t>
            </a:r>
            <a:endParaRPr lang="ko-KR" altLang="en-US" sz="105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737505" y="4634205"/>
            <a:ext cx="14307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Compress </a:t>
            </a:r>
            <a:r>
              <a:rPr lang="ko-KR" altLang="en-US" sz="105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함수 제작</a:t>
            </a:r>
            <a:endParaRPr lang="ko-KR" altLang="en-US" sz="105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737505" y="5090686"/>
            <a:ext cx="15490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Decompress </a:t>
            </a:r>
            <a:r>
              <a:rPr lang="ko-KR" altLang="en-US" sz="105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함수 제작</a:t>
            </a:r>
            <a:endParaRPr lang="ko-KR" altLang="en-US" sz="105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495906" y="1798874"/>
            <a:ext cx="10169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2014.11.24</a:t>
            </a:r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3697296" y="1835148"/>
            <a:ext cx="3096372" cy="163148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8" name="그룹 177"/>
          <p:cNvGrpSpPr/>
          <p:nvPr/>
        </p:nvGrpSpPr>
        <p:grpSpPr>
          <a:xfrm>
            <a:off x="3553308" y="1771944"/>
            <a:ext cx="257333" cy="307777"/>
            <a:chOff x="580867" y="1884461"/>
            <a:chExt cx="257333" cy="307777"/>
          </a:xfrm>
        </p:grpSpPr>
        <p:sp>
          <p:nvSpPr>
            <p:cNvPr id="179" name="타원 178"/>
            <p:cNvSpPr/>
            <p:nvPr/>
          </p:nvSpPr>
          <p:spPr>
            <a:xfrm>
              <a:off x="604838" y="1909763"/>
              <a:ext cx="233362" cy="233362"/>
            </a:xfrm>
            <a:prstGeom prst="ellipse">
              <a:avLst/>
            </a:prstGeom>
            <a:solidFill>
              <a:srgbClr val="54D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80867" y="1884461"/>
              <a:ext cx="257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50" dirty="0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1</a:t>
              </a:r>
              <a:endParaRPr lang="ko-KR" altLang="en-US" sz="1400" spc="-15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cxnSp>
        <p:nvCxnSpPr>
          <p:cNvPr id="181" name="직선 연결선 180"/>
          <p:cNvCxnSpPr/>
          <p:nvPr/>
        </p:nvCxnSpPr>
        <p:spPr>
          <a:xfrm>
            <a:off x="1424194" y="1921823"/>
            <a:ext cx="2151458" cy="0"/>
          </a:xfrm>
          <a:prstGeom prst="line">
            <a:avLst/>
          </a:prstGeom>
          <a:ln>
            <a:solidFill>
              <a:srgbClr val="54DC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타원 181"/>
          <p:cNvSpPr/>
          <p:nvPr/>
        </p:nvSpPr>
        <p:spPr>
          <a:xfrm>
            <a:off x="1335940" y="1876135"/>
            <a:ext cx="91376" cy="91376"/>
          </a:xfrm>
          <a:prstGeom prst="ellipse">
            <a:avLst/>
          </a:prstGeom>
          <a:solidFill>
            <a:srgbClr val="54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TextBox 182"/>
          <p:cNvSpPr txBox="1"/>
          <p:nvPr/>
        </p:nvSpPr>
        <p:spPr>
          <a:xfrm>
            <a:off x="495906" y="2263334"/>
            <a:ext cx="10169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2014.11.25</a:t>
            </a: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3697296" y="2299608"/>
            <a:ext cx="3096372" cy="163148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3866661" y="2259325"/>
            <a:ext cx="27540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파일 입출력 공부</a:t>
            </a:r>
            <a:endParaRPr lang="ko-KR" altLang="en-US" sz="105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grpSp>
        <p:nvGrpSpPr>
          <p:cNvPr id="186" name="그룹 185"/>
          <p:cNvGrpSpPr/>
          <p:nvPr/>
        </p:nvGrpSpPr>
        <p:grpSpPr>
          <a:xfrm>
            <a:off x="3553308" y="2236404"/>
            <a:ext cx="257333" cy="307777"/>
            <a:chOff x="580867" y="1884461"/>
            <a:chExt cx="257333" cy="307777"/>
          </a:xfrm>
        </p:grpSpPr>
        <p:sp>
          <p:nvSpPr>
            <p:cNvPr id="187" name="타원 186"/>
            <p:cNvSpPr/>
            <p:nvPr/>
          </p:nvSpPr>
          <p:spPr>
            <a:xfrm>
              <a:off x="604838" y="1909763"/>
              <a:ext cx="233362" cy="233362"/>
            </a:xfrm>
            <a:prstGeom prst="ellipse">
              <a:avLst/>
            </a:prstGeom>
            <a:solidFill>
              <a:srgbClr val="54D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80867" y="1884461"/>
              <a:ext cx="257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50" dirty="0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2</a:t>
              </a:r>
              <a:endParaRPr lang="ko-KR" altLang="en-US" sz="1400" spc="-15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cxnSp>
        <p:nvCxnSpPr>
          <p:cNvPr id="189" name="직선 연결선 188"/>
          <p:cNvCxnSpPr/>
          <p:nvPr/>
        </p:nvCxnSpPr>
        <p:spPr>
          <a:xfrm>
            <a:off x="1424194" y="2386283"/>
            <a:ext cx="2151458" cy="0"/>
          </a:xfrm>
          <a:prstGeom prst="line">
            <a:avLst/>
          </a:prstGeom>
          <a:ln>
            <a:solidFill>
              <a:srgbClr val="54DC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타원 189"/>
          <p:cNvSpPr/>
          <p:nvPr/>
        </p:nvSpPr>
        <p:spPr>
          <a:xfrm>
            <a:off x="1335940" y="2340595"/>
            <a:ext cx="91376" cy="91376"/>
          </a:xfrm>
          <a:prstGeom prst="ellipse">
            <a:avLst/>
          </a:prstGeom>
          <a:solidFill>
            <a:srgbClr val="54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TextBox 191"/>
          <p:cNvSpPr txBox="1"/>
          <p:nvPr/>
        </p:nvSpPr>
        <p:spPr>
          <a:xfrm>
            <a:off x="495906" y="2749928"/>
            <a:ext cx="10169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2014.11.26</a:t>
            </a:r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3697296" y="2786202"/>
            <a:ext cx="3096372" cy="163148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4" name="그룹 193"/>
          <p:cNvGrpSpPr/>
          <p:nvPr/>
        </p:nvGrpSpPr>
        <p:grpSpPr>
          <a:xfrm>
            <a:off x="3553308" y="2722998"/>
            <a:ext cx="257333" cy="307777"/>
            <a:chOff x="580867" y="1884461"/>
            <a:chExt cx="257333" cy="307777"/>
          </a:xfrm>
        </p:grpSpPr>
        <p:sp>
          <p:nvSpPr>
            <p:cNvPr id="195" name="타원 194"/>
            <p:cNvSpPr/>
            <p:nvPr/>
          </p:nvSpPr>
          <p:spPr>
            <a:xfrm>
              <a:off x="604838" y="1909763"/>
              <a:ext cx="233362" cy="233362"/>
            </a:xfrm>
            <a:prstGeom prst="ellipse">
              <a:avLst/>
            </a:prstGeom>
            <a:solidFill>
              <a:srgbClr val="54D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80867" y="1884461"/>
              <a:ext cx="257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50" dirty="0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3</a:t>
              </a:r>
              <a:endParaRPr lang="ko-KR" altLang="en-US" sz="1400" spc="-15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cxnSp>
        <p:nvCxnSpPr>
          <p:cNvPr id="197" name="직선 연결선 196"/>
          <p:cNvCxnSpPr/>
          <p:nvPr/>
        </p:nvCxnSpPr>
        <p:spPr>
          <a:xfrm>
            <a:off x="1424194" y="2872877"/>
            <a:ext cx="2151458" cy="0"/>
          </a:xfrm>
          <a:prstGeom prst="line">
            <a:avLst/>
          </a:prstGeom>
          <a:ln>
            <a:solidFill>
              <a:srgbClr val="54DC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타원 197"/>
          <p:cNvSpPr/>
          <p:nvPr/>
        </p:nvSpPr>
        <p:spPr>
          <a:xfrm>
            <a:off x="1335940" y="2827189"/>
            <a:ext cx="91376" cy="91376"/>
          </a:xfrm>
          <a:prstGeom prst="ellipse">
            <a:avLst/>
          </a:prstGeom>
          <a:solidFill>
            <a:srgbClr val="54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모서리가 둥근 직사각형 230"/>
          <p:cNvSpPr/>
          <p:nvPr/>
        </p:nvSpPr>
        <p:spPr>
          <a:xfrm>
            <a:off x="4836653" y="1308465"/>
            <a:ext cx="1015111" cy="163148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TextBox 231"/>
          <p:cNvSpPr txBox="1"/>
          <p:nvPr/>
        </p:nvSpPr>
        <p:spPr>
          <a:xfrm>
            <a:off x="4993468" y="1268760"/>
            <a:ext cx="8315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프로그램</a:t>
            </a:r>
            <a:endParaRPr lang="ko-KR" altLang="en-US" sz="105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233" name="모서리가 둥근 직사각형 232"/>
          <p:cNvSpPr/>
          <p:nvPr/>
        </p:nvSpPr>
        <p:spPr>
          <a:xfrm>
            <a:off x="4489412" y="1270563"/>
            <a:ext cx="514565" cy="233362"/>
          </a:xfrm>
          <a:prstGeom prst="roundRect">
            <a:avLst>
              <a:gd name="adj" fmla="val 50000"/>
            </a:avLst>
          </a:prstGeom>
          <a:solidFill>
            <a:srgbClr val="54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01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3868008" y="1794865"/>
            <a:ext cx="27540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프로그램 뼈대 구상</a:t>
            </a:r>
            <a:endParaRPr lang="ko-KR" altLang="en-US" sz="105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3866661" y="2749928"/>
            <a:ext cx="27540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Main </a:t>
            </a:r>
            <a:r>
              <a:rPr lang="ko-KR" altLang="en-US" sz="105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함수 제작</a:t>
            </a:r>
            <a:endParaRPr lang="ko-KR" altLang="en-US" sz="105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495906" y="6066005"/>
            <a:ext cx="10169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2014.12.04~</a:t>
            </a:r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3704556" y="6102279"/>
            <a:ext cx="3096372" cy="163148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3" name="그룹 242"/>
          <p:cNvGrpSpPr/>
          <p:nvPr/>
        </p:nvGrpSpPr>
        <p:grpSpPr>
          <a:xfrm>
            <a:off x="3560568" y="6039075"/>
            <a:ext cx="257333" cy="307777"/>
            <a:chOff x="580867" y="1884461"/>
            <a:chExt cx="257333" cy="307777"/>
          </a:xfrm>
        </p:grpSpPr>
        <p:sp>
          <p:nvSpPr>
            <p:cNvPr id="244" name="타원 243"/>
            <p:cNvSpPr/>
            <p:nvPr/>
          </p:nvSpPr>
          <p:spPr>
            <a:xfrm>
              <a:off x="604838" y="1909763"/>
              <a:ext cx="233362" cy="233362"/>
            </a:xfrm>
            <a:prstGeom prst="ellipse">
              <a:avLst/>
            </a:prstGeom>
            <a:solidFill>
              <a:srgbClr val="54D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580867" y="1884461"/>
              <a:ext cx="257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50" dirty="0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1</a:t>
              </a:r>
              <a:endParaRPr lang="ko-KR" altLang="en-US" sz="1400" spc="-15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cxnSp>
        <p:nvCxnSpPr>
          <p:cNvPr id="246" name="직선 연결선 245"/>
          <p:cNvCxnSpPr/>
          <p:nvPr/>
        </p:nvCxnSpPr>
        <p:spPr>
          <a:xfrm>
            <a:off x="1431454" y="6188954"/>
            <a:ext cx="2151458" cy="0"/>
          </a:xfrm>
          <a:prstGeom prst="line">
            <a:avLst/>
          </a:prstGeom>
          <a:ln>
            <a:solidFill>
              <a:srgbClr val="54DC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타원 246"/>
          <p:cNvSpPr/>
          <p:nvPr/>
        </p:nvSpPr>
        <p:spPr>
          <a:xfrm>
            <a:off x="1343200" y="6143266"/>
            <a:ext cx="91376" cy="91376"/>
          </a:xfrm>
          <a:prstGeom prst="ellipse">
            <a:avLst/>
          </a:prstGeom>
          <a:solidFill>
            <a:srgbClr val="54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7161615" y="4696595"/>
            <a:ext cx="1015111" cy="163148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TextBox 264"/>
          <p:cNvSpPr txBox="1"/>
          <p:nvPr/>
        </p:nvSpPr>
        <p:spPr>
          <a:xfrm>
            <a:off x="7318430" y="4656890"/>
            <a:ext cx="8315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LZ</a:t>
            </a:r>
            <a:endParaRPr lang="ko-KR" altLang="en-US" sz="105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266" name="모서리가 둥근 직사각형 265"/>
          <p:cNvSpPr/>
          <p:nvPr/>
        </p:nvSpPr>
        <p:spPr>
          <a:xfrm>
            <a:off x="6814374" y="4658693"/>
            <a:ext cx="514565" cy="233362"/>
          </a:xfrm>
          <a:prstGeom prst="roundRect">
            <a:avLst>
              <a:gd name="adj" fmla="val 50000"/>
            </a:avLst>
          </a:prstGeom>
          <a:solidFill>
            <a:srgbClr val="54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04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3875268" y="6061996"/>
            <a:ext cx="27540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중간발표준비</a:t>
            </a:r>
            <a:endParaRPr lang="ko-KR" altLang="en-US" sz="105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574646" y="594917"/>
            <a:ext cx="1038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진행상</a:t>
            </a:r>
            <a:r>
              <a:rPr lang="ko-KR" altLang="en-US" sz="1600" spc="-150" dirty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황</a:t>
            </a:r>
            <a:endParaRPr lang="ko-KR" altLang="en-US" sz="1050" spc="-15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6989102" y="5128643"/>
            <a:ext cx="1444481" cy="163148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6" name="그룹 125"/>
          <p:cNvGrpSpPr/>
          <p:nvPr/>
        </p:nvGrpSpPr>
        <p:grpSpPr>
          <a:xfrm>
            <a:off x="6804248" y="5065439"/>
            <a:ext cx="257333" cy="307777"/>
            <a:chOff x="580867" y="1884461"/>
            <a:chExt cx="257333" cy="307777"/>
          </a:xfrm>
        </p:grpSpPr>
        <p:sp>
          <p:nvSpPr>
            <p:cNvPr id="127" name="타원 126"/>
            <p:cNvSpPr/>
            <p:nvPr/>
          </p:nvSpPr>
          <p:spPr>
            <a:xfrm>
              <a:off x="604838" y="1909763"/>
              <a:ext cx="233362" cy="233362"/>
            </a:xfrm>
            <a:prstGeom prst="ellipse">
              <a:avLst/>
            </a:prstGeom>
            <a:solidFill>
              <a:srgbClr val="54D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80867" y="1884461"/>
              <a:ext cx="257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50" dirty="0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1</a:t>
              </a:r>
              <a:endParaRPr lang="ko-KR" altLang="en-US" sz="1400" spc="-15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7068509" y="5088360"/>
            <a:ext cx="1284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알고리즘 공부</a:t>
            </a:r>
            <a:endParaRPr lang="ko-KR" altLang="en-US" sz="105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95906" y="5589240"/>
            <a:ext cx="10169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2014.12.03</a:t>
            </a:r>
          </a:p>
        </p:txBody>
      </p:sp>
      <p:cxnSp>
        <p:nvCxnSpPr>
          <p:cNvPr id="162" name="직선 연결선 161"/>
          <p:cNvCxnSpPr/>
          <p:nvPr/>
        </p:nvCxnSpPr>
        <p:spPr>
          <a:xfrm>
            <a:off x="3779912" y="3835666"/>
            <a:ext cx="841091" cy="0"/>
          </a:xfrm>
          <a:prstGeom prst="line">
            <a:avLst/>
          </a:prstGeom>
          <a:ln>
            <a:solidFill>
              <a:srgbClr val="54DC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3794596" y="4300126"/>
            <a:ext cx="845950" cy="0"/>
          </a:xfrm>
          <a:prstGeom prst="line">
            <a:avLst/>
          </a:prstGeom>
          <a:ln>
            <a:solidFill>
              <a:srgbClr val="54DC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3785147" y="4772206"/>
            <a:ext cx="857997" cy="0"/>
          </a:xfrm>
          <a:prstGeom prst="line">
            <a:avLst/>
          </a:prstGeom>
          <a:ln>
            <a:solidFill>
              <a:srgbClr val="54DC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6012160" y="5229200"/>
            <a:ext cx="841091" cy="0"/>
          </a:xfrm>
          <a:prstGeom prst="line">
            <a:avLst/>
          </a:prstGeom>
          <a:ln>
            <a:solidFill>
              <a:srgbClr val="54DC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모서리가 둥근 직사각형 204"/>
          <p:cNvSpPr/>
          <p:nvPr/>
        </p:nvSpPr>
        <p:spPr>
          <a:xfrm>
            <a:off x="3704556" y="5646581"/>
            <a:ext cx="3096372" cy="163148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6" name="그룹 205"/>
          <p:cNvGrpSpPr/>
          <p:nvPr/>
        </p:nvGrpSpPr>
        <p:grpSpPr>
          <a:xfrm>
            <a:off x="3560568" y="5583377"/>
            <a:ext cx="257333" cy="307777"/>
            <a:chOff x="580867" y="1884461"/>
            <a:chExt cx="257333" cy="307777"/>
          </a:xfrm>
        </p:grpSpPr>
        <p:sp>
          <p:nvSpPr>
            <p:cNvPr id="207" name="타원 206"/>
            <p:cNvSpPr/>
            <p:nvPr/>
          </p:nvSpPr>
          <p:spPr>
            <a:xfrm>
              <a:off x="604838" y="1909763"/>
              <a:ext cx="233362" cy="233362"/>
            </a:xfrm>
            <a:prstGeom prst="ellipse">
              <a:avLst/>
            </a:prstGeom>
            <a:solidFill>
              <a:srgbClr val="54D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580867" y="1884461"/>
              <a:ext cx="257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50" dirty="0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1</a:t>
              </a:r>
              <a:endParaRPr lang="ko-KR" altLang="en-US" sz="1400" spc="-15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cxnSp>
        <p:nvCxnSpPr>
          <p:cNvPr id="209" name="직선 연결선 208"/>
          <p:cNvCxnSpPr/>
          <p:nvPr/>
        </p:nvCxnSpPr>
        <p:spPr>
          <a:xfrm>
            <a:off x="1431454" y="5733256"/>
            <a:ext cx="2151458" cy="0"/>
          </a:xfrm>
          <a:prstGeom prst="line">
            <a:avLst/>
          </a:prstGeom>
          <a:ln>
            <a:solidFill>
              <a:srgbClr val="54DC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타원 209"/>
          <p:cNvSpPr/>
          <p:nvPr/>
        </p:nvSpPr>
        <p:spPr>
          <a:xfrm>
            <a:off x="1343200" y="5687568"/>
            <a:ext cx="91376" cy="91376"/>
          </a:xfrm>
          <a:prstGeom prst="ellipse">
            <a:avLst/>
          </a:prstGeom>
          <a:solidFill>
            <a:srgbClr val="54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3875268" y="5606298"/>
            <a:ext cx="27540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err="1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ppt</a:t>
            </a:r>
            <a:r>
              <a:rPr lang="ko-KR" altLang="en-US" sz="105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제작</a:t>
            </a:r>
            <a:endParaRPr lang="ko-KR" altLang="en-US" sz="105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39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5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"/>
                            </p:stCondLst>
                            <p:childTnLst>
                              <p:par>
                                <p:cTn id="2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44" grpId="0" animBg="1"/>
      <p:bldP spid="45" grpId="0"/>
      <p:bldP spid="46" grpId="0" animBg="1"/>
      <p:bldP spid="47" grpId="0"/>
      <p:bldP spid="52" grpId="0" animBg="1"/>
      <p:bldP spid="54" grpId="0"/>
      <p:bldP spid="55" grpId="0" animBg="1"/>
      <p:bldP spid="61" grpId="0" animBg="1"/>
      <p:bldP spid="100" grpId="0" animBg="1"/>
      <p:bldP spid="101" grpId="0"/>
      <p:bldP spid="102" grpId="0" animBg="1"/>
      <p:bldP spid="104" grpId="0"/>
      <p:bldP spid="105" grpId="0"/>
      <p:bldP spid="112" grpId="0" animBg="1"/>
      <p:bldP spid="117" grpId="0" animBg="1"/>
      <p:bldP spid="119" grpId="0" animBg="1"/>
      <p:bldP spid="120" grpId="0"/>
      <p:bldP spid="125" grpId="0" animBg="1"/>
      <p:bldP spid="128" grpId="0" animBg="1"/>
      <p:bldP spid="133" grpId="0" animBg="1"/>
      <p:bldP spid="134" grpId="0"/>
      <p:bldP spid="135" grpId="0" animBg="1"/>
      <p:bldP spid="140" grpId="0" animBg="1"/>
      <p:bldP spid="166" grpId="0" animBg="1"/>
      <p:bldP spid="167" grpId="0"/>
      <p:bldP spid="168" grpId="0" animBg="1"/>
      <p:bldP spid="169" grpId="0"/>
      <p:bldP spid="170" grpId="0"/>
      <p:bldP spid="171" grpId="0"/>
      <p:bldP spid="176" grpId="0"/>
      <p:bldP spid="177" grpId="0" animBg="1"/>
      <p:bldP spid="182" grpId="0" animBg="1"/>
      <p:bldP spid="183" grpId="0"/>
      <p:bldP spid="184" grpId="0" animBg="1"/>
      <p:bldP spid="185" grpId="0"/>
      <p:bldP spid="190" grpId="0" animBg="1"/>
      <p:bldP spid="192" grpId="0"/>
      <p:bldP spid="193" grpId="0" animBg="1"/>
      <p:bldP spid="198" grpId="0" animBg="1"/>
      <p:bldP spid="231" grpId="0" animBg="1"/>
      <p:bldP spid="232" grpId="0"/>
      <p:bldP spid="233" grpId="0" animBg="1"/>
      <p:bldP spid="234" grpId="0"/>
      <p:bldP spid="235" grpId="0"/>
      <p:bldP spid="241" grpId="0"/>
      <p:bldP spid="242" grpId="0" animBg="1"/>
      <p:bldP spid="247" grpId="0" animBg="1"/>
      <p:bldP spid="264" grpId="0" animBg="1"/>
      <p:bldP spid="265" grpId="0"/>
      <p:bldP spid="266" grpId="0" animBg="1"/>
      <p:bldP spid="267" grpId="0"/>
      <p:bldP spid="118" grpId="0" animBg="1"/>
      <p:bldP spid="151" grpId="0"/>
      <p:bldP spid="156" grpId="0"/>
      <p:bldP spid="205" grpId="0" animBg="1"/>
      <p:bldP spid="210" grpId="0" animBg="1"/>
      <p:bldP spid="2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5450" y="413122"/>
            <a:ext cx="1181765" cy="437778"/>
          </a:xfrm>
          <a:prstGeom prst="rect">
            <a:avLst/>
          </a:prstGeom>
          <a:solidFill>
            <a:srgbClr val="005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370401"/>
            <a:ext cx="1492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 smtClean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05 </a:t>
            </a:r>
            <a:r>
              <a:rPr lang="ko-KR" altLang="en-US" sz="2800" spc="-150" dirty="0" smtClean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계획</a:t>
            </a:r>
            <a:endParaRPr lang="ko-KR" altLang="en-US" sz="2800" spc="-15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2432074" y="847725"/>
            <a:ext cx="508954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383277" y="847725"/>
            <a:ext cx="31781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16"/>
          <p:cNvGrpSpPr/>
          <p:nvPr/>
        </p:nvGrpSpPr>
        <p:grpSpPr>
          <a:xfrm>
            <a:off x="6169422" y="693878"/>
            <a:ext cx="2531666" cy="1423727"/>
            <a:chOff x="6012160" y="691943"/>
            <a:chExt cx="2531666" cy="1423727"/>
          </a:xfrm>
        </p:grpSpPr>
        <p:sp>
          <p:nvSpPr>
            <p:cNvPr id="18" name="양쪽 대괄호 17"/>
            <p:cNvSpPr/>
            <p:nvPr/>
          </p:nvSpPr>
          <p:spPr>
            <a:xfrm rot="5400000">
              <a:off x="7108375" y="949901"/>
              <a:ext cx="1375598" cy="859681"/>
            </a:xfrm>
            <a:prstGeom prst="bracketPair">
              <a:avLst>
                <a:gd name="adj" fmla="val 17823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양쪽 대괄호 18"/>
            <p:cNvSpPr/>
            <p:nvPr/>
          </p:nvSpPr>
          <p:spPr>
            <a:xfrm rot="5400000">
              <a:off x="5964417" y="908874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양쪽 대괄호 19"/>
            <p:cNvSpPr/>
            <p:nvPr/>
          </p:nvSpPr>
          <p:spPr>
            <a:xfrm rot="5400000">
              <a:off x="6282227" y="908874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양쪽 대괄호 20"/>
            <p:cNvSpPr/>
            <p:nvPr/>
          </p:nvSpPr>
          <p:spPr>
            <a:xfrm rot="5400000">
              <a:off x="6600036" y="908877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양쪽 대괄호 23"/>
            <p:cNvSpPr/>
            <p:nvPr/>
          </p:nvSpPr>
          <p:spPr>
            <a:xfrm rot="5400000">
              <a:off x="6917846" y="908876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양쪽 대괄호 24"/>
            <p:cNvSpPr/>
            <p:nvPr/>
          </p:nvSpPr>
          <p:spPr>
            <a:xfrm rot="5400000">
              <a:off x="8097316" y="908876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12160" y="1102430"/>
              <a:ext cx="2531666" cy="1013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0" name="TextBox 269"/>
          <p:cNvSpPr txBox="1"/>
          <p:nvPr/>
        </p:nvSpPr>
        <p:spPr>
          <a:xfrm>
            <a:off x="1574646" y="594917"/>
            <a:ext cx="1038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진행상</a:t>
            </a:r>
            <a:r>
              <a:rPr lang="ko-KR" altLang="en-US" sz="1600" spc="-150" dirty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황</a:t>
            </a:r>
            <a:endParaRPr lang="ko-KR" altLang="en-US" sz="1050" spc="-15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/>
          <a:srcRect l="10807" t="13889" r="60547" b="17824"/>
          <a:stretch>
            <a:fillRect/>
          </a:stretch>
        </p:blipFill>
        <p:spPr bwMode="auto">
          <a:xfrm>
            <a:off x="714348" y="1500174"/>
            <a:ext cx="3143283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 l="11198" t="13889" r="57422" b="29166"/>
          <a:stretch>
            <a:fillRect/>
          </a:stretch>
        </p:blipFill>
        <p:spPr bwMode="auto">
          <a:xfrm>
            <a:off x="4357686" y="2071678"/>
            <a:ext cx="3443323" cy="351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659978" y="928670"/>
            <a:ext cx="1719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compress.c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839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5450" y="413122"/>
            <a:ext cx="1181765" cy="437778"/>
          </a:xfrm>
          <a:prstGeom prst="rect">
            <a:avLst/>
          </a:prstGeom>
          <a:solidFill>
            <a:srgbClr val="005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370401"/>
            <a:ext cx="1492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 smtClean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05 </a:t>
            </a:r>
            <a:r>
              <a:rPr lang="ko-KR" altLang="en-US" sz="2800" spc="-150" dirty="0" smtClean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계획</a:t>
            </a:r>
            <a:endParaRPr lang="ko-KR" altLang="en-US" sz="2800" spc="-15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2432074" y="847725"/>
            <a:ext cx="508954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383277" y="847725"/>
            <a:ext cx="31781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16"/>
          <p:cNvGrpSpPr/>
          <p:nvPr/>
        </p:nvGrpSpPr>
        <p:grpSpPr>
          <a:xfrm>
            <a:off x="6169422" y="693878"/>
            <a:ext cx="2531666" cy="1423727"/>
            <a:chOff x="6012160" y="691943"/>
            <a:chExt cx="2531666" cy="1423727"/>
          </a:xfrm>
        </p:grpSpPr>
        <p:sp>
          <p:nvSpPr>
            <p:cNvPr id="18" name="양쪽 대괄호 17"/>
            <p:cNvSpPr/>
            <p:nvPr/>
          </p:nvSpPr>
          <p:spPr>
            <a:xfrm rot="5400000">
              <a:off x="7108375" y="949901"/>
              <a:ext cx="1375598" cy="859681"/>
            </a:xfrm>
            <a:prstGeom prst="bracketPair">
              <a:avLst>
                <a:gd name="adj" fmla="val 17823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양쪽 대괄호 18"/>
            <p:cNvSpPr/>
            <p:nvPr/>
          </p:nvSpPr>
          <p:spPr>
            <a:xfrm rot="5400000">
              <a:off x="5964417" y="908874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양쪽 대괄호 19"/>
            <p:cNvSpPr/>
            <p:nvPr/>
          </p:nvSpPr>
          <p:spPr>
            <a:xfrm rot="5400000">
              <a:off x="6282227" y="908874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양쪽 대괄호 20"/>
            <p:cNvSpPr/>
            <p:nvPr/>
          </p:nvSpPr>
          <p:spPr>
            <a:xfrm rot="5400000">
              <a:off x="6600036" y="908877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양쪽 대괄호 23"/>
            <p:cNvSpPr/>
            <p:nvPr/>
          </p:nvSpPr>
          <p:spPr>
            <a:xfrm rot="5400000">
              <a:off x="6917846" y="908876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양쪽 대괄호 24"/>
            <p:cNvSpPr/>
            <p:nvPr/>
          </p:nvSpPr>
          <p:spPr>
            <a:xfrm rot="5400000">
              <a:off x="8097316" y="908876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12160" y="1102430"/>
              <a:ext cx="2531666" cy="1013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0" name="TextBox 269"/>
          <p:cNvSpPr txBox="1"/>
          <p:nvPr/>
        </p:nvSpPr>
        <p:spPr>
          <a:xfrm>
            <a:off x="1574646" y="594917"/>
            <a:ext cx="1038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진행상</a:t>
            </a:r>
            <a:r>
              <a:rPr lang="ko-KR" altLang="en-US" sz="1600" spc="-150" dirty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황</a:t>
            </a:r>
            <a:endParaRPr lang="ko-KR" altLang="en-US" sz="1050" spc="-15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/>
          <a:srcRect l="10547" t="13889" r="55469" b="8333"/>
          <a:stretch>
            <a:fillRect/>
          </a:stretch>
        </p:blipFill>
        <p:spPr bwMode="auto">
          <a:xfrm>
            <a:off x="642910" y="1285860"/>
            <a:ext cx="3729076" cy="48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/>
          <a:srcRect l="10547" t="13889" r="50391" b="16667"/>
          <a:stretch>
            <a:fillRect/>
          </a:stretch>
        </p:blipFill>
        <p:spPr bwMode="auto">
          <a:xfrm>
            <a:off x="4572000" y="1643050"/>
            <a:ext cx="4286295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8839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5450" y="413122"/>
            <a:ext cx="1181765" cy="437778"/>
          </a:xfrm>
          <a:prstGeom prst="rect">
            <a:avLst/>
          </a:prstGeom>
          <a:solidFill>
            <a:srgbClr val="005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370401"/>
            <a:ext cx="1492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 smtClean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05 </a:t>
            </a:r>
            <a:r>
              <a:rPr lang="ko-KR" altLang="en-US" sz="2800" spc="-150" dirty="0" smtClean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계획</a:t>
            </a:r>
            <a:endParaRPr lang="ko-KR" altLang="en-US" sz="2800" spc="-15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2432074" y="847725"/>
            <a:ext cx="508954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383277" y="847725"/>
            <a:ext cx="31781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16"/>
          <p:cNvGrpSpPr/>
          <p:nvPr/>
        </p:nvGrpSpPr>
        <p:grpSpPr>
          <a:xfrm>
            <a:off x="6169422" y="693878"/>
            <a:ext cx="2531666" cy="1423727"/>
            <a:chOff x="6012160" y="691943"/>
            <a:chExt cx="2531666" cy="1423727"/>
          </a:xfrm>
        </p:grpSpPr>
        <p:sp>
          <p:nvSpPr>
            <p:cNvPr id="18" name="양쪽 대괄호 17"/>
            <p:cNvSpPr/>
            <p:nvPr/>
          </p:nvSpPr>
          <p:spPr>
            <a:xfrm rot="5400000">
              <a:off x="7108375" y="949901"/>
              <a:ext cx="1375598" cy="859681"/>
            </a:xfrm>
            <a:prstGeom prst="bracketPair">
              <a:avLst>
                <a:gd name="adj" fmla="val 17823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양쪽 대괄호 18"/>
            <p:cNvSpPr/>
            <p:nvPr/>
          </p:nvSpPr>
          <p:spPr>
            <a:xfrm rot="5400000">
              <a:off x="5964417" y="908874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양쪽 대괄호 19"/>
            <p:cNvSpPr/>
            <p:nvPr/>
          </p:nvSpPr>
          <p:spPr>
            <a:xfrm rot="5400000">
              <a:off x="6282227" y="908874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양쪽 대괄호 20"/>
            <p:cNvSpPr/>
            <p:nvPr/>
          </p:nvSpPr>
          <p:spPr>
            <a:xfrm rot="5400000">
              <a:off x="6600036" y="908877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양쪽 대괄호 23"/>
            <p:cNvSpPr/>
            <p:nvPr/>
          </p:nvSpPr>
          <p:spPr>
            <a:xfrm rot="5400000">
              <a:off x="6917846" y="908876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양쪽 대괄호 24"/>
            <p:cNvSpPr/>
            <p:nvPr/>
          </p:nvSpPr>
          <p:spPr>
            <a:xfrm rot="5400000">
              <a:off x="8097316" y="908876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12160" y="1102430"/>
              <a:ext cx="2531666" cy="1013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0" name="TextBox 269"/>
          <p:cNvSpPr txBox="1"/>
          <p:nvPr/>
        </p:nvSpPr>
        <p:spPr>
          <a:xfrm>
            <a:off x="1574646" y="594917"/>
            <a:ext cx="1038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진행상</a:t>
            </a:r>
            <a:r>
              <a:rPr lang="ko-KR" altLang="en-US" sz="1600" spc="-150" dirty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황</a:t>
            </a:r>
            <a:endParaRPr lang="ko-KR" altLang="en-US" sz="1050" spc="-15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071538" y="1428736"/>
            <a:ext cx="2643206" cy="5000660"/>
            <a:chOff x="214282" y="1214422"/>
            <a:chExt cx="2643206" cy="500066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 l="10807" t="14583" r="80860" b="78010"/>
            <a:stretch>
              <a:fillRect/>
            </a:stretch>
          </p:blipFill>
          <p:spPr bwMode="auto">
            <a:xfrm>
              <a:off x="214282" y="5643578"/>
              <a:ext cx="1143008" cy="57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/>
            <a:srcRect l="10546" t="32408" r="70183" b="10184"/>
            <a:stretch>
              <a:fillRect/>
            </a:stretch>
          </p:blipFill>
          <p:spPr bwMode="auto">
            <a:xfrm>
              <a:off x="214282" y="1214422"/>
              <a:ext cx="2643206" cy="442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/>
          <a:srcRect l="10807" t="23842" r="69141" b="24305"/>
          <a:stretch>
            <a:fillRect/>
          </a:stretch>
        </p:blipFill>
        <p:spPr bwMode="auto">
          <a:xfrm>
            <a:off x="4750595" y="1714488"/>
            <a:ext cx="2750363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659978" y="928670"/>
            <a:ext cx="2070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decompress.c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839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1980" y="3197349"/>
            <a:ext cx="2491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01 </a:t>
            </a:r>
            <a:r>
              <a:rPr lang="ko-KR" altLang="en-US" sz="2400" spc="-15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소개</a:t>
            </a:r>
            <a:endParaRPr lang="ko-KR" altLang="en-US" sz="2400" spc="-150" dirty="0">
              <a:solidFill>
                <a:srgbClr val="005387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2" name="양쪽 대괄호 1"/>
          <p:cNvSpPr/>
          <p:nvPr/>
        </p:nvSpPr>
        <p:spPr>
          <a:xfrm rot="5400000">
            <a:off x="-653200" y="3973680"/>
            <a:ext cx="4824536" cy="3015096"/>
          </a:xfrm>
          <a:prstGeom prst="bracketPair">
            <a:avLst>
              <a:gd name="adj" fmla="val 17823"/>
            </a:avLst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대괄호 5"/>
          <p:cNvSpPr/>
          <p:nvPr/>
        </p:nvSpPr>
        <p:spPr>
          <a:xfrm rot="5400000">
            <a:off x="2814812" y="3829800"/>
            <a:ext cx="2017390" cy="1114632"/>
          </a:xfrm>
          <a:prstGeom prst="bracketPair">
            <a:avLst>
              <a:gd name="adj" fmla="val 20455"/>
            </a:avLst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양쪽 대괄호 7"/>
          <p:cNvSpPr/>
          <p:nvPr/>
        </p:nvSpPr>
        <p:spPr>
          <a:xfrm rot="5400000">
            <a:off x="3934876" y="3829800"/>
            <a:ext cx="2017390" cy="1114632"/>
          </a:xfrm>
          <a:prstGeom prst="bracketPair">
            <a:avLst>
              <a:gd name="adj" fmla="val 20455"/>
            </a:avLst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74839" y="3411503"/>
            <a:ext cx="152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02 </a:t>
            </a:r>
            <a:r>
              <a:rPr lang="ko-KR" altLang="en-US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알고리즘 </a:t>
            </a:r>
            <a:endParaRPr lang="ko-KR" altLang="en-US" sz="1000" dirty="0">
              <a:solidFill>
                <a:srgbClr val="005387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87487" y="3411503"/>
            <a:ext cx="152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03 </a:t>
            </a:r>
            <a:r>
              <a:rPr lang="ko-KR" altLang="en-US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대상파일</a:t>
            </a:r>
            <a:endParaRPr lang="ko-KR" altLang="en-US" sz="1000" dirty="0">
              <a:solidFill>
                <a:srgbClr val="005387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5" name="양쪽 대괄호 14"/>
          <p:cNvSpPr/>
          <p:nvPr/>
        </p:nvSpPr>
        <p:spPr>
          <a:xfrm rot="5400000">
            <a:off x="5055858" y="3829800"/>
            <a:ext cx="2017390" cy="1114632"/>
          </a:xfrm>
          <a:prstGeom prst="bracketPair">
            <a:avLst>
              <a:gd name="adj" fmla="val 20455"/>
            </a:avLst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08469" y="3411503"/>
            <a:ext cx="152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04 </a:t>
            </a:r>
            <a:r>
              <a:rPr lang="ko-KR" altLang="en-US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역할분담</a:t>
            </a:r>
            <a:endParaRPr lang="ko-KR" altLang="en-US" sz="1000" dirty="0">
              <a:solidFill>
                <a:srgbClr val="005387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7" name="양쪽 대괄호 16"/>
          <p:cNvSpPr/>
          <p:nvPr/>
        </p:nvSpPr>
        <p:spPr>
          <a:xfrm rot="5400000">
            <a:off x="6170490" y="3829800"/>
            <a:ext cx="2017390" cy="1114632"/>
          </a:xfrm>
          <a:prstGeom prst="bracketPair">
            <a:avLst>
              <a:gd name="adj" fmla="val 20455"/>
            </a:avLst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대괄호 17"/>
          <p:cNvSpPr/>
          <p:nvPr/>
        </p:nvSpPr>
        <p:spPr>
          <a:xfrm rot="5400000">
            <a:off x="7290554" y="3829800"/>
            <a:ext cx="2017390" cy="1114632"/>
          </a:xfrm>
          <a:prstGeom prst="bracketPair">
            <a:avLst>
              <a:gd name="adj" fmla="val 20455"/>
            </a:avLst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430517" y="3411503"/>
            <a:ext cx="152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05 </a:t>
            </a:r>
            <a:r>
              <a:rPr lang="ko-KR" altLang="en-US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계획</a:t>
            </a:r>
            <a:r>
              <a:rPr lang="en-US" altLang="ko-KR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endParaRPr lang="ko-KR" altLang="en-US" sz="1000" dirty="0">
              <a:solidFill>
                <a:srgbClr val="005387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3165" y="3411503"/>
            <a:ext cx="152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06 </a:t>
            </a:r>
            <a:endParaRPr lang="ko-KR" altLang="en-US" sz="1000" dirty="0">
              <a:solidFill>
                <a:srgbClr val="005387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05954" y="4797152"/>
            <a:ext cx="7558534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6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5450" y="413122"/>
            <a:ext cx="1181765" cy="437778"/>
          </a:xfrm>
          <a:prstGeom prst="rect">
            <a:avLst/>
          </a:prstGeom>
          <a:solidFill>
            <a:srgbClr val="005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370401"/>
            <a:ext cx="1492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 smtClean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05 </a:t>
            </a:r>
            <a:r>
              <a:rPr lang="ko-KR" altLang="en-US" sz="2800" spc="-150" dirty="0" smtClean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계획</a:t>
            </a:r>
            <a:endParaRPr lang="ko-KR" altLang="en-US" sz="2800" spc="-15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2432074" y="847725"/>
            <a:ext cx="508954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383277" y="847725"/>
            <a:ext cx="31781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16"/>
          <p:cNvGrpSpPr/>
          <p:nvPr/>
        </p:nvGrpSpPr>
        <p:grpSpPr>
          <a:xfrm>
            <a:off x="6169422" y="693878"/>
            <a:ext cx="2531666" cy="1423727"/>
            <a:chOff x="6012160" y="691943"/>
            <a:chExt cx="2531666" cy="1423727"/>
          </a:xfrm>
        </p:grpSpPr>
        <p:sp>
          <p:nvSpPr>
            <p:cNvPr id="18" name="양쪽 대괄호 17"/>
            <p:cNvSpPr/>
            <p:nvPr/>
          </p:nvSpPr>
          <p:spPr>
            <a:xfrm rot="5400000">
              <a:off x="7108375" y="949901"/>
              <a:ext cx="1375598" cy="859681"/>
            </a:xfrm>
            <a:prstGeom prst="bracketPair">
              <a:avLst>
                <a:gd name="adj" fmla="val 17823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양쪽 대괄호 18"/>
            <p:cNvSpPr/>
            <p:nvPr/>
          </p:nvSpPr>
          <p:spPr>
            <a:xfrm rot="5400000">
              <a:off x="5964417" y="908874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양쪽 대괄호 19"/>
            <p:cNvSpPr/>
            <p:nvPr/>
          </p:nvSpPr>
          <p:spPr>
            <a:xfrm rot="5400000">
              <a:off x="6282227" y="908874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양쪽 대괄호 20"/>
            <p:cNvSpPr/>
            <p:nvPr/>
          </p:nvSpPr>
          <p:spPr>
            <a:xfrm rot="5400000">
              <a:off x="6600036" y="908877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양쪽 대괄호 23"/>
            <p:cNvSpPr/>
            <p:nvPr/>
          </p:nvSpPr>
          <p:spPr>
            <a:xfrm rot="5400000">
              <a:off x="6917846" y="908876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양쪽 대괄호 24"/>
            <p:cNvSpPr/>
            <p:nvPr/>
          </p:nvSpPr>
          <p:spPr>
            <a:xfrm rot="5400000">
              <a:off x="8097316" y="908876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12160" y="1102430"/>
              <a:ext cx="2531666" cy="1013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0" name="TextBox 269"/>
          <p:cNvSpPr txBox="1"/>
          <p:nvPr/>
        </p:nvSpPr>
        <p:spPr>
          <a:xfrm>
            <a:off x="1574646" y="594917"/>
            <a:ext cx="1038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진행상</a:t>
            </a:r>
            <a:r>
              <a:rPr lang="ko-KR" altLang="en-US" sz="1600" spc="-150" dirty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황</a:t>
            </a:r>
            <a:endParaRPr lang="ko-KR" altLang="en-US" sz="1050" spc="-15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 l="10677" t="16899" r="57813" b="9027"/>
          <a:stretch>
            <a:fillRect/>
          </a:stretch>
        </p:blipFill>
        <p:spPr bwMode="auto">
          <a:xfrm>
            <a:off x="285720" y="1000132"/>
            <a:ext cx="4321999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 l="10547" t="15509" r="57031" b="44444"/>
          <a:stretch>
            <a:fillRect/>
          </a:stretch>
        </p:blipFill>
        <p:spPr bwMode="auto">
          <a:xfrm>
            <a:off x="4643438" y="934382"/>
            <a:ext cx="4207446" cy="2923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 l="10547" t="45139" r="50781" b="12373"/>
          <a:stretch>
            <a:fillRect/>
          </a:stretch>
        </p:blipFill>
        <p:spPr bwMode="auto">
          <a:xfrm>
            <a:off x="4357686" y="3857628"/>
            <a:ext cx="4804206" cy="2968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8839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l="10547" t="63889" r="58594" b="10416"/>
          <a:stretch>
            <a:fillRect/>
          </a:stretch>
        </p:blipFill>
        <p:spPr bwMode="auto">
          <a:xfrm>
            <a:off x="4500562" y="2736097"/>
            <a:ext cx="4377508" cy="205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직사각형 1"/>
          <p:cNvSpPr/>
          <p:nvPr/>
        </p:nvSpPr>
        <p:spPr>
          <a:xfrm>
            <a:off x="425450" y="413122"/>
            <a:ext cx="1181765" cy="437778"/>
          </a:xfrm>
          <a:prstGeom prst="rect">
            <a:avLst/>
          </a:prstGeom>
          <a:solidFill>
            <a:srgbClr val="005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370401"/>
            <a:ext cx="1492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 smtClean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05 </a:t>
            </a:r>
            <a:r>
              <a:rPr lang="ko-KR" altLang="en-US" sz="2800" spc="-150" dirty="0" smtClean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계획</a:t>
            </a:r>
            <a:endParaRPr lang="ko-KR" altLang="en-US" sz="2800" spc="-15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2432074" y="847725"/>
            <a:ext cx="508954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383277" y="847725"/>
            <a:ext cx="31781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16"/>
          <p:cNvGrpSpPr/>
          <p:nvPr/>
        </p:nvGrpSpPr>
        <p:grpSpPr>
          <a:xfrm>
            <a:off x="6169422" y="693878"/>
            <a:ext cx="2531666" cy="1423727"/>
            <a:chOff x="6012160" y="691943"/>
            <a:chExt cx="2531666" cy="1423727"/>
          </a:xfrm>
        </p:grpSpPr>
        <p:sp>
          <p:nvSpPr>
            <p:cNvPr id="18" name="양쪽 대괄호 17"/>
            <p:cNvSpPr/>
            <p:nvPr/>
          </p:nvSpPr>
          <p:spPr>
            <a:xfrm rot="5400000">
              <a:off x="7108375" y="949901"/>
              <a:ext cx="1375598" cy="859681"/>
            </a:xfrm>
            <a:prstGeom prst="bracketPair">
              <a:avLst>
                <a:gd name="adj" fmla="val 17823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양쪽 대괄호 18"/>
            <p:cNvSpPr/>
            <p:nvPr/>
          </p:nvSpPr>
          <p:spPr>
            <a:xfrm rot="5400000">
              <a:off x="5964417" y="908874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양쪽 대괄호 19"/>
            <p:cNvSpPr/>
            <p:nvPr/>
          </p:nvSpPr>
          <p:spPr>
            <a:xfrm rot="5400000">
              <a:off x="6282227" y="908874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양쪽 대괄호 20"/>
            <p:cNvSpPr/>
            <p:nvPr/>
          </p:nvSpPr>
          <p:spPr>
            <a:xfrm rot="5400000">
              <a:off x="6600036" y="908877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양쪽 대괄호 23"/>
            <p:cNvSpPr/>
            <p:nvPr/>
          </p:nvSpPr>
          <p:spPr>
            <a:xfrm rot="5400000">
              <a:off x="6917846" y="908876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양쪽 대괄호 24"/>
            <p:cNvSpPr/>
            <p:nvPr/>
          </p:nvSpPr>
          <p:spPr>
            <a:xfrm rot="5400000">
              <a:off x="8097316" y="908876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12160" y="1102430"/>
              <a:ext cx="2531666" cy="1013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0" name="TextBox 269"/>
          <p:cNvSpPr txBox="1"/>
          <p:nvPr/>
        </p:nvSpPr>
        <p:spPr>
          <a:xfrm>
            <a:off x="1574646" y="594917"/>
            <a:ext cx="1038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진행상</a:t>
            </a:r>
            <a:r>
              <a:rPr lang="ko-KR" altLang="en-US" sz="1600" spc="-150" dirty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황</a:t>
            </a:r>
            <a:endParaRPr lang="ko-KR" altLang="en-US" sz="1050" spc="-15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 l="10547" t="46609" r="56250" b="10416"/>
          <a:stretch>
            <a:fillRect/>
          </a:stretch>
        </p:blipFill>
        <p:spPr bwMode="auto">
          <a:xfrm>
            <a:off x="285719" y="2000240"/>
            <a:ext cx="4709977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621679" y="1142984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LZ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839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5450" y="413122"/>
            <a:ext cx="1181765" cy="437778"/>
          </a:xfrm>
          <a:prstGeom prst="rect">
            <a:avLst/>
          </a:prstGeom>
          <a:solidFill>
            <a:srgbClr val="005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370401"/>
            <a:ext cx="1492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 smtClean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05 </a:t>
            </a:r>
            <a:r>
              <a:rPr lang="ko-KR" altLang="en-US" sz="2800" spc="-150" dirty="0" smtClean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계획</a:t>
            </a:r>
            <a:endParaRPr lang="ko-KR" altLang="en-US" sz="2800" spc="-15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2432074" y="847725"/>
            <a:ext cx="508954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383277" y="847725"/>
            <a:ext cx="31781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16"/>
          <p:cNvGrpSpPr/>
          <p:nvPr/>
        </p:nvGrpSpPr>
        <p:grpSpPr>
          <a:xfrm>
            <a:off x="6169422" y="693878"/>
            <a:ext cx="2531666" cy="1423727"/>
            <a:chOff x="6012160" y="691943"/>
            <a:chExt cx="2531666" cy="1423727"/>
          </a:xfrm>
        </p:grpSpPr>
        <p:sp>
          <p:nvSpPr>
            <p:cNvPr id="18" name="양쪽 대괄호 17"/>
            <p:cNvSpPr/>
            <p:nvPr/>
          </p:nvSpPr>
          <p:spPr>
            <a:xfrm rot="5400000">
              <a:off x="7108375" y="949901"/>
              <a:ext cx="1375598" cy="859681"/>
            </a:xfrm>
            <a:prstGeom prst="bracketPair">
              <a:avLst>
                <a:gd name="adj" fmla="val 17823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양쪽 대괄호 18"/>
            <p:cNvSpPr/>
            <p:nvPr/>
          </p:nvSpPr>
          <p:spPr>
            <a:xfrm rot="5400000">
              <a:off x="5964417" y="908874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양쪽 대괄호 19"/>
            <p:cNvSpPr/>
            <p:nvPr/>
          </p:nvSpPr>
          <p:spPr>
            <a:xfrm rot="5400000">
              <a:off x="6282227" y="908874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양쪽 대괄호 20"/>
            <p:cNvSpPr/>
            <p:nvPr/>
          </p:nvSpPr>
          <p:spPr>
            <a:xfrm rot="5400000">
              <a:off x="6600036" y="908877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양쪽 대괄호 23"/>
            <p:cNvSpPr/>
            <p:nvPr/>
          </p:nvSpPr>
          <p:spPr>
            <a:xfrm rot="5400000">
              <a:off x="6917846" y="908876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양쪽 대괄호 24"/>
            <p:cNvSpPr/>
            <p:nvPr/>
          </p:nvSpPr>
          <p:spPr>
            <a:xfrm rot="5400000">
              <a:off x="8097316" y="908876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12160" y="1102430"/>
              <a:ext cx="2531666" cy="1013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0" name="TextBox 269"/>
          <p:cNvSpPr txBox="1"/>
          <p:nvPr/>
        </p:nvSpPr>
        <p:spPr>
          <a:xfrm>
            <a:off x="1574646" y="594917"/>
            <a:ext cx="1038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진행상</a:t>
            </a:r>
            <a:r>
              <a:rPr lang="ko-KR" altLang="en-US" sz="1600" spc="-150" dirty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황</a:t>
            </a:r>
            <a:endParaRPr lang="ko-KR" altLang="en-US" sz="1050" spc="-15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42188" t="15837" r="26562" b="49241"/>
          <a:stretch>
            <a:fillRect/>
          </a:stretch>
        </p:blipFill>
        <p:spPr bwMode="auto">
          <a:xfrm>
            <a:off x="1714480" y="1928802"/>
            <a:ext cx="5682383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8839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5450" y="413122"/>
            <a:ext cx="1181765" cy="437778"/>
          </a:xfrm>
          <a:prstGeom prst="rect">
            <a:avLst/>
          </a:prstGeom>
          <a:solidFill>
            <a:srgbClr val="005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370401"/>
            <a:ext cx="1492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 smtClean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05 </a:t>
            </a:r>
            <a:r>
              <a:rPr lang="ko-KR" altLang="en-US" sz="2800" spc="-150" dirty="0" smtClean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계획</a:t>
            </a:r>
            <a:endParaRPr lang="ko-KR" altLang="en-US" sz="2800" spc="-15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2432074" y="847725"/>
            <a:ext cx="508954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383277" y="847725"/>
            <a:ext cx="31781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16"/>
          <p:cNvGrpSpPr/>
          <p:nvPr/>
        </p:nvGrpSpPr>
        <p:grpSpPr>
          <a:xfrm>
            <a:off x="6169422" y="693878"/>
            <a:ext cx="2531666" cy="1423727"/>
            <a:chOff x="6012160" y="691943"/>
            <a:chExt cx="2531666" cy="1423727"/>
          </a:xfrm>
        </p:grpSpPr>
        <p:sp>
          <p:nvSpPr>
            <p:cNvPr id="18" name="양쪽 대괄호 17"/>
            <p:cNvSpPr/>
            <p:nvPr/>
          </p:nvSpPr>
          <p:spPr>
            <a:xfrm rot="5400000">
              <a:off x="7108375" y="949901"/>
              <a:ext cx="1375598" cy="859681"/>
            </a:xfrm>
            <a:prstGeom prst="bracketPair">
              <a:avLst>
                <a:gd name="adj" fmla="val 17823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양쪽 대괄호 18"/>
            <p:cNvSpPr/>
            <p:nvPr/>
          </p:nvSpPr>
          <p:spPr>
            <a:xfrm rot="5400000">
              <a:off x="5964417" y="908874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양쪽 대괄호 19"/>
            <p:cNvSpPr/>
            <p:nvPr/>
          </p:nvSpPr>
          <p:spPr>
            <a:xfrm rot="5400000">
              <a:off x="6282227" y="908874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양쪽 대괄호 20"/>
            <p:cNvSpPr/>
            <p:nvPr/>
          </p:nvSpPr>
          <p:spPr>
            <a:xfrm rot="5400000">
              <a:off x="6600036" y="908877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양쪽 대괄호 23"/>
            <p:cNvSpPr/>
            <p:nvPr/>
          </p:nvSpPr>
          <p:spPr>
            <a:xfrm rot="5400000">
              <a:off x="6917846" y="908876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양쪽 대괄호 24"/>
            <p:cNvSpPr/>
            <p:nvPr/>
          </p:nvSpPr>
          <p:spPr>
            <a:xfrm rot="5400000">
              <a:off x="8097316" y="908876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12160" y="1102430"/>
              <a:ext cx="2531666" cy="1013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0" name="TextBox 269"/>
          <p:cNvSpPr txBox="1"/>
          <p:nvPr/>
        </p:nvSpPr>
        <p:spPr>
          <a:xfrm>
            <a:off x="1574646" y="594917"/>
            <a:ext cx="1038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진행상</a:t>
            </a:r>
            <a:r>
              <a:rPr lang="ko-KR" altLang="en-US" sz="1600" spc="-150" dirty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황</a:t>
            </a:r>
            <a:endParaRPr lang="ko-KR" altLang="en-US" sz="1050" spc="-15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42187" t="2777" r="31251" b="54167"/>
          <a:stretch>
            <a:fillRect/>
          </a:stretch>
        </p:blipFill>
        <p:spPr bwMode="auto">
          <a:xfrm>
            <a:off x="4572000" y="1924600"/>
            <a:ext cx="4000528" cy="3647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4"/>
          <a:srcRect l="42188" t="49761" r="31732" b="8333"/>
          <a:stretch>
            <a:fillRect/>
          </a:stretch>
        </p:blipFill>
        <p:spPr bwMode="auto">
          <a:xfrm>
            <a:off x="428596" y="2071678"/>
            <a:ext cx="3714776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8839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5450" y="413122"/>
            <a:ext cx="1181765" cy="437778"/>
          </a:xfrm>
          <a:prstGeom prst="rect">
            <a:avLst/>
          </a:prstGeom>
          <a:solidFill>
            <a:srgbClr val="005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370401"/>
            <a:ext cx="1492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 smtClean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05 </a:t>
            </a:r>
            <a:r>
              <a:rPr lang="ko-KR" altLang="en-US" sz="2800" spc="-150" dirty="0" smtClean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계획</a:t>
            </a:r>
            <a:endParaRPr lang="ko-KR" altLang="en-US" sz="2800" spc="-15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2432074" y="847725"/>
            <a:ext cx="508954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383277" y="847725"/>
            <a:ext cx="31781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6169422" y="693878"/>
            <a:ext cx="2531666" cy="1423727"/>
            <a:chOff x="6012160" y="691943"/>
            <a:chExt cx="2531666" cy="1423727"/>
          </a:xfrm>
        </p:grpSpPr>
        <p:sp>
          <p:nvSpPr>
            <p:cNvPr id="18" name="양쪽 대괄호 17"/>
            <p:cNvSpPr/>
            <p:nvPr/>
          </p:nvSpPr>
          <p:spPr>
            <a:xfrm rot="5400000">
              <a:off x="7108375" y="949901"/>
              <a:ext cx="1375598" cy="859681"/>
            </a:xfrm>
            <a:prstGeom prst="bracketPair">
              <a:avLst>
                <a:gd name="adj" fmla="val 17823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양쪽 대괄호 18"/>
            <p:cNvSpPr/>
            <p:nvPr/>
          </p:nvSpPr>
          <p:spPr>
            <a:xfrm rot="5400000">
              <a:off x="5964417" y="908874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양쪽 대괄호 19"/>
            <p:cNvSpPr/>
            <p:nvPr/>
          </p:nvSpPr>
          <p:spPr>
            <a:xfrm rot="5400000">
              <a:off x="6282227" y="908874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양쪽 대괄호 20"/>
            <p:cNvSpPr/>
            <p:nvPr/>
          </p:nvSpPr>
          <p:spPr>
            <a:xfrm rot="5400000">
              <a:off x="6600036" y="908877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양쪽 대괄호 23"/>
            <p:cNvSpPr/>
            <p:nvPr/>
          </p:nvSpPr>
          <p:spPr>
            <a:xfrm rot="5400000">
              <a:off x="6917846" y="908876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양쪽 대괄호 24"/>
            <p:cNvSpPr/>
            <p:nvPr/>
          </p:nvSpPr>
          <p:spPr>
            <a:xfrm rot="5400000">
              <a:off x="8097316" y="908876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12160" y="1102430"/>
              <a:ext cx="2531666" cy="1013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0" name="TextBox 269"/>
          <p:cNvSpPr txBox="1"/>
          <p:nvPr/>
        </p:nvSpPr>
        <p:spPr>
          <a:xfrm>
            <a:off x="1574646" y="594917"/>
            <a:ext cx="1038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진행계획</a:t>
            </a:r>
            <a:endParaRPr lang="ko-KR" altLang="en-US" sz="1050" spc="-15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228" name="TextBox 227"/>
          <p:cNvSpPr txBox="1"/>
          <p:nvPr/>
        </p:nvSpPr>
        <p:spPr>
          <a:xfrm rot="5400000">
            <a:off x="4847301" y="2291114"/>
            <a:ext cx="356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&gt;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2148899" y="2016390"/>
            <a:ext cx="10169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2014.12.06</a:t>
            </a:r>
          </a:p>
        </p:txBody>
      </p:sp>
      <p:sp>
        <p:nvSpPr>
          <p:cNvPr id="230" name="모서리가 둥근 직사각형 229"/>
          <p:cNvSpPr/>
          <p:nvPr/>
        </p:nvSpPr>
        <p:spPr>
          <a:xfrm>
            <a:off x="3593133" y="2052664"/>
            <a:ext cx="2864470" cy="163148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TextBox 235"/>
          <p:cNvSpPr txBox="1"/>
          <p:nvPr/>
        </p:nvSpPr>
        <p:spPr>
          <a:xfrm>
            <a:off x="3923928" y="2016389"/>
            <a:ext cx="22454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Window, </a:t>
            </a:r>
            <a:r>
              <a:rPr lang="en-US" altLang="ko-KR" sz="1050" dirty="0" err="1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Lookahead</a:t>
            </a:r>
            <a:r>
              <a:rPr lang="en-US" altLang="ko-KR" sz="105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ko-KR" altLang="en-US" sz="105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버퍼 구현</a:t>
            </a:r>
            <a:endParaRPr lang="ko-KR" altLang="en-US" sz="105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grpSp>
        <p:nvGrpSpPr>
          <p:cNvPr id="237" name="그룹 236"/>
          <p:cNvGrpSpPr/>
          <p:nvPr/>
        </p:nvGrpSpPr>
        <p:grpSpPr>
          <a:xfrm>
            <a:off x="3445650" y="1989460"/>
            <a:ext cx="257333" cy="307777"/>
            <a:chOff x="580867" y="1884461"/>
            <a:chExt cx="257333" cy="307777"/>
          </a:xfrm>
        </p:grpSpPr>
        <p:sp>
          <p:nvSpPr>
            <p:cNvPr id="238" name="타원 237"/>
            <p:cNvSpPr/>
            <p:nvPr/>
          </p:nvSpPr>
          <p:spPr>
            <a:xfrm>
              <a:off x="604838" y="1909763"/>
              <a:ext cx="233362" cy="233362"/>
            </a:xfrm>
            <a:prstGeom prst="ellipse">
              <a:avLst/>
            </a:prstGeom>
            <a:solidFill>
              <a:srgbClr val="54D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580867" y="1884461"/>
              <a:ext cx="257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50" dirty="0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1</a:t>
              </a:r>
              <a:endParaRPr lang="ko-KR" altLang="en-US" sz="1400" spc="-15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cxnSp>
        <p:nvCxnSpPr>
          <p:cNvPr id="240" name="직선 연결선 239"/>
          <p:cNvCxnSpPr/>
          <p:nvPr/>
        </p:nvCxnSpPr>
        <p:spPr>
          <a:xfrm>
            <a:off x="3034621" y="2139339"/>
            <a:ext cx="480634" cy="0"/>
          </a:xfrm>
          <a:prstGeom prst="line">
            <a:avLst/>
          </a:prstGeom>
          <a:ln>
            <a:solidFill>
              <a:srgbClr val="54DC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타원 247"/>
          <p:cNvSpPr/>
          <p:nvPr/>
        </p:nvSpPr>
        <p:spPr>
          <a:xfrm>
            <a:off x="2988933" y="2093651"/>
            <a:ext cx="91376" cy="91376"/>
          </a:xfrm>
          <a:prstGeom prst="ellipse">
            <a:avLst/>
          </a:prstGeom>
          <a:solidFill>
            <a:srgbClr val="54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TextBox 248"/>
          <p:cNvSpPr txBox="1"/>
          <p:nvPr/>
        </p:nvSpPr>
        <p:spPr>
          <a:xfrm>
            <a:off x="2148899" y="2625990"/>
            <a:ext cx="10169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2014.12.07</a:t>
            </a:r>
          </a:p>
        </p:txBody>
      </p:sp>
      <p:sp>
        <p:nvSpPr>
          <p:cNvPr id="250" name="모서리가 둥근 직사각형 249"/>
          <p:cNvSpPr/>
          <p:nvPr/>
        </p:nvSpPr>
        <p:spPr>
          <a:xfrm>
            <a:off x="3593133" y="2662264"/>
            <a:ext cx="2864470" cy="163148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TextBox 250"/>
          <p:cNvSpPr txBox="1"/>
          <p:nvPr/>
        </p:nvSpPr>
        <p:spPr>
          <a:xfrm>
            <a:off x="3751460" y="2621981"/>
            <a:ext cx="25478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err="1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Compress&amp;Decompress</a:t>
            </a:r>
            <a:r>
              <a:rPr lang="en-US" altLang="ko-KR" sz="105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ko-KR" altLang="en-US" sz="105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함수 제작</a:t>
            </a:r>
            <a:endParaRPr lang="ko-KR" altLang="en-US" sz="105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grpSp>
        <p:nvGrpSpPr>
          <p:cNvPr id="252" name="그룹 251"/>
          <p:cNvGrpSpPr/>
          <p:nvPr/>
        </p:nvGrpSpPr>
        <p:grpSpPr>
          <a:xfrm>
            <a:off x="3445650" y="2599060"/>
            <a:ext cx="257333" cy="307777"/>
            <a:chOff x="580867" y="1884461"/>
            <a:chExt cx="257333" cy="307777"/>
          </a:xfrm>
        </p:grpSpPr>
        <p:sp>
          <p:nvSpPr>
            <p:cNvPr id="253" name="타원 252"/>
            <p:cNvSpPr/>
            <p:nvPr/>
          </p:nvSpPr>
          <p:spPr>
            <a:xfrm>
              <a:off x="604838" y="1909763"/>
              <a:ext cx="233362" cy="233362"/>
            </a:xfrm>
            <a:prstGeom prst="ellipse">
              <a:avLst/>
            </a:prstGeom>
            <a:solidFill>
              <a:srgbClr val="54D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580867" y="1884461"/>
              <a:ext cx="257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50" dirty="0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2</a:t>
              </a:r>
              <a:endParaRPr lang="ko-KR" altLang="en-US" sz="1400" spc="-15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cxnSp>
        <p:nvCxnSpPr>
          <p:cNvPr id="255" name="직선 연결선 254"/>
          <p:cNvCxnSpPr/>
          <p:nvPr/>
        </p:nvCxnSpPr>
        <p:spPr>
          <a:xfrm>
            <a:off x="3034621" y="2748939"/>
            <a:ext cx="480634" cy="0"/>
          </a:xfrm>
          <a:prstGeom prst="line">
            <a:avLst/>
          </a:prstGeom>
          <a:ln>
            <a:solidFill>
              <a:srgbClr val="54DC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타원 255"/>
          <p:cNvSpPr/>
          <p:nvPr/>
        </p:nvSpPr>
        <p:spPr>
          <a:xfrm>
            <a:off x="2988933" y="2703251"/>
            <a:ext cx="91376" cy="91376"/>
          </a:xfrm>
          <a:prstGeom prst="ellipse">
            <a:avLst/>
          </a:prstGeom>
          <a:solidFill>
            <a:srgbClr val="54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TextBox 256"/>
          <p:cNvSpPr txBox="1"/>
          <p:nvPr/>
        </p:nvSpPr>
        <p:spPr>
          <a:xfrm rot="5400000">
            <a:off x="4847301" y="2908334"/>
            <a:ext cx="356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&gt;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2148899" y="3243210"/>
            <a:ext cx="10169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2014.12.08</a:t>
            </a:r>
          </a:p>
        </p:txBody>
      </p:sp>
      <p:sp>
        <p:nvSpPr>
          <p:cNvPr id="259" name="모서리가 둥근 직사각형 258"/>
          <p:cNvSpPr/>
          <p:nvPr/>
        </p:nvSpPr>
        <p:spPr>
          <a:xfrm>
            <a:off x="3593133" y="3279484"/>
            <a:ext cx="2864470" cy="163148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TextBox 259"/>
          <p:cNvSpPr txBox="1"/>
          <p:nvPr/>
        </p:nvSpPr>
        <p:spPr>
          <a:xfrm>
            <a:off x="3751460" y="3239201"/>
            <a:ext cx="25478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주요 함수 어셈블리로 구현</a:t>
            </a:r>
            <a:endParaRPr lang="ko-KR" altLang="en-US" sz="105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grpSp>
        <p:nvGrpSpPr>
          <p:cNvPr id="261" name="그룹 260"/>
          <p:cNvGrpSpPr/>
          <p:nvPr/>
        </p:nvGrpSpPr>
        <p:grpSpPr>
          <a:xfrm>
            <a:off x="3445650" y="3216280"/>
            <a:ext cx="257333" cy="307777"/>
            <a:chOff x="580867" y="1884461"/>
            <a:chExt cx="257333" cy="307777"/>
          </a:xfrm>
        </p:grpSpPr>
        <p:sp>
          <p:nvSpPr>
            <p:cNvPr id="262" name="타원 261"/>
            <p:cNvSpPr/>
            <p:nvPr/>
          </p:nvSpPr>
          <p:spPr>
            <a:xfrm>
              <a:off x="604838" y="1909763"/>
              <a:ext cx="233362" cy="233362"/>
            </a:xfrm>
            <a:prstGeom prst="ellipse">
              <a:avLst/>
            </a:prstGeom>
            <a:solidFill>
              <a:srgbClr val="54D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580867" y="1884461"/>
              <a:ext cx="257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50" dirty="0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3</a:t>
              </a:r>
              <a:endParaRPr lang="ko-KR" altLang="en-US" sz="1400" spc="-15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cxnSp>
        <p:nvCxnSpPr>
          <p:cNvPr id="268" name="직선 연결선 267"/>
          <p:cNvCxnSpPr/>
          <p:nvPr/>
        </p:nvCxnSpPr>
        <p:spPr>
          <a:xfrm>
            <a:off x="3034621" y="3366159"/>
            <a:ext cx="480634" cy="0"/>
          </a:xfrm>
          <a:prstGeom prst="line">
            <a:avLst/>
          </a:prstGeom>
          <a:ln>
            <a:solidFill>
              <a:srgbClr val="54DC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타원 268"/>
          <p:cNvSpPr/>
          <p:nvPr/>
        </p:nvSpPr>
        <p:spPr>
          <a:xfrm>
            <a:off x="2988933" y="3320471"/>
            <a:ext cx="91376" cy="91376"/>
          </a:xfrm>
          <a:prstGeom prst="ellipse">
            <a:avLst/>
          </a:prstGeom>
          <a:solidFill>
            <a:srgbClr val="54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TextBox 270"/>
          <p:cNvSpPr txBox="1"/>
          <p:nvPr/>
        </p:nvSpPr>
        <p:spPr>
          <a:xfrm>
            <a:off x="2148899" y="3834326"/>
            <a:ext cx="10169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2015.12.09</a:t>
            </a:r>
          </a:p>
        </p:txBody>
      </p:sp>
      <p:sp>
        <p:nvSpPr>
          <p:cNvPr id="272" name="모서리가 둥근 직사각형 271"/>
          <p:cNvSpPr/>
          <p:nvPr/>
        </p:nvSpPr>
        <p:spPr>
          <a:xfrm>
            <a:off x="3593133" y="3870600"/>
            <a:ext cx="2864470" cy="163148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TextBox 272"/>
          <p:cNvSpPr txBox="1"/>
          <p:nvPr/>
        </p:nvSpPr>
        <p:spPr>
          <a:xfrm>
            <a:off x="3751460" y="3830317"/>
            <a:ext cx="25478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성능 테스트 및 </a:t>
            </a:r>
            <a:r>
              <a:rPr lang="en-US" altLang="ko-KR" sz="105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main </a:t>
            </a:r>
            <a:r>
              <a:rPr lang="ko-KR" altLang="en-US" sz="105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함수 수정</a:t>
            </a:r>
            <a:endParaRPr lang="ko-KR" altLang="en-US" sz="105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grpSp>
        <p:nvGrpSpPr>
          <p:cNvPr id="274" name="그룹 273"/>
          <p:cNvGrpSpPr/>
          <p:nvPr/>
        </p:nvGrpSpPr>
        <p:grpSpPr>
          <a:xfrm>
            <a:off x="3445650" y="3807396"/>
            <a:ext cx="257333" cy="307777"/>
            <a:chOff x="580867" y="1884461"/>
            <a:chExt cx="257333" cy="307777"/>
          </a:xfrm>
        </p:grpSpPr>
        <p:sp>
          <p:nvSpPr>
            <p:cNvPr id="275" name="타원 274"/>
            <p:cNvSpPr/>
            <p:nvPr/>
          </p:nvSpPr>
          <p:spPr>
            <a:xfrm>
              <a:off x="604838" y="1909763"/>
              <a:ext cx="233362" cy="233362"/>
            </a:xfrm>
            <a:prstGeom prst="ellipse">
              <a:avLst/>
            </a:prstGeom>
            <a:solidFill>
              <a:srgbClr val="54D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580867" y="1884461"/>
              <a:ext cx="257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50" dirty="0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4</a:t>
              </a:r>
              <a:endParaRPr lang="ko-KR" altLang="en-US" sz="1400" spc="-15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cxnSp>
        <p:nvCxnSpPr>
          <p:cNvPr id="277" name="직선 연결선 276"/>
          <p:cNvCxnSpPr/>
          <p:nvPr/>
        </p:nvCxnSpPr>
        <p:spPr>
          <a:xfrm>
            <a:off x="3034621" y="3957275"/>
            <a:ext cx="480634" cy="0"/>
          </a:xfrm>
          <a:prstGeom prst="line">
            <a:avLst/>
          </a:prstGeom>
          <a:ln>
            <a:solidFill>
              <a:srgbClr val="54DC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타원 277"/>
          <p:cNvSpPr/>
          <p:nvPr/>
        </p:nvSpPr>
        <p:spPr>
          <a:xfrm>
            <a:off x="2988933" y="3911587"/>
            <a:ext cx="91376" cy="91376"/>
          </a:xfrm>
          <a:prstGeom prst="ellipse">
            <a:avLst/>
          </a:prstGeom>
          <a:solidFill>
            <a:srgbClr val="54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TextBox 278"/>
          <p:cNvSpPr txBox="1"/>
          <p:nvPr/>
        </p:nvSpPr>
        <p:spPr>
          <a:xfrm>
            <a:off x="2148899" y="4431658"/>
            <a:ext cx="10169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2015.12.10</a:t>
            </a:r>
          </a:p>
        </p:txBody>
      </p:sp>
      <p:sp>
        <p:nvSpPr>
          <p:cNvPr id="280" name="모서리가 둥근 직사각형 279"/>
          <p:cNvSpPr/>
          <p:nvPr/>
        </p:nvSpPr>
        <p:spPr>
          <a:xfrm>
            <a:off x="3593133" y="4467932"/>
            <a:ext cx="2864470" cy="163148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TextBox 280"/>
          <p:cNvSpPr txBox="1"/>
          <p:nvPr/>
        </p:nvSpPr>
        <p:spPr>
          <a:xfrm>
            <a:off x="3751460" y="4427649"/>
            <a:ext cx="25478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err="1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ppt</a:t>
            </a:r>
            <a:r>
              <a:rPr lang="ko-KR" altLang="en-US" sz="105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제작</a:t>
            </a:r>
            <a:r>
              <a:rPr lang="en-US" altLang="ko-KR" sz="105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&amp;</a:t>
            </a:r>
            <a:r>
              <a:rPr lang="ko-KR" altLang="en-US" sz="105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최종 발표준비</a:t>
            </a:r>
            <a:endParaRPr lang="ko-KR" altLang="en-US" sz="105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grpSp>
        <p:nvGrpSpPr>
          <p:cNvPr id="282" name="그룹 281"/>
          <p:cNvGrpSpPr/>
          <p:nvPr/>
        </p:nvGrpSpPr>
        <p:grpSpPr>
          <a:xfrm>
            <a:off x="3445650" y="4404728"/>
            <a:ext cx="257333" cy="307777"/>
            <a:chOff x="580867" y="1884461"/>
            <a:chExt cx="257333" cy="307777"/>
          </a:xfrm>
        </p:grpSpPr>
        <p:sp>
          <p:nvSpPr>
            <p:cNvPr id="283" name="타원 282"/>
            <p:cNvSpPr/>
            <p:nvPr/>
          </p:nvSpPr>
          <p:spPr>
            <a:xfrm>
              <a:off x="604838" y="1909763"/>
              <a:ext cx="233362" cy="233362"/>
            </a:xfrm>
            <a:prstGeom prst="ellipse">
              <a:avLst/>
            </a:prstGeom>
            <a:solidFill>
              <a:srgbClr val="54D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580867" y="1884461"/>
              <a:ext cx="257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50" dirty="0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5</a:t>
              </a:r>
              <a:endParaRPr lang="ko-KR" altLang="en-US" sz="1400" spc="-15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cxnSp>
        <p:nvCxnSpPr>
          <p:cNvPr id="285" name="직선 연결선 284"/>
          <p:cNvCxnSpPr/>
          <p:nvPr/>
        </p:nvCxnSpPr>
        <p:spPr>
          <a:xfrm>
            <a:off x="3034621" y="4554607"/>
            <a:ext cx="480634" cy="0"/>
          </a:xfrm>
          <a:prstGeom prst="line">
            <a:avLst/>
          </a:prstGeom>
          <a:ln>
            <a:solidFill>
              <a:srgbClr val="54DC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타원 285"/>
          <p:cNvSpPr/>
          <p:nvPr/>
        </p:nvSpPr>
        <p:spPr>
          <a:xfrm>
            <a:off x="2988933" y="4508919"/>
            <a:ext cx="91376" cy="91376"/>
          </a:xfrm>
          <a:prstGeom prst="ellipse">
            <a:avLst/>
          </a:prstGeom>
          <a:solidFill>
            <a:srgbClr val="54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TextBox 286"/>
          <p:cNvSpPr txBox="1"/>
          <p:nvPr/>
        </p:nvSpPr>
        <p:spPr>
          <a:xfrm>
            <a:off x="2148899" y="5020361"/>
            <a:ext cx="10169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2015.12.11</a:t>
            </a:r>
          </a:p>
        </p:txBody>
      </p:sp>
      <p:sp>
        <p:nvSpPr>
          <p:cNvPr id="288" name="모서리가 둥근 직사각형 287"/>
          <p:cNvSpPr/>
          <p:nvPr/>
        </p:nvSpPr>
        <p:spPr>
          <a:xfrm>
            <a:off x="3593133" y="5056635"/>
            <a:ext cx="2864470" cy="163148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TextBox 288"/>
          <p:cNvSpPr txBox="1"/>
          <p:nvPr/>
        </p:nvSpPr>
        <p:spPr>
          <a:xfrm>
            <a:off x="3751460" y="5016352"/>
            <a:ext cx="25478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프로젝트 종료</a:t>
            </a:r>
            <a:endParaRPr lang="ko-KR" altLang="en-US" sz="105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grpSp>
        <p:nvGrpSpPr>
          <p:cNvPr id="290" name="그룹 289"/>
          <p:cNvGrpSpPr/>
          <p:nvPr/>
        </p:nvGrpSpPr>
        <p:grpSpPr>
          <a:xfrm>
            <a:off x="3445650" y="4993431"/>
            <a:ext cx="257333" cy="307777"/>
            <a:chOff x="580867" y="1884461"/>
            <a:chExt cx="257333" cy="307777"/>
          </a:xfrm>
        </p:grpSpPr>
        <p:sp>
          <p:nvSpPr>
            <p:cNvPr id="291" name="타원 290"/>
            <p:cNvSpPr/>
            <p:nvPr/>
          </p:nvSpPr>
          <p:spPr>
            <a:xfrm>
              <a:off x="604838" y="1909763"/>
              <a:ext cx="233362" cy="233362"/>
            </a:xfrm>
            <a:prstGeom prst="ellipse">
              <a:avLst/>
            </a:prstGeom>
            <a:solidFill>
              <a:srgbClr val="54D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580867" y="1884461"/>
              <a:ext cx="257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50" dirty="0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6</a:t>
              </a:r>
              <a:endParaRPr lang="ko-KR" altLang="en-US" sz="1400" spc="-15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cxnSp>
        <p:nvCxnSpPr>
          <p:cNvPr id="293" name="직선 연결선 292"/>
          <p:cNvCxnSpPr/>
          <p:nvPr/>
        </p:nvCxnSpPr>
        <p:spPr>
          <a:xfrm>
            <a:off x="3034621" y="5143310"/>
            <a:ext cx="480634" cy="0"/>
          </a:xfrm>
          <a:prstGeom prst="line">
            <a:avLst/>
          </a:prstGeom>
          <a:ln>
            <a:solidFill>
              <a:srgbClr val="54DC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타원 293"/>
          <p:cNvSpPr/>
          <p:nvPr/>
        </p:nvSpPr>
        <p:spPr>
          <a:xfrm>
            <a:off x="2988933" y="5097622"/>
            <a:ext cx="91376" cy="91376"/>
          </a:xfrm>
          <a:prstGeom prst="ellipse">
            <a:avLst/>
          </a:prstGeom>
          <a:solidFill>
            <a:srgbClr val="54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TextBox 294"/>
          <p:cNvSpPr txBox="1"/>
          <p:nvPr/>
        </p:nvSpPr>
        <p:spPr>
          <a:xfrm rot="5400000">
            <a:off x="4847301" y="3507311"/>
            <a:ext cx="356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&gt;</a:t>
            </a:r>
          </a:p>
        </p:txBody>
      </p:sp>
      <p:sp>
        <p:nvSpPr>
          <p:cNvPr id="296" name="TextBox 295"/>
          <p:cNvSpPr txBox="1"/>
          <p:nvPr/>
        </p:nvSpPr>
        <p:spPr>
          <a:xfrm rot="5400000">
            <a:off x="4847301" y="4092149"/>
            <a:ext cx="356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&gt;</a:t>
            </a:r>
          </a:p>
        </p:txBody>
      </p:sp>
      <p:sp>
        <p:nvSpPr>
          <p:cNvPr id="297" name="TextBox 296"/>
          <p:cNvSpPr txBox="1"/>
          <p:nvPr/>
        </p:nvSpPr>
        <p:spPr>
          <a:xfrm rot="5400000">
            <a:off x="4847301" y="4719502"/>
            <a:ext cx="356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8050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/>
      <p:bldP spid="249" grpId="0"/>
      <p:bldP spid="250" grpId="0" animBg="1"/>
      <p:bldP spid="251" grpId="0"/>
      <p:bldP spid="256" grpId="0" animBg="1"/>
      <p:bldP spid="257" grpId="0"/>
      <p:bldP spid="258" grpId="0"/>
      <p:bldP spid="259" grpId="0" animBg="1"/>
      <p:bldP spid="260" grpId="0"/>
      <p:bldP spid="269" grpId="0" animBg="1"/>
      <p:bldP spid="271" grpId="0"/>
      <p:bldP spid="272" grpId="0" animBg="1"/>
      <p:bldP spid="273" grpId="0"/>
      <p:bldP spid="278" grpId="0" animBg="1"/>
      <p:bldP spid="279" grpId="0"/>
      <p:bldP spid="280" grpId="0" animBg="1"/>
      <p:bldP spid="281" grpId="0"/>
      <p:bldP spid="286" grpId="0" animBg="1"/>
      <p:bldP spid="287" grpId="0"/>
      <p:bldP spid="288" grpId="0" animBg="1"/>
      <p:bldP spid="289" grpId="0"/>
      <p:bldP spid="294" grpId="0" animBg="1"/>
      <p:bldP spid="295" grpId="0"/>
      <p:bldP spid="296" grpId="0"/>
      <p:bldP spid="29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02673" y="3197349"/>
            <a:ext cx="2491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06 Q&amp;A</a:t>
            </a:r>
            <a:endParaRPr lang="ko-KR" altLang="en-US" sz="2400" spc="-150" dirty="0">
              <a:solidFill>
                <a:srgbClr val="005387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2" name="양쪽 대괄호 1"/>
          <p:cNvSpPr/>
          <p:nvPr/>
        </p:nvSpPr>
        <p:spPr>
          <a:xfrm rot="5400000">
            <a:off x="4937493" y="3973680"/>
            <a:ext cx="4824536" cy="3015096"/>
          </a:xfrm>
          <a:prstGeom prst="bracketPair">
            <a:avLst>
              <a:gd name="adj" fmla="val 17823"/>
            </a:avLst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대괄호 5"/>
          <p:cNvSpPr/>
          <p:nvPr/>
        </p:nvSpPr>
        <p:spPr>
          <a:xfrm rot="5400000">
            <a:off x="-194852" y="3826846"/>
            <a:ext cx="2017390" cy="1114632"/>
          </a:xfrm>
          <a:prstGeom prst="bracketPair">
            <a:avLst>
              <a:gd name="adj" fmla="val 20455"/>
            </a:avLst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양쪽 대괄호 7"/>
          <p:cNvSpPr/>
          <p:nvPr/>
        </p:nvSpPr>
        <p:spPr>
          <a:xfrm rot="5400000">
            <a:off x="917622" y="3829800"/>
            <a:ext cx="2017390" cy="1114632"/>
          </a:xfrm>
          <a:prstGeom prst="bracketPair">
            <a:avLst>
              <a:gd name="adj" fmla="val 20455"/>
            </a:avLst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5175" y="3408549"/>
            <a:ext cx="152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01 </a:t>
            </a:r>
            <a:r>
              <a:rPr lang="ko-KR" altLang="en-US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소</a:t>
            </a:r>
            <a:r>
              <a:rPr lang="ko-KR" altLang="en-US" sz="1000" dirty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70233" y="3411503"/>
            <a:ext cx="152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02 </a:t>
            </a:r>
            <a:r>
              <a:rPr lang="ko-KR" altLang="en-US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알고리즘</a:t>
            </a:r>
            <a:endParaRPr lang="ko-KR" altLang="en-US" sz="1000" dirty="0">
              <a:solidFill>
                <a:srgbClr val="005387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5" name="양쪽 대괄호 14"/>
          <p:cNvSpPr/>
          <p:nvPr/>
        </p:nvSpPr>
        <p:spPr>
          <a:xfrm rot="5400000">
            <a:off x="2036149" y="3826846"/>
            <a:ext cx="2017390" cy="1114632"/>
          </a:xfrm>
          <a:prstGeom prst="bracketPair">
            <a:avLst>
              <a:gd name="adj" fmla="val 20455"/>
            </a:avLst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288760" y="3408549"/>
            <a:ext cx="152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03 </a:t>
            </a:r>
            <a:r>
              <a:rPr lang="ko-KR" altLang="en-US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대상파일</a:t>
            </a:r>
            <a:endParaRPr lang="ko-KR" altLang="en-US" sz="1000" dirty="0">
              <a:solidFill>
                <a:srgbClr val="005387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7" name="양쪽 대괄호 16"/>
          <p:cNvSpPr/>
          <p:nvPr/>
        </p:nvSpPr>
        <p:spPr>
          <a:xfrm rot="5400000">
            <a:off x="3159845" y="3826845"/>
            <a:ext cx="2017390" cy="1114632"/>
          </a:xfrm>
          <a:prstGeom prst="bracketPair">
            <a:avLst>
              <a:gd name="adj" fmla="val 20455"/>
            </a:avLst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대괄호 17"/>
          <p:cNvSpPr/>
          <p:nvPr/>
        </p:nvSpPr>
        <p:spPr>
          <a:xfrm rot="5400000">
            <a:off x="4276202" y="3829800"/>
            <a:ext cx="2017390" cy="1114632"/>
          </a:xfrm>
          <a:prstGeom prst="bracketPair">
            <a:avLst>
              <a:gd name="adj" fmla="val 20455"/>
            </a:avLst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419872" y="3408548"/>
            <a:ext cx="152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04 </a:t>
            </a:r>
            <a:r>
              <a:rPr lang="ko-KR" altLang="en-US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역할분담</a:t>
            </a:r>
            <a:endParaRPr lang="ko-KR" altLang="en-US" sz="1000" dirty="0">
              <a:solidFill>
                <a:srgbClr val="005387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28813" y="3411503"/>
            <a:ext cx="152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05 </a:t>
            </a:r>
            <a:r>
              <a:rPr lang="ko-KR" altLang="en-US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계획</a:t>
            </a:r>
            <a:endParaRPr lang="ko-KR" altLang="en-US" sz="1000" dirty="0">
              <a:solidFill>
                <a:srgbClr val="005387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6527" y="4797152"/>
            <a:ext cx="8707961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74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5450" y="413122"/>
            <a:ext cx="1181765" cy="437778"/>
          </a:xfrm>
          <a:prstGeom prst="rect">
            <a:avLst/>
          </a:prstGeom>
          <a:solidFill>
            <a:srgbClr val="005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370401"/>
            <a:ext cx="1492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smtClean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06</a:t>
            </a:r>
            <a:endParaRPr lang="ko-KR" altLang="en-US" sz="2800" spc="-15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607216" y="847725"/>
            <a:ext cx="623419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35796" y="2724016"/>
            <a:ext cx="363640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0" spc="-150" dirty="0" smtClean="0">
                <a:solidFill>
                  <a:srgbClr val="005387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Q&amp;A</a:t>
            </a:r>
            <a:endParaRPr lang="ko-KR" altLang="en-US" sz="11000" spc="-150" dirty="0">
              <a:solidFill>
                <a:srgbClr val="005387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169422" y="693878"/>
            <a:ext cx="2531666" cy="1423727"/>
            <a:chOff x="6012160" y="691943"/>
            <a:chExt cx="2531666" cy="1423727"/>
          </a:xfrm>
        </p:grpSpPr>
        <p:sp>
          <p:nvSpPr>
            <p:cNvPr id="8" name="양쪽 대괄호 7"/>
            <p:cNvSpPr/>
            <p:nvPr/>
          </p:nvSpPr>
          <p:spPr>
            <a:xfrm rot="5400000">
              <a:off x="7426186" y="949901"/>
              <a:ext cx="1375598" cy="859681"/>
            </a:xfrm>
            <a:prstGeom prst="bracketPair">
              <a:avLst>
                <a:gd name="adj" fmla="val 17823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양쪽 대괄호 8"/>
            <p:cNvSpPr/>
            <p:nvPr/>
          </p:nvSpPr>
          <p:spPr>
            <a:xfrm rot="5400000">
              <a:off x="5964417" y="908874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양쪽 대괄호 9"/>
            <p:cNvSpPr/>
            <p:nvPr/>
          </p:nvSpPr>
          <p:spPr>
            <a:xfrm rot="5400000">
              <a:off x="6282227" y="908874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양쪽 대괄호 10"/>
            <p:cNvSpPr/>
            <p:nvPr/>
          </p:nvSpPr>
          <p:spPr>
            <a:xfrm rot="5400000">
              <a:off x="6600036" y="908877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양쪽 대괄호 11"/>
            <p:cNvSpPr/>
            <p:nvPr/>
          </p:nvSpPr>
          <p:spPr>
            <a:xfrm rot="5400000">
              <a:off x="6917845" y="908876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양쪽 대괄호 12"/>
            <p:cNvSpPr/>
            <p:nvPr/>
          </p:nvSpPr>
          <p:spPr>
            <a:xfrm rot="5400000">
              <a:off x="7235655" y="908877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012160" y="1102430"/>
              <a:ext cx="2531666" cy="1013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503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90063" y="3190846"/>
            <a:ext cx="7563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감사합니</a:t>
            </a:r>
            <a:r>
              <a:rPr lang="ko-KR" altLang="en-US" sz="2400" spc="-15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423870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5450" y="413122"/>
            <a:ext cx="1181765" cy="437778"/>
          </a:xfrm>
          <a:prstGeom prst="rect">
            <a:avLst/>
          </a:prstGeom>
          <a:solidFill>
            <a:srgbClr val="005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370401"/>
            <a:ext cx="1492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 smtClean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01 </a:t>
            </a:r>
            <a:r>
              <a:rPr lang="ko-KR" altLang="en-US" sz="2800" spc="-150" dirty="0" smtClean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소개</a:t>
            </a:r>
            <a:endParaRPr lang="ko-KR" altLang="en-US" sz="2800" spc="-15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607216" y="847725"/>
            <a:ext cx="464173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7108513" y="847725"/>
            <a:ext cx="159257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6169422" y="693874"/>
            <a:ext cx="2531666" cy="1423731"/>
            <a:chOff x="6012160" y="691939"/>
            <a:chExt cx="2531666" cy="1423731"/>
          </a:xfrm>
        </p:grpSpPr>
        <p:sp>
          <p:nvSpPr>
            <p:cNvPr id="30" name="양쪽 대괄호 29"/>
            <p:cNvSpPr/>
            <p:nvPr/>
          </p:nvSpPr>
          <p:spPr>
            <a:xfrm rot="5400000">
              <a:off x="5833733" y="949897"/>
              <a:ext cx="1375598" cy="859681"/>
            </a:xfrm>
            <a:prstGeom prst="bracketPair">
              <a:avLst>
                <a:gd name="adj" fmla="val 17823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양쪽 대괄호 30"/>
            <p:cNvSpPr/>
            <p:nvPr/>
          </p:nvSpPr>
          <p:spPr>
            <a:xfrm rot="5400000">
              <a:off x="6822552" y="908873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양쪽 대괄호 31"/>
            <p:cNvSpPr/>
            <p:nvPr/>
          </p:nvSpPr>
          <p:spPr>
            <a:xfrm rot="5400000">
              <a:off x="7141910" y="908873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양쪽 대괄호 32"/>
            <p:cNvSpPr/>
            <p:nvPr/>
          </p:nvSpPr>
          <p:spPr>
            <a:xfrm rot="5400000">
              <a:off x="7460148" y="908875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양쪽 대괄호 33"/>
            <p:cNvSpPr/>
            <p:nvPr/>
          </p:nvSpPr>
          <p:spPr>
            <a:xfrm rot="5400000">
              <a:off x="7779506" y="908875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양쪽 대괄호 34"/>
            <p:cNvSpPr/>
            <p:nvPr/>
          </p:nvSpPr>
          <p:spPr>
            <a:xfrm rot="5400000">
              <a:off x="8097316" y="908876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012160" y="1102430"/>
              <a:ext cx="2531666" cy="1013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07460" y="1342509"/>
            <a:ext cx="8157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 dirty="0" smtClean="0">
                <a:solidFill>
                  <a:srgbClr val="005387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프로젝트 설명</a:t>
            </a:r>
            <a:endParaRPr lang="ko-KR" altLang="en-US" sz="3600" spc="-150" dirty="0">
              <a:solidFill>
                <a:srgbClr val="005387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03648" y="5429264"/>
            <a:ext cx="7097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err="1" smtClean="0">
                <a:solidFill>
                  <a:schemeClr val="bg1">
                    <a:lumMod val="6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testfiles</a:t>
            </a:r>
            <a:r>
              <a:rPr lang="ko-KR" altLang="en-US" sz="2800" spc="-150" dirty="0" smtClean="0">
                <a:solidFill>
                  <a:schemeClr val="bg1">
                    <a:lumMod val="6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를 압축</a:t>
            </a:r>
            <a:r>
              <a:rPr lang="en-US" altLang="ko-KR" sz="2800" spc="-150" dirty="0" smtClean="0">
                <a:solidFill>
                  <a:schemeClr val="bg1">
                    <a:lumMod val="6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2800" spc="-150" dirty="0" smtClean="0">
                <a:solidFill>
                  <a:schemeClr val="bg1">
                    <a:lumMod val="6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압축 해제하는 프로그램 제작</a:t>
            </a:r>
            <a:endParaRPr lang="ko-KR" altLang="en-US" sz="2800" spc="-150" dirty="0">
              <a:solidFill>
                <a:schemeClr val="bg1">
                  <a:lumMod val="6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4429132"/>
            <a:ext cx="7004426" cy="53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err="1" smtClean="0">
                <a:solidFill>
                  <a:schemeClr val="bg1">
                    <a:lumMod val="6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testfiles</a:t>
            </a:r>
            <a:r>
              <a:rPr lang="ko-KR" altLang="en-US" sz="2800" spc="-150" dirty="0" smtClean="0">
                <a:solidFill>
                  <a:schemeClr val="bg1">
                    <a:lumMod val="6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의 파일특성을 고려</a:t>
            </a:r>
            <a:endParaRPr lang="ko-KR" altLang="en-US" sz="2800" spc="-150" dirty="0">
              <a:solidFill>
                <a:schemeClr val="bg1">
                  <a:lumMod val="6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03648" y="2428868"/>
            <a:ext cx="7004426" cy="53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bg1">
                    <a:lumMod val="6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인터페이스 콘솔 사용</a:t>
            </a:r>
            <a:endParaRPr lang="ko-KR" altLang="en-US" sz="2800" spc="-150" dirty="0">
              <a:solidFill>
                <a:schemeClr val="bg1">
                  <a:lumMod val="6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03648" y="3429000"/>
            <a:ext cx="7004426" cy="53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 err="1" smtClean="0">
                <a:solidFill>
                  <a:schemeClr val="bg1">
                    <a:lumMod val="6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확장자</a:t>
            </a:r>
            <a:r>
              <a:rPr lang="ko-KR" altLang="en-US" sz="2800" spc="-150" dirty="0" smtClean="0">
                <a:solidFill>
                  <a:schemeClr val="bg1">
                    <a:lumMod val="6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2800" spc="-150" dirty="0" err="1" smtClean="0">
                <a:solidFill>
                  <a:schemeClr val="bg1">
                    <a:lumMod val="6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cpd</a:t>
            </a:r>
            <a:r>
              <a:rPr lang="en-US" altLang="ko-KR" sz="2800" spc="-150" dirty="0" smtClean="0">
                <a:solidFill>
                  <a:schemeClr val="bg1">
                    <a:lumMod val="6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en-US" altLang="ko-KR" sz="2800" spc="-150" dirty="0" err="1" smtClean="0">
                <a:solidFill>
                  <a:schemeClr val="bg1">
                    <a:lumMod val="6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dcpd</a:t>
            </a:r>
            <a:r>
              <a:rPr lang="en-US" altLang="ko-KR" sz="2800" spc="-150" dirty="0" smtClean="0">
                <a:solidFill>
                  <a:schemeClr val="bg1">
                    <a:lumMod val="6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2800" spc="-150" dirty="0" smtClean="0">
                <a:solidFill>
                  <a:schemeClr val="bg1">
                    <a:lumMod val="6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사용</a:t>
            </a:r>
            <a:endParaRPr lang="ko-KR" altLang="en-US" sz="2800" spc="-150" dirty="0">
              <a:solidFill>
                <a:schemeClr val="bg1">
                  <a:lumMod val="6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27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619" y="3197349"/>
            <a:ext cx="2491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02 </a:t>
            </a:r>
            <a:r>
              <a:rPr lang="ko-KR" altLang="en-US" sz="2400" spc="-15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알고리즘</a:t>
            </a:r>
            <a:endParaRPr lang="ko-KR" altLang="en-US" sz="2400" spc="-150" dirty="0">
              <a:solidFill>
                <a:srgbClr val="005387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2" name="양쪽 대괄호 1"/>
          <p:cNvSpPr/>
          <p:nvPr/>
        </p:nvSpPr>
        <p:spPr>
          <a:xfrm rot="5400000">
            <a:off x="466439" y="3973680"/>
            <a:ext cx="4824536" cy="3015096"/>
          </a:xfrm>
          <a:prstGeom prst="bracketPair">
            <a:avLst>
              <a:gd name="adj" fmla="val 17823"/>
            </a:avLst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대괄호 5"/>
          <p:cNvSpPr/>
          <p:nvPr/>
        </p:nvSpPr>
        <p:spPr>
          <a:xfrm rot="5400000">
            <a:off x="-194852" y="3829800"/>
            <a:ext cx="2017390" cy="1114632"/>
          </a:xfrm>
          <a:prstGeom prst="bracketPair">
            <a:avLst>
              <a:gd name="adj" fmla="val 20455"/>
            </a:avLst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양쪽 대괄호 7"/>
          <p:cNvSpPr/>
          <p:nvPr/>
        </p:nvSpPr>
        <p:spPr>
          <a:xfrm rot="5400000">
            <a:off x="3934876" y="3829800"/>
            <a:ext cx="2017390" cy="1114632"/>
          </a:xfrm>
          <a:prstGeom prst="bracketPair">
            <a:avLst>
              <a:gd name="adj" fmla="val 20455"/>
            </a:avLst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5175" y="3411503"/>
            <a:ext cx="152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01 </a:t>
            </a:r>
            <a:r>
              <a:rPr lang="ko-KR" altLang="en-US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소</a:t>
            </a:r>
            <a:r>
              <a:rPr lang="ko-KR" altLang="en-US" sz="1000" dirty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87487" y="3411503"/>
            <a:ext cx="152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03 </a:t>
            </a:r>
            <a:r>
              <a:rPr lang="ko-KR" altLang="en-US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대상파일</a:t>
            </a:r>
            <a:endParaRPr lang="ko-KR" altLang="en-US" sz="1000" dirty="0">
              <a:solidFill>
                <a:srgbClr val="005387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5" name="양쪽 대괄호 14"/>
          <p:cNvSpPr/>
          <p:nvPr/>
        </p:nvSpPr>
        <p:spPr>
          <a:xfrm rot="5400000">
            <a:off x="5055858" y="3829800"/>
            <a:ext cx="2017390" cy="1114632"/>
          </a:xfrm>
          <a:prstGeom prst="bracketPair">
            <a:avLst>
              <a:gd name="adj" fmla="val 20455"/>
            </a:avLst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08469" y="3411503"/>
            <a:ext cx="152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04 </a:t>
            </a:r>
            <a:r>
              <a:rPr lang="ko-KR" altLang="en-US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역할분담</a:t>
            </a:r>
            <a:endParaRPr lang="ko-KR" altLang="en-US" sz="1000" dirty="0">
              <a:solidFill>
                <a:srgbClr val="005387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7" name="양쪽 대괄호 16"/>
          <p:cNvSpPr/>
          <p:nvPr/>
        </p:nvSpPr>
        <p:spPr>
          <a:xfrm rot="5400000">
            <a:off x="6170490" y="3829800"/>
            <a:ext cx="2017390" cy="1114632"/>
          </a:xfrm>
          <a:prstGeom prst="bracketPair">
            <a:avLst>
              <a:gd name="adj" fmla="val 20455"/>
            </a:avLst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대괄호 17"/>
          <p:cNvSpPr/>
          <p:nvPr/>
        </p:nvSpPr>
        <p:spPr>
          <a:xfrm rot="5400000">
            <a:off x="7290554" y="3829800"/>
            <a:ext cx="2017390" cy="1114632"/>
          </a:xfrm>
          <a:prstGeom prst="bracketPair">
            <a:avLst>
              <a:gd name="adj" fmla="val 20455"/>
            </a:avLst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430517" y="3411503"/>
            <a:ext cx="152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05 </a:t>
            </a:r>
            <a:r>
              <a:rPr lang="ko-KR" altLang="en-US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계획</a:t>
            </a:r>
            <a:endParaRPr lang="ko-KR" altLang="en-US" sz="1000" dirty="0">
              <a:solidFill>
                <a:srgbClr val="005387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3165" y="3411503"/>
            <a:ext cx="152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5387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06</a:t>
            </a:r>
            <a:endParaRPr lang="ko-KR" altLang="en-US" sz="1000" dirty="0">
              <a:solidFill>
                <a:srgbClr val="005387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6527" y="4797152"/>
            <a:ext cx="8707961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05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 cstate="print"/>
          <a:srcRect l="28268" t="50746" r="52156" b="44992"/>
          <a:stretch>
            <a:fillRect/>
          </a:stretch>
        </p:blipFill>
        <p:spPr bwMode="auto">
          <a:xfrm>
            <a:off x="3579156" y="5016807"/>
            <a:ext cx="350046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8268" t="40138" r="38030" b="54936"/>
          <a:stretch>
            <a:fillRect/>
          </a:stretch>
        </p:blipFill>
        <p:spPr bwMode="auto">
          <a:xfrm>
            <a:off x="857224" y="4147940"/>
            <a:ext cx="6026442" cy="495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직사각형 1"/>
          <p:cNvSpPr/>
          <p:nvPr/>
        </p:nvSpPr>
        <p:spPr>
          <a:xfrm>
            <a:off x="425450" y="413122"/>
            <a:ext cx="1842294" cy="434603"/>
          </a:xfrm>
          <a:prstGeom prst="rect">
            <a:avLst/>
          </a:prstGeom>
          <a:solidFill>
            <a:srgbClr val="005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370401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 smtClean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02 </a:t>
            </a:r>
            <a:r>
              <a:rPr lang="ko-KR" altLang="en-US" sz="2800" spc="-150" dirty="0" smtClean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알고리</a:t>
            </a:r>
            <a:r>
              <a:rPr lang="ko-KR" altLang="en-US" sz="2800" spc="-15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즘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2267744" y="847725"/>
            <a:ext cx="430044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3486" y="1052736"/>
            <a:ext cx="8157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 smtClean="0">
                <a:solidFill>
                  <a:srgbClr val="005387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Run length</a:t>
            </a:r>
            <a:endParaRPr lang="ko-KR" altLang="en-US" sz="3600" spc="-150" dirty="0">
              <a:solidFill>
                <a:srgbClr val="005387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4" name="그룹 36"/>
          <p:cNvGrpSpPr/>
          <p:nvPr/>
        </p:nvGrpSpPr>
        <p:grpSpPr>
          <a:xfrm>
            <a:off x="6169422" y="693875"/>
            <a:ext cx="2531666" cy="1423730"/>
            <a:chOff x="6012160" y="691940"/>
            <a:chExt cx="2531666" cy="1423730"/>
          </a:xfrm>
        </p:grpSpPr>
        <p:sp>
          <p:nvSpPr>
            <p:cNvPr id="38" name="양쪽 대괄호 37"/>
            <p:cNvSpPr/>
            <p:nvPr/>
          </p:nvSpPr>
          <p:spPr>
            <a:xfrm rot="5400000">
              <a:off x="6152969" y="949898"/>
              <a:ext cx="1375598" cy="859681"/>
            </a:xfrm>
            <a:prstGeom prst="bracketPair">
              <a:avLst>
                <a:gd name="adj" fmla="val 17823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양쪽 대괄호 38"/>
            <p:cNvSpPr/>
            <p:nvPr/>
          </p:nvSpPr>
          <p:spPr>
            <a:xfrm rot="5400000">
              <a:off x="5964417" y="908874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양쪽 대괄호 39"/>
            <p:cNvSpPr/>
            <p:nvPr/>
          </p:nvSpPr>
          <p:spPr>
            <a:xfrm rot="5400000">
              <a:off x="7141910" y="908873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양쪽 대괄호 40"/>
            <p:cNvSpPr/>
            <p:nvPr/>
          </p:nvSpPr>
          <p:spPr>
            <a:xfrm rot="5400000">
              <a:off x="7460148" y="908875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양쪽 대괄호 41"/>
            <p:cNvSpPr/>
            <p:nvPr/>
          </p:nvSpPr>
          <p:spPr>
            <a:xfrm rot="5400000">
              <a:off x="7779506" y="908875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양쪽 대괄호 42"/>
            <p:cNvSpPr/>
            <p:nvPr/>
          </p:nvSpPr>
          <p:spPr>
            <a:xfrm rot="5400000">
              <a:off x="8097316" y="908876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012160" y="1102430"/>
              <a:ext cx="2531666" cy="1013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5" name="직선 연결선 44"/>
          <p:cNvCxnSpPr/>
          <p:nvPr/>
        </p:nvCxnSpPr>
        <p:spPr>
          <a:xfrm>
            <a:off x="7435255" y="847725"/>
            <a:ext cx="126583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99592" y="1916832"/>
            <a:ext cx="348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가장 기본적인 알고리즘</a:t>
            </a:r>
            <a:endParaRPr lang="ko-KR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899592" y="2586100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반복되는 열 삭제</a:t>
            </a:r>
            <a:endParaRPr lang="ko-KR" altLang="en-US" sz="24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3347864" y="2586100"/>
            <a:ext cx="3224927" cy="461665"/>
            <a:chOff x="3347864" y="2586100"/>
            <a:chExt cx="3224927" cy="461665"/>
          </a:xfrm>
        </p:grpSpPr>
        <p:cxnSp>
          <p:nvCxnSpPr>
            <p:cNvPr id="19" name="직선 화살표 연결선 18"/>
            <p:cNvCxnSpPr/>
            <p:nvPr/>
          </p:nvCxnSpPr>
          <p:spPr>
            <a:xfrm>
              <a:off x="3347864" y="2780928"/>
              <a:ext cx="432048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707904" y="2586100"/>
              <a:ext cx="2864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/>
                <a:t>반복된 횟수로 표현</a:t>
              </a:r>
              <a:endParaRPr lang="ko-KR" altLang="en-US" sz="24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99592" y="3255367"/>
            <a:ext cx="5038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원래 데이터보다 더 커질 수도 있음</a:t>
            </a:r>
            <a:endParaRPr lang="ko-KR" altLang="en-US" sz="24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5285118" y="5389957"/>
            <a:ext cx="1415772" cy="1253753"/>
            <a:chOff x="3491880" y="5445224"/>
            <a:chExt cx="1415772" cy="1253753"/>
          </a:xfrm>
        </p:grpSpPr>
        <p:cxnSp>
          <p:nvCxnSpPr>
            <p:cNvPr id="27" name="직선 화살표 연결선 26"/>
            <p:cNvCxnSpPr>
              <a:stCxn id="30" idx="0"/>
            </p:cNvCxnSpPr>
            <p:nvPr/>
          </p:nvCxnSpPr>
          <p:spPr>
            <a:xfrm flipH="1" flipV="1">
              <a:off x="3995936" y="5445224"/>
              <a:ext cx="203830" cy="7920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491880" y="623731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/>
                <a:t>반복문자</a:t>
              </a:r>
              <a:endParaRPr lang="ko-KR" altLang="en-US" sz="2400" dirty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6077206" y="5389957"/>
            <a:ext cx="2423884" cy="1109737"/>
            <a:chOff x="4283968" y="5445224"/>
            <a:chExt cx="2423884" cy="1109737"/>
          </a:xfrm>
        </p:grpSpPr>
        <p:cxnSp>
          <p:nvCxnSpPr>
            <p:cNvPr id="28" name="직선 화살표 연결선 27"/>
            <p:cNvCxnSpPr/>
            <p:nvPr/>
          </p:nvCxnSpPr>
          <p:spPr>
            <a:xfrm flipH="1" flipV="1">
              <a:off x="4283968" y="5445224"/>
              <a:ext cx="1728192" cy="64807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292080" y="609329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/>
                <a:t>반복횟수</a:t>
              </a:r>
              <a:endParaRPr lang="ko-KR" altLang="en-US" sz="24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772950" y="5389957"/>
            <a:ext cx="1728192" cy="821705"/>
            <a:chOff x="1979712" y="5445224"/>
            <a:chExt cx="1728192" cy="821705"/>
          </a:xfrm>
        </p:grpSpPr>
        <p:cxnSp>
          <p:nvCxnSpPr>
            <p:cNvPr id="25" name="직선 화살표 연결선 24"/>
            <p:cNvCxnSpPr>
              <a:stCxn id="29" idx="0"/>
            </p:cNvCxnSpPr>
            <p:nvPr/>
          </p:nvCxnSpPr>
          <p:spPr>
            <a:xfrm flipV="1">
              <a:off x="2687598" y="5445224"/>
              <a:ext cx="1020306" cy="3600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979712" y="580526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/>
                <a:t>탈출문자</a:t>
              </a:r>
              <a:endParaRPr lang="ko-KR" altLang="en-US" sz="2400" dirty="0"/>
            </a:p>
          </p:txBody>
        </p:sp>
      </p:grpSp>
      <p:cxnSp>
        <p:nvCxnSpPr>
          <p:cNvPr id="50" name="직선 화살표 연결선 49"/>
          <p:cNvCxnSpPr/>
          <p:nvPr/>
        </p:nvCxnSpPr>
        <p:spPr>
          <a:xfrm>
            <a:off x="2786050" y="5286388"/>
            <a:ext cx="503486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6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6" grpId="1"/>
      <p:bldP spid="17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5450" y="413122"/>
            <a:ext cx="1842294" cy="434603"/>
          </a:xfrm>
          <a:prstGeom prst="rect">
            <a:avLst/>
          </a:prstGeom>
          <a:solidFill>
            <a:srgbClr val="005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370401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 smtClean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02 </a:t>
            </a:r>
            <a:r>
              <a:rPr lang="ko-KR" altLang="en-US" sz="2800" spc="-150" dirty="0" smtClean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알고리</a:t>
            </a:r>
            <a:r>
              <a:rPr lang="ko-KR" altLang="en-US" sz="2800" spc="-15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즘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2267744" y="847725"/>
            <a:ext cx="430044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3486" y="982469"/>
            <a:ext cx="8157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 smtClean="0">
                <a:solidFill>
                  <a:srgbClr val="005387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LZ</a:t>
            </a:r>
            <a:endParaRPr lang="ko-KR" altLang="en-US" sz="3600" spc="-150" dirty="0">
              <a:solidFill>
                <a:srgbClr val="005387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4" name="그룹 36"/>
          <p:cNvGrpSpPr/>
          <p:nvPr/>
        </p:nvGrpSpPr>
        <p:grpSpPr>
          <a:xfrm>
            <a:off x="6169422" y="693875"/>
            <a:ext cx="2531666" cy="1423730"/>
            <a:chOff x="6012160" y="691940"/>
            <a:chExt cx="2531666" cy="1423730"/>
          </a:xfrm>
        </p:grpSpPr>
        <p:sp>
          <p:nvSpPr>
            <p:cNvPr id="38" name="양쪽 대괄호 37"/>
            <p:cNvSpPr/>
            <p:nvPr/>
          </p:nvSpPr>
          <p:spPr>
            <a:xfrm rot="5400000">
              <a:off x="6152969" y="949898"/>
              <a:ext cx="1375598" cy="859681"/>
            </a:xfrm>
            <a:prstGeom prst="bracketPair">
              <a:avLst>
                <a:gd name="adj" fmla="val 17823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양쪽 대괄호 38"/>
            <p:cNvSpPr/>
            <p:nvPr/>
          </p:nvSpPr>
          <p:spPr>
            <a:xfrm rot="5400000">
              <a:off x="5964417" y="908874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양쪽 대괄호 39"/>
            <p:cNvSpPr/>
            <p:nvPr/>
          </p:nvSpPr>
          <p:spPr>
            <a:xfrm rot="5400000">
              <a:off x="7141910" y="908873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양쪽 대괄호 40"/>
            <p:cNvSpPr/>
            <p:nvPr/>
          </p:nvSpPr>
          <p:spPr>
            <a:xfrm rot="5400000">
              <a:off x="7460148" y="908875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양쪽 대괄호 41"/>
            <p:cNvSpPr/>
            <p:nvPr/>
          </p:nvSpPr>
          <p:spPr>
            <a:xfrm rot="5400000">
              <a:off x="7779506" y="908875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양쪽 대괄호 42"/>
            <p:cNvSpPr/>
            <p:nvPr/>
          </p:nvSpPr>
          <p:spPr>
            <a:xfrm rot="5400000">
              <a:off x="8097316" y="908876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012160" y="1102430"/>
              <a:ext cx="2531666" cy="1013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5" name="직선 연결선 44"/>
          <p:cNvCxnSpPr/>
          <p:nvPr/>
        </p:nvCxnSpPr>
        <p:spPr>
          <a:xfrm>
            <a:off x="7435255" y="847725"/>
            <a:ext cx="126583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9592" y="2181517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가장 널리 쓰이는 알고리즘</a:t>
            </a:r>
            <a:endParaRPr lang="ko-KR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3106164"/>
            <a:ext cx="6994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과거에 반복되는 패턴을 찾아 그곳을 최대한 활용</a:t>
            </a:r>
            <a:endParaRPr lang="ko-KR" alt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899592" y="4030811"/>
            <a:ext cx="56541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여러 번 사용된 문자열을 기존 문자열의</a:t>
            </a:r>
            <a:endParaRPr lang="en-US" altLang="ko-KR" sz="2400" dirty="0" smtClean="0"/>
          </a:p>
          <a:p>
            <a:r>
              <a:rPr lang="ko-KR" altLang="en-US" sz="2400" dirty="0" smtClean="0"/>
              <a:t>상대적 위치와 일치하는 길이만을 저장</a:t>
            </a:r>
            <a:endParaRPr lang="ko-KR" alt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899592" y="5324789"/>
            <a:ext cx="336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LZ77, LZSS, LZ78, LZW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56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5" grpId="0"/>
      <p:bldP spid="16" grpId="0"/>
      <p:bldP spid="20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5450" y="413122"/>
            <a:ext cx="1842294" cy="434603"/>
          </a:xfrm>
          <a:prstGeom prst="rect">
            <a:avLst/>
          </a:prstGeom>
          <a:solidFill>
            <a:srgbClr val="005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370401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 smtClean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02 </a:t>
            </a:r>
            <a:r>
              <a:rPr lang="ko-KR" altLang="en-US" sz="2800" spc="-150" dirty="0" smtClean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알고리</a:t>
            </a:r>
            <a:r>
              <a:rPr lang="ko-KR" altLang="en-US" sz="2800" spc="-15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즘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2267744" y="847725"/>
            <a:ext cx="430044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3486" y="982469"/>
            <a:ext cx="8157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 smtClean="0">
                <a:solidFill>
                  <a:srgbClr val="005387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LZ</a:t>
            </a:r>
            <a:endParaRPr lang="ko-KR" altLang="en-US" sz="3600" spc="-150" dirty="0">
              <a:solidFill>
                <a:srgbClr val="005387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4" name="그룹 36"/>
          <p:cNvGrpSpPr/>
          <p:nvPr/>
        </p:nvGrpSpPr>
        <p:grpSpPr>
          <a:xfrm>
            <a:off x="6169422" y="693875"/>
            <a:ext cx="2531666" cy="1423730"/>
            <a:chOff x="6012160" y="691940"/>
            <a:chExt cx="2531666" cy="1423730"/>
          </a:xfrm>
        </p:grpSpPr>
        <p:sp>
          <p:nvSpPr>
            <p:cNvPr id="38" name="양쪽 대괄호 37"/>
            <p:cNvSpPr/>
            <p:nvPr/>
          </p:nvSpPr>
          <p:spPr>
            <a:xfrm rot="5400000">
              <a:off x="6152969" y="949898"/>
              <a:ext cx="1375598" cy="859681"/>
            </a:xfrm>
            <a:prstGeom prst="bracketPair">
              <a:avLst>
                <a:gd name="adj" fmla="val 17823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양쪽 대괄호 38"/>
            <p:cNvSpPr/>
            <p:nvPr/>
          </p:nvSpPr>
          <p:spPr>
            <a:xfrm rot="5400000">
              <a:off x="5964417" y="908874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양쪽 대괄호 39"/>
            <p:cNvSpPr/>
            <p:nvPr/>
          </p:nvSpPr>
          <p:spPr>
            <a:xfrm rot="5400000">
              <a:off x="7141910" y="908873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양쪽 대괄호 40"/>
            <p:cNvSpPr/>
            <p:nvPr/>
          </p:nvSpPr>
          <p:spPr>
            <a:xfrm rot="5400000">
              <a:off x="7460148" y="908875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양쪽 대괄호 41"/>
            <p:cNvSpPr/>
            <p:nvPr/>
          </p:nvSpPr>
          <p:spPr>
            <a:xfrm rot="5400000">
              <a:off x="7779506" y="908875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양쪽 대괄호 42"/>
            <p:cNvSpPr/>
            <p:nvPr/>
          </p:nvSpPr>
          <p:spPr>
            <a:xfrm rot="5400000">
              <a:off x="8097316" y="908876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012160" y="1102430"/>
              <a:ext cx="2531666" cy="1013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5" name="직선 연결선 44"/>
          <p:cNvCxnSpPr/>
          <p:nvPr/>
        </p:nvCxnSpPr>
        <p:spPr>
          <a:xfrm>
            <a:off x="7435255" y="847725"/>
            <a:ext cx="126583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9592" y="2078172"/>
            <a:ext cx="5651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CDEFABABABABABAJKL</a:t>
            </a:r>
            <a:endParaRPr lang="ko-KR" altLang="en-US" sz="4000" dirty="0"/>
          </a:p>
        </p:txBody>
      </p:sp>
      <p:sp>
        <p:nvSpPr>
          <p:cNvPr id="30" name="TextBox 29"/>
          <p:cNvSpPr txBox="1"/>
          <p:nvPr/>
        </p:nvSpPr>
        <p:spPr>
          <a:xfrm>
            <a:off x="2857488" y="3214686"/>
            <a:ext cx="4465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CDEFAB[E, 2, 9]JKL</a:t>
            </a:r>
            <a:endParaRPr lang="ko-KR" altLang="en-US" sz="40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5286380" y="3786190"/>
            <a:ext cx="1285884" cy="2714644"/>
            <a:chOff x="3491880" y="5445224"/>
            <a:chExt cx="1832553" cy="1253753"/>
          </a:xfrm>
        </p:grpSpPr>
        <p:cxnSp>
          <p:nvCxnSpPr>
            <p:cNvPr id="36" name="직선 화살표 연결선 35"/>
            <p:cNvCxnSpPr>
              <a:stCxn id="37" idx="0"/>
            </p:cNvCxnSpPr>
            <p:nvPr/>
          </p:nvCxnSpPr>
          <p:spPr>
            <a:xfrm flipH="1" flipV="1">
              <a:off x="3995941" y="5445224"/>
              <a:ext cx="412216" cy="7920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491880" y="6237312"/>
              <a:ext cx="1832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/>
                <a:t>떨어진 거리</a:t>
              </a:r>
              <a:endParaRPr lang="ko-KR" altLang="en-US" sz="24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161876" y="3786190"/>
            <a:ext cx="2339214" cy="2071702"/>
            <a:chOff x="4283968" y="5445224"/>
            <a:chExt cx="2532888" cy="1109737"/>
          </a:xfrm>
        </p:grpSpPr>
        <p:cxnSp>
          <p:nvCxnSpPr>
            <p:cNvPr id="47" name="직선 화살표 연결선 46"/>
            <p:cNvCxnSpPr/>
            <p:nvPr/>
          </p:nvCxnSpPr>
          <p:spPr>
            <a:xfrm flipH="1" flipV="1">
              <a:off x="4283968" y="5445224"/>
              <a:ext cx="1728192" cy="64807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292080" y="6093296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/>
                <a:t>활용 길이</a:t>
              </a:r>
              <a:endParaRPr lang="ko-KR" altLang="en-US" sz="2400" dirty="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2500298" y="3857628"/>
            <a:ext cx="2585448" cy="1285884"/>
            <a:chOff x="1979712" y="5445224"/>
            <a:chExt cx="1728192" cy="821705"/>
          </a:xfrm>
        </p:grpSpPr>
        <p:cxnSp>
          <p:nvCxnSpPr>
            <p:cNvPr id="50" name="직선 화살표 연결선 49"/>
            <p:cNvCxnSpPr>
              <a:stCxn id="51" idx="0"/>
            </p:cNvCxnSpPr>
            <p:nvPr/>
          </p:nvCxnSpPr>
          <p:spPr>
            <a:xfrm flipV="1">
              <a:off x="2687598" y="5445224"/>
              <a:ext cx="1020306" cy="3600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979712" y="580526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/>
                <a:t>탈출문자</a:t>
              </a:r>
              <a:endParaRPr lang="ko-KR" altLang="en-US" sz="2400" dirty="0"/>
            </a:p>
          </p:txBody>
        </p:sp>
      </p:grpSp>
      <p:cxnSp>
        <p:nvCxnSpPr>
          <p:cNvPr id="52" name="직선 화살표 연결선 51"/>
          <p:cNvCxnSpPr/>
          <p:nvPr/>
        </p:nvCxnSpPr>
        <p:spPr>
          <a:xfrm>
            <a:off x="1928794" y="3571876"/>
            <a:ext cx="78581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6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5450" y="413122"/>
            <a:ext cx="1842294" cy="434603"/>
          </a:xfrm>
          <a:prstGeom prst="rect">
            <a:avLst/>
          </a:prstGeom>
          <a:solidFill>
            <a:srgbClr val="005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370401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 smtClean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02 </a:t>
            </a:r>
            <a:r>
              <a:rPr lang="ko-KR" altLang="en-US" sz="2800" spc="-150" dirty="0" smtClean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알고리</a:t>
            </a:r>
            <a:r>
              <a:rPr lang="ko-KR" altLang="en-US" sz="2800" spc="-15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즘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2267744" y="847725"/>
            <a:ext cx="430044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3486" y="1054477"/>
            <a:ext cx="8157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 smtClean="0">
                <a:solidFill>
                  <a:srgbClr val="005387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Huffman code</a:t>
            </a:r>
            <a:endParaRPr lang="ko-KR" altLang="en-US" sz="3600" spc="-150" dirty="0">
              <a:solidFill>
                <a:srgbClr val="005387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6169422" y="693875"/>
            <a:ext cx="2531666" cy="1423730"/>
            <a:chOff x="6012160" y="691940"/>
            <a:chExt cx="2531666" cy="1423730"/>
          </a:xfrm>
        </p:grpSpPr>
        <p:sp>
          <p:nvSpPr>
            <p:cNvPr id="38" name="양쪽 대괄호 37"/>
            <p:cNvSpPr/>
            <p:nvPr/>
          </p:nvSpPr>
          <p:spPr>
            <a:xfrm rot="5400000">
              <a:off x="6152969" y="949898"/>
              <a:ext cx="1375598" cy="859681"/>
            </a:xfrm>
            <a:prstGeom prst="bracketPair">
              <a:avLst>
                <a:gd name="adj" fmla="val 17823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양쪽 대괄호 38"/>
            <p:cNvSpPr/>
            <p:nvPr/>
          </p:nvSpPr>
          <p:spPr>
            <a:xfrm rot="5400000">
              <a:off x="5964417" y="908874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양쪽 대괄호 39"/>
            <p:cNvSpPr/>
            <p:nvPr/>
          </p:nvSpPr>
          <p:spPr>
            <a:xfrm rot="5400000">
              <a:off x="7141910" y="908873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양쪽 대괄호 40"/>
            <p:cNvSpPr/>
            <p:nvPr/>
          </p:nvSpPr>
          <p:spPr>
            <a:xfrm rot="5400000">
              <a:off x="7460148" y="908875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양쪽 대괄호 41"/>
            <p:cNvSpPr/>
            <p:nvPr/>
          </p:nvSpPr>
          <p:spPr>
            <a:xfrm rot="5400000">
              <a:off x="7779506" y="908875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양쪽 대괄호 42"/>
            <p:cNvSpPr/>
            <p:nvPr/>
          </p:nvSpPr>
          <p:spPr>
            <a:xfrm rot="5400000">
              <a:off x="8097316" y="908876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012160" y="1102430"/>
              <a:ext cx="2531666" cy="1013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5" name="직선 연결선 44"/>
          <p:cNvCxnSpPr/>
          <p:nvPr/>
        </p:nvCxnSpPr>
        <p:spPr>
          <a:xfrm>
            <a:off x="7435255" y="847725"/>
            <a:ext cx="126583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99592" y="4581128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문자의 발생빈도 검사</a:t>
            </a:r>
            <a:endParaRPr lang="ko-KR" altLang="en-US" sz="24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2411760" y="5271591"/>
            <a:ext cx="5039526" cy="461665"/>
            <a:chOff x="4659441" y="5457998"/>
            <a:chExt cx="5039526" cy="461665"/>
          </a:xfrm>
        </p:grpSpPr>
        <p:cxnSp>
          <p:nvCxnSpPr>
            <p:cNvPr id="19" name="직선 화살표 연결선 18"/>
            <p:cNvCxnSpPr/>
            <p:nvPr/>
          </p:nvCxnSpPr>
          <p:spPr>
            <a:xfrm>
              <a:off x="4659441" y="5652826"/>
              <a:ext cx="432048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019481" y="5457998"/>
              <a:ext cx="46794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/>
                <a:t>빈도가 높은 문자에 적은 </a:t>
              </a:r>
              <a:r>
                <a:rPr lang="en-US" altLang="ko-KR" sz="2400" dirty="0" smtClean="0"/>
                <a:t>bit</a:t>
              </a:r>
              <a:r>
                <a:rPr lang="ko-KR" altLang="en-US" sz="2400" dirty="0" smtClean="0"/>
                <a:t>할당</a:t>
              </a:r>
              <a:endParaRPr lang="ko-KR" altLang="en-US" sz="24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99592" y="2319263"/>
            <a:ext cx="4621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가장 많이 알려진 압축 알고리즘</a:t>
            </a:r>
            <a:endParaRPr lang="ko-KR" alt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899592" y="3450196"/>
            <a:ext cx="773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“</a:t>
            </a:r>
            <a:r>
              <a:rPr lang="ko-KR" altLang="en-US" sz="2400" dirty="0" smtClean="0"/>
              <a:t>파일내의 출현빈도가 문자마다 다르다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는 사실에 착안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56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8" grpId="0"/>
      <p:bldP spid="25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5450" y="413122"/>
            <a:ext cx="1842294" cy="434603"/>
          </a:xfrm>
          <a:prstGeom prst="rect">
            <a:avLst/>
          </a:prstGeom>
          <a:solidFill>
            <a:srgbClr val="005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370401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 smtClean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02 </a:t>
            </a:r>
            <a:r>
              <a:rPr lang="ko-KR" altLang="en-US" sz="2800" spc="-150" dirty="0" smtClean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알고리</a:t>
            </a:r>
            <a:r>
              <a:rPr lang="ko-KR" altLang="en-US" sz="2800" spc="-15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즘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2267744" y="847725"/>
            <a:ext cx="430044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3486" y="1054477"/>
            <a:ext cx="8157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 smtClean="0">
                <a:solidFill>
                  <a:srgbClr val="005387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Huffman code</a:t>
            </a:r>
            <a:endParaRPr lang="ko-KR" altLang="en-US" sz="3600" spc="-150" dirty="0">
              <a:solidFill>
                <a:srgbClr val="005387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4" name="그룹 36"/>
          <p:cNvGrpSpPr/>
          <p:nvPr/>
        </p:nvGrpSpPr>
        <p:grpSpPr>
          <a:xfrm>
            <a:off x="6169422" y="693875"/>
            <a:ext cx="2531666" cy="1423730"/>
            <a:chOff x="6012160" y="691940"/>
            <a:chExt cx="2531666" cy="1423730"/>
          </a:xfrm>
        </p:grpSpPr>
        <p:sp>
          <p:nvSpPr>
            <p:cNvPr id="38" name="양쪽 대괄호 37"/>
            <p:cNvSpPr/>
            <p:nvPr/>
          </p:nvSpPr>
          <p:spPr>
            <a:xfrm rot="5400000">
              <a:off x="6152969" y="949898"/>
              <a:ext cx="1375598" cy="859681"/>
            </a:xfrm>
            <a:prstGeom prst="bracketPair">
              <a:avLst>
                <a:gd name="adj" fmla="val 17823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양쪽 대괄호 38"/>
            <p:cNvSpPr/>
            <p:nvPr/>
          </p:nvSpPr>
          <p:spPr>
            <a:xfrm rot="5400000">
              <a:off x="5964417" y="908874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양쪽 대괄호 39"/>
            <p:cNvSpPr/>
            <p:nvPr/>
          </p:nvSpPr>
          <p:spPr>
            <a:xfrm rot="5400000">
              <a:off x="7141910" y="908873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양쪽 대괄호 40"/>
            <p:cNvSpPr/>
            <p:nvPr/>
          </p:nvSpPr>
          <p:spPr>
            <a:xfrm rot="5400000">
              <a:off x="7460148" y="908875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양쪽 대괄호 41"/>
            <p:cNvSpPr/>
            <p:nvPr/>
          </p:nvSpPr>
          <p:spPr>
            <a:xfrm rot="5400000">
              <a:off x="7779506" y="908875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양쪽 대괄호 42"/>
            <p:cNvSpPr/>
            <p:nvPr/>
          </p:nvSpPr>
          <p:spPr>
            <a:xfrm rot="5400000">
              <a:off x="8097316" y="908876"/>
              <a:ext cx="575209" cy="317810"/>
            </a:xfrm>
            <a:prstGeom prst="bracketPair">
              <a:avLst>
                <a:gd name="adj" fmla="val 20455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012160" y="1102430"/>
              <a:ext cx="2531666" cy="1013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5" name="직선 연결선 44"/>
          <p:cNvCxnSpPr/>
          <p:nvPr/>
        </p:nvCxnSpPr>
        <p:spPr>
          <a:xfrm>
            <a:off x="7435255" y="847725"/>
            <a:ext cx="126583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24"/>
          <p:cNvGrpSpPr/>
          <p:nvPr/>
        </p:nvGrpSpPr>
        <p:grpSpPr>
          <a:xfrm>
            <a:off x="642910" y="2132856"/>
            <a:ext cx="3672408" cy="3600400"/>
            <a:chOff x="611560" y="2708920"/>
            <a:chExt cx="3672408" cy="3600400"/>
          </a:xfrm>
        </p:grpSpPr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24918" t="35017" r="47048" b="16121"/>
            <a:stretch>
              <a:fillRect/>
            </a:stretch>
          </p:blipFill>
          <p:spPr bwMode="auto">
            <a:xfrm>
              <a:off x="611560" y="2708920"/>
              <a:ext cx="3672408" cy="360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직사각형 23"/>
            <p:cNvSpPr/>
            <p:nvPr/>
          </p:nvSpPr>
          <p:spPr>
            <a:xfrm>
              <a:off x="971600" y="2780928"/>
              <a:ext cx="1800200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 cstate="print"/>
          <a:srcRect l="53502" t="35017" r="21762" b="16121"/>
          <a:stretch>
            <a:fillRect/>
          </a:stretch>
        </p:blipFill>
        <p:spPr bwMode="auto">
          <a:xfrm>
            <a:off x="4214810" y="2132856"/>
            <a:ext cx="324036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714348" y="2000240"/>
            <a:ext cx="270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aagbaeacdbaaefgafadca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43834" y="2500306"/>
            <a:ext cx="10454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: 1</a:t>
            </a:r>
          </a:p>
          <a:p>
            <a:r>
              <a:rPr lang="en-US" altLang="ko-KR" dirty="0" smtClean="0"/>
              <a:t>b : 010</a:t>
            </a:r>
          </a:p>
          <a:p>
            <a:r>
              <a:rPr lang="en-US" altLang="ko-KR" dirty="0" smtClean="0"/>
              <a:t>c : 011</a:t>
            </a:r>
          </a:p>
          <a:p>
            <a:r>
              <a:rPr lang="en-US" altLang="ko-KR" dirty="0" smtClean="0"/>
              <a:t>d : 0000</a:t>
            </a:r>
          </a:p>
          <a:p>
            <a:r>
              <a:rPr lang="en-US" altLang="ko-KR" dirty="0" smtClean="0"/>
              <a:t>e : 0001</a:t>
            </a:r>
          </a:p>
          <a:p>
            <a:r>
              <a:rPr lang="en-US" altLang="ko-KR" dirty="0" smtClean="0"/>
              <a:t>f : 0010</a:t>
            </a:r>
          </a:p>
          <a:p>
            <a:r>
              <a:rPr lang="en-US" altLang="ko-KR" dirty="0" smtClean="0"/>
              <a:t>g : 0011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71670" y="6286520"/>
            <a:ext cx="676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1100110101001100100000101100010010001110010100000111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496746" y="6429396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6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640281</TotalTime>
  <Words>486</Words>
  <Application>Microsoft Office PowerPoint</Application>
  <PresentationFormat>화면 슬라이드 쇼(4:3)</PresentationFormat>
  <Paragraphs>274</Paragraphs>
  <Slides>27</Slides>
  <Notes>26</Notes>
  <HiddenSlides>1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NEX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Digital NEX</dc:creator>
  <cp:lastModifiedBy>library</cp:lastModifiedBy>
  <cp:revision>294</cp:revision>
  <dcterms:created xsi:type="dcterms:W3CDTF">2014-01-01T08:13:48Z</dcterms:created>
  <dcterms:modified xsi:type="dcterms:W3CDTF">2014-12-09T08:27:06Z</dcterms:modified>
</cp:coreProperties>
</file>