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62" r:id="rId5"/>
    <p:sldId id="263" r:id="rId6"/>
    <p:sldId id="258" r:id="rId7"/>
    <p:sldId id="265" r:id="rId8"/>
    <p:sldId id="264" r:id="rId9"/>
    <p:sldId id="259" r:id="rId10"/>
    <p:sldId id="261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7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C50DD-FC5C-4E00-9854-5287AD7000AD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FF90BF-B609-4916-8854-D8F3331B0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11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 Diagram: </a:t>
            </a:r>
          </a:p>
          <a:p>
            <a:r>
              <a:rPr lang="en-US" dirty="0"/>
              <a:t>	-waiting: locks</a:t>
            </a:r>
          </a:p>
          <a:p>
            <a:r>
              <a:rPr lang="en-US" dirty="0"/>
              <a:t>	-terminated: joining</a:t>
            </a:r>
          </a:p>
          <a:p>
            <a:r>
              <a:rPr lang="en-US" dirty="0"/>
              <a:t>	-timed waiting: sleep, sets thread priority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F90BF-B609-4916-8854-D8F3331B0C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23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Mutex:  Mutual Exclusion Object</a:t>
            </a:r>
          </a:p>
          <a:p>
            <a:r>
              <a:rPr lang="en-US" dirty="0"/>
              <a:t>Left Diagram: </a:t>
            </a:r>
          </a:p>
          <a:p>
            <a:r>
              <a:rPr lang="en-US" dirty="0"/>
              <a:t>	-waiting: locks</a:t>
            </a:r>
          </a:p>
          <a:p>
            <a:r>
              <a:rPr lang="en-US" dirty="0"/>
              <a:t>	-terminated: joining</a:t>
            </a:r>
          </a:p>
          <a:p>
            <a:r>
              <a:rPr lang="en-US" dirty="0"/>
              <a:t>	-timed waiting: sleep, sets thread priority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F90BF-B609-4916-8854-D8F3331B0C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82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Mutex = Mutual Exclusion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F90BF-B609-4916-8854-D8F3331B0C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11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Aggregation: has-a, part can exist without the whole</a:t>
            </a:r>
          </a:p>
          <a:p>
            <a:r>
              <a:rPr lang="en-US" dirty="0"/>
              <a:t>Composition: has-a, part CANNOT exist without the whole</a:t>
            </a:r>
          </a:p>
          <a:p>
            <a:r>
              <a:rPr lang="en-US" dirty="0"/>
              <a:t>All depend on vector, but including that would’ve been messy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F90BF-B609-4916-8854-D8F3331B0C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18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65,536 = 2^16</a:t>
            </a:r>
          </a:p>
          <a:p>
            <a:r>
              <a:rPr lang="en-US" dirty="0"/>
              <a:t>Intel i7: 4 cores/ 8 threads (has hyperthreading)</a:t>
            </a:r>
          </a:p>
          <a:p>
            <a:r>
              <a:rPr lang="en-US" dirty="0"/>
              <a:t>Intel i5: 4 cores/ 4 threads (doesn’t have hyperthreading)</a:t>
            </a:r>
          </a:p>
          <a:p>
            <a:r>
              <a:rPr lang="en-US" dirty="0"/>
              <a:t>441 lines of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F90BF-B609-4916-8854-D8F3331B0C5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89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Sorted like people sort a hand of cards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F90BF-B609-4916-8854-D8F3331B0C5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3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B9549-4298-4101-BCB2-1D8CBD6451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238FC0-3961-4401-B090-9AAEACA5A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20163-B7FB-4915-8FA8-79DC0D1BB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9DF0E-F3B4-43B0-9349-4D55CCC60F5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8BD06-B416-4660-8E24-51777908F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CA265-730E-4F91-91E4-909A38FC4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1A9B-7B7F-46C0-AB21-11AC59A48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5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36B4B-D7E6-4AC5-9501-9098037F0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341639-5013-4C92-81FE-17BA145A5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AB482-1F83-4194-A302-DECCFE63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9DF0E-F3B4-43B0-9349-4D55CCC60F5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77951-4A58-4A43-BA26-C0A761295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F7BF-1027-4212-9CF5-315CFAEF2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1A9B-7B7F-46C0-AB21-11AC59A48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87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19FA7B-D27E-43D4-BA4A-AED2CC4C10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1C861D-3C25-4F30-9651-EBD7E267D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89F7A-DF7A-4F1B-8A68-87D5EC957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9DF0E-F3B4-43B0-9349-4D55CCC60F5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0B7AE-B0AE-4D83-95B3-F3793A290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5BAD5-B533-47B5-B8AA-908F0E579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1A9B-7B7F-46C0-AB21-11AC59A48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99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6D8F6-E13A-4BBE-87E6-926158ED4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BE1C7-D8F2-47AA-81CC-E5BF0F4F5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64BA0-2312-42EF-A9DD-0073F3615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9DF0E-F3B4-43B0-9349-4D55CCC60F5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4DB62-0D28-44DE-9DEA-8E7DA3053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7DBA9-1C55-4AC6-8A98-9D586F26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1A9B-7B7F-46C0-AB21-11AC59A48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06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B3745-1422-4596-8FFF-BCBC7C996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DD5F5-8D34-409B-BF93-366398AE3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483DB-C97E-42CD-879C-619AB5849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9DF0E-F3B4-43B0-9349-4D55CCC60F5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3016E-1900-4104-99BB-13D52C03E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95779-CC23-4C81-AAD1-ABB766382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1A9B-7B7F-46C0-AB21-11AC59A48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7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1E8D-03D9-4F23-A1D9-F8A790635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A373B-A2CC-4ADD-91BE-1746C42544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B9FDF3-098B-4330-AF51-C1BFD8B21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5FDF8-B4A5-4158-B417-439D6233B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9DF0E-F3B4-43B0-9349-4D55CCC60F5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90C95-389F-414B-8A17-28879510E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16702-0DE7-443D-A5A1-147C50E3B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1A9B-7B7F-46C0-AB21-11AC59A48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82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ACC59-363A-4027-B1DD-140B220A7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3675F-3F12-41CC-AA94-B450664EF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50084-AB8F-4D41-B3A5-4A5F62039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86DF54-5FCE-4D8E-A2A7-0A7898FC8F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790B8B-EE21-4BE2-9A9B-2FB4D3F1D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C9EC69-01CE-44A5-8BB5-6D2D39896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9DF0E-F3B4-43B0-9349-4D55CCC60F5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04CF3C-FFBF-4D6B-92F9-DED41AAE0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9D967E-DA34-4DA2-A79D-46D661DDD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1A9B-7B7F-46C0-AB21-11AC59A48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35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7481-E272-4F18-8439-E3BB8E1F1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E6DB08-5551-40F2-A392-63FD1F02C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9DF0E-F3B4-43B0-9349-4D55CCC60F5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F630E-105E-4133-8CDD-42B5CDD37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970571-14A4-427D-A4DD-E659E61D1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1A9B-7B7F-46C0-AB21-11AC59A48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41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A64F9-879C-49DA-A7C4-19F9B1580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9DF0E-F3B4-43B0-9349-4D55CCC60F5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BC57AA-3C07-4C78-B2B4-AFF790C1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363CC-6C7F-4782-B974-8A2A8D7BC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1A9B-7B7F-46C0-AB21-11AC59A48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9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011DB-6C91-4333-94C8-38E33A65B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6EE53-8031-4CE6-9E14-D3C2C8C8A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DDB976-34B4-4EC8-8D36-3D40A5175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E757D-1F6B-45BC-91CA-97BC1ACDC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9DF0E-F3B4-43B0-9349-4D55CCC60F5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6CB06-D5A1-4F78-AB4F-5BA739027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D6B70-5371-415C-B741-09596F26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1A9B-7B7F-46C0-AB21-11AC59A48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25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76A70-E23C-436D-9029-16653A03C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C29469-D514-458B-AE34-F00B061AF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464414-231B-412D-9575-BE4DCFF43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B1053-5338-4DF1-9EC9-ABABD517E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9DF0E-F3B4-43B0-9349-4D55CCC60F5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D5E1F-AE66-4936-BB1C-FEB62843D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EFD2D-2C99-4335-803A-AC6A14F3E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1A9B-7B7F-46C0-AB21-11AC59A48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90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5A7838-0AF4-4FA5-9097-59A779427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5B3A9-C55B-4B23-B4BC-EC7C4653D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C4DC3-6480-403F-9A96-7E45A7777E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9DF0E-F3B4-43B0-9349-4D55CCC60F5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882F3-C5F7-4DAF-9433-49EE2CC1B6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06015-6891-4977-8BDB-DE3EE19BD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D1A9B-7B7F-46C0-AB21-11AC59A48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3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11B4E-348B-46E5-A30F-A0E766744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22451"/>
            <a:ext cx="9144000" cy="1813098"/>
          </a:xfrm>
        </p:spPr>
        <p:txBody>
          <a:bodyPr>
            <a:normAutofit/>
          </a:bodyPr>
          <a:lstStyle/>
          <a:p>
            <a:r>
              <a:rPr lang="en-US" dirty="0"/>
              <a:t>Optimization Through Multithreading in C++</a:t>
            </a:r>
          </a:p>
        </p:txBody>
      </p:sp>
    </p:spTree>
    <p:extLst>
      <p:ext uri="{BB962C8B-B14F-4D97-AF65-F5344CB8AC3E}">
        <p14:creationId xmlns:p14="http://schemas.microsoft.com/office/powerpoint/2010/main" val="2819753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B58CA-A69F-4219-BF72-CE48E8E7C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0290"/>
          </a:xfrm>
        </p:spPr>
        <p:txBody>
          <a:bodyPr/>
          <a:lstStyle/>
          <a:p>
            <a:pPr algn="ctr"/>
            <a:r>
              <a:rPr lang="en-US" dirty="0"/>
              <a:t>Mean Results Over 100 Trials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7EE60B-1E8E-4072-960B-104EC88354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99"/>
          <a:stretch/>
        </p:blipFill>
        <p:spPr>
          <a:xfrm>
            <a:off x="0" y="1690688"/>
            <a:ext cx="7192108" cy="395250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BCE0D5-06CF-4CC6-ADDE-0AC6C5D4A4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10" t="27245" r="978" b="52666"/>
          <a:stretch/>
        </p:blipFill>
        <p:spPr>
          <a:xfrm>
            <a:off x="5238090" y="3956538"/>
            <a:ext cx="1127541" cy="703934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75B4E3-CD84-4D63-8288-A789FBB32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52836"/>
              </p:ext>
            </p:extLst>
          </p:nvPr>
        </p:nvGraphicFramePr>
        <p:xfrm>
          <a:off x="7429499" y="1965960"/>
          <a:ext cx="4440116" cy="329184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110029">
                  <a:extLst>
                    <a:ext uri="{9D8B030D-6E8A-4147-A177-3AD203B41FA5}">
                      <a16:colId xmlns:a16="http://schemas.microsoft.com/office/drawing/2014/main" val="1232458527"/>
                    </a:ext>
                  </a:extLst>
                </a:gridCol>
                <a:gridCol w="1110029">
                  <a:extLst>
                    <a:ext uri="{9D8B030D-6E8A-4147-A177-3AD203B41FA5}">
                      <a16:colId xmlns:a16="http://schemas.microsoft.com/office/drawing/2014/main" val="646201811"/>
                    </a:ext>
                  </a:extLst>
                </a:gridCol>
                <a:gridCol w="1110029">
                  <a:extLst>
                    <a:ext uri="{9D8B030D-6E8A-4147-A177-3AD203B41FA5}">
                      <a16:colId xmlns:a16="http://schemas.microsoft.com/office/drawing/2014/main" val="1175056329"/>
                    </a:ext>
                  </a:extLst>
                </a:gridCol>
                <a:gridCol w="1110029">
                  <a:extLst>
                    <a:ext uri="{9D8B030D-6E8A-4147-A177-3AD203B41FA5}">
                      <a16:colId xmlns:a16="http://schemas.microsoft.com/office/drawing/2014/main" val="1118175350"/>
                    </a:ext>
                  </a:extLst>
                </a:gridCol>
              </a:tblGrid>
              <a:tr h="35941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Execution Time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357468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 Thread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 Threads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 Threads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502178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507250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033598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466596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35070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1048576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131838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4194304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910492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16777216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01803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F4594EE-14E8-43DD-9E7A-57B2C3E172A8}"/>
              </a:ext>
            </a:extLst>
          </p:cNvPr>
          <p:cNvSpPr txBox="1"/>
          <p:nvPr/>
        </p:nvSpPr>
        <p:spPr>
          <a:xfrm>
            <a:off x="2035492" y="5535475"/>
            <a:ext cx="37842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Source: Performance Analysis of Multithreaded Sorting Algorithms, </a:t>
            </a:r>
            <a:r>
              <a:rPr lang="en-US" sz="800" dirty="0" err="1"/>
              <a:t>Jouper</a:t>
            </a:r>
            <a:r>
              <a:rPr lang="en-US" sz="800" dirty="0"/>
              <a:t> and </a:t>
            </a:r>
            <a:r>
              <a:rPr lang="en-US" sz="800" dirty="0" err="1"/>
              <a:t>Nordin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93166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F37DB-B663-4FDC-8C52-1CE397B4E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850"/>
            <a:ext cx="10515600" cy="682625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Insertion Sort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B1B7C2-F410-4AC0-93D6-259BD19758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187" y="752475"/>
            <a:ext cx="6143625" cy="555462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FAC194-AD3A-4266-8C14-E76C2787B3B0}"/>
              </a:ext>
            </a:extLst>
          </p:cNvPr>
          <p:cNvSpPr txBox="1"/>
          <p:nvPr/>
        </p:nvSpPr>
        <p:spPr>
          <a:xfrm>
            <a:off x="3589459" y="6199375"/>
            <a:ext cx="51083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Source: https://www.geeksforgeeks.org/insertion-sort/</a:t>
            </a:r>
          </a:p>
        </p:txBody>
      </p:sp>
    </p:spTree>
    <p:extLst>
      <p:ext uri="{BB962C8B-B14F-4D97-AF65-F5344CB8AC3E}">
        <p14:creationId xmlns:p14="http://schemas.microsoft.com/office/powerpoint/2010/main" val="4029237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045D-DEFE-44FE-AC9E-407DDBD03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40"/>
            <a:ext cx="10515600" cy="74878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Multithreading in a Nutshell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E2DE20-9CE8-4EFF-9F6C-FC9904CCB5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46231" y="490134"/>
            <a:ext cx="4946072" cy="60634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553700-29C2-4C00-A409-634C3C21DED6}"/>
              </a:ext>
            </a:extLst>
          </p:cNvPr>
          <p:cNvSpPr txBox="1"/>
          <p:nvPr/>
        </p:nvSpPr>
        <p:spPr>
          <a:xfrm>
            <a:off x="4265281" y="6383910"/>
            <a:ext cx="37407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Source: http://www.soa-world.de/echelon/2009/07/visualizing-multithreading.html</a:t>
            </a:r>
          </a:p>
        </p:txBody>
      </p:sp>
    </p:spTree>
    <p:extLst>
      <p:ext uri="{BB962C8B-B14F-4D97-AF65-F5344CB8AC3E}">
        <p14:creationId xmlns:p14="http://schemas.microsoft.com/office/powerpoint/2010/main" val="1587786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045D-DEFE-44FE-AC9E-407DDBD03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744"/>
            <a:ext cx="10515600" cy="74878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The Lifetime of a Thread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09F93E-2820-482D-B981-9852324021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90" y="1604295"/>
            <a:ext cx="6185438" cy="36494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CEB07C-A782-474A-A8A4-45FEBEB6E412}"/>
              </a:ext>
            </a:extLst>
          </p:cNvPr>
          <p:cNvSpPr txBox="1"/>
          <p:nvPr/>
        </p:nvSpPr>
        <p:spPr>
          <a:xfrm>
            <a:off x="1540241" y="5253704"/>
            <a:ext cx="3549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Source: https://sahilgroverjava.wordpress.com/2014/02/17/java-multithreading/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9AFA92F8-22C2-429D-87F2-703CAD55B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07728" y="528234"/>
            <a:ext cx="4946072" cy="6063487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8E17DE-5781-40FD-80EB-6578D2E6006F}"/>
              </a:ext>
            </a:extLst>
          </p:cNvPr>
          <p:cNvSpPr txBox="1"/>
          <p:nvPr/>
        </p:nvSpPr>
        <p:spPr>
          <a:xfrm>
            <a:off x="7126778" y="6422010"/>
            <a:ext cx="37407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Source: http://www.soa-world.de/echelon/2009/07/visualizing-multithreading.html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2B9E71-C792-4B88-8680-19E47CEF4538}"/>
              </a:ext>
            </a:extLst>
          </p:cNvPr>
          <p:cNvSpPr txBox="1"/>
          <p:nvPr/>
        </p:nvSpPr>
        <p:spPr>
          <a:xfrm>
            <a:off x="4170614" y="5807702"/>
            <a:ext cx="2219325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worker_thread.join();</a:t>
            </a:r>
          </a:p>
          <a:p>
            <a:pPr algn="ctr"/>
            <a:r>
              <a:rPr lang="en-US" dirty="0"/>
              <a:t>(terminated)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5D8BFDB-FD7A-438B-8DA2-06819A1E19EE}"/>
              </a:ext>
            </a:extLst>
          </p:cNvPr>
          <p:cNvCxnSpPr>
            <a:cxnSpLocks/>
          </p:cNvCxnSpPr>
          <p:nvPr/>
        </p:nvCxnSpPr>
        <p:spPr>
          <a:xfrm>
            <a:off x="6398165" y="6130867"/>
            <a:ext cx="105991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0B7A9A2-B6C8-4448-B4CC-509D90D88FF5}"/>
              </a:ext>
            </a:extLst>
          </p:cNvPr>
          <p:cNvSpPr txBox="1"/>
          <p:nvPr/>
        </p:nvSpPr>
        <p:spPr>
          <a:xfrm>
            <a:off x="4962525" y="1604295"/>
            <a:ext cx="1332201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Mutex lock (waiting)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2DB08E-4D9F-401B-B2C8-DDAAC5A32BD2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6294726" y="1927461"/>
            <a:ext cx="1306224" cy="4728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149F452-4083-4469-AB82-8AFB1F9F361C}"/>
              </a:ext>
            </a:extLst>
          </p:cNvPr>
          <p:cNvSpPr txBox="1"/>
          <p:nvPr/>
        </p:nvSpPr>
        <p:spPr>
          <a:xfrm>
            <a:off x="5600229" y="1050298"/>
            <a:ext cx="694497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3BF6EE-2855-4055-80FF-8954C9D4458F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6294726" y="1234964"/>
            <a:ext cx="9156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1D8B7E8-C156-4BC4-9E54-DD7E5B2545E6}"/>
              </a:ext>
            </a:extLst>
          </p:cNvPr>
          <p:cNvSpPr txBox="1"/>
          <p:nvPr/>
        </p:nvSpPr>
        <p:spPr>
          <a:xfrm>
            <a:off x="10759178" y="1052846"/>
            <a:ext cx="113321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Runnable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1B53B3E-04F4-4D2B-B503-B8AC70EEB1F6}"/>
              </a:ext>
            </a:extLst>
          </p:cNvPr>
          <p:cNvCxnSpPr>
            <a:cxnSpLocks/>
          </p:cNvCxnSpPr>
          <p:nvPr/>
        </p:nvCxnSpPr>
        <p:spPr>
          <a:xfrm flipH="1">
            <a:off x="10646176" y="1423579"/>
            <a:ext cx="679610" cy="6710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291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074B493-A12B-4B5B-B5AA-35EBE7296254}"/>
              </a:ext>
            </a:extLst>
          </p:cNvPr>
          <p:cNvSpPr txBox="1">
            <a:spLocks/>
          </p:cNvSpPr>
          <p:nvPr/>
        </p:nvSpPr>
        <p:spPr>
          <a:xfrm>
            <a:off x="838200" y="101356"/>
            <a:ext cx="10515600" cy="689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Potential Pitfalls of Multithreading: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FD26AA-43E6-47FD-9454-249566C1840A}"/>
              </a:ext>
            </a:extLst>
          </p:cNvPr>
          <p:cNvSpPr txBox="1"/>
          <p:nvPr/>
        </p:nvSpPr>
        <p:spPr>
          <a:xfrm>
            <a:off x="838200" y="629734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Race Conditions and Deadlock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ABE36C9-092E-4176-920D-888A39E82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843" y="1619777"/>
            <a:ext cx="6180151" cy="34438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75B2795-17E0-4774-8561-1E5E11EAAA12}"/>
              </a:ext>
            </a:extLst>
          </p:cNvPr>
          <p:cNvSpPr txBox="1"/>
          <p:nvPr/>
        </p:nvSpPr>
        <p:spPr>
          <a:xfrm>
            <a:off x="7155426" y="4964890"/>
            <a:ext cx="41983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Source: https://indianpythonista.wordpress.com/2017/07/16/multithreading-in-python-part-2/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066B7563-867B-4DFA-BDBA-4FA2BD866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64" y="1619777"/>
            <a:ext cx="6121157" cy="3333387"/>
          </a:xfr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D32994A-5743-42E2-A9E9-B1187E22A049}"/>
              </a:ext>
            </a:extLst>
          </p:cNvPr>
          <p:cNvSpPr txBox="1"/>
          <p:nvPr/>
        </p:nvSpPr>
        <p:spPr>
          <a:xfrm>
            <a:off x="1447800" y="4953164"/>
            <a:ext cx="41983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Source: https://indianpythonista.wordpress.com/2017/07/16/multithreading-in-python-part-2/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63FC36-F256-47D4-9B58-AFA3CDB73341}"/>
              </a:ext>
            </a:extLst>
          </p:cNvPr>
          <p:cNvSpPr txBox="1"/>
          <p:nvPr/>
        </p:nvSpPr>
        <p:spPr>
          <a:xfrm>
            <a:off x="5138737" y="5184812"/>
            <a:ext cx="191452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Correct Value: 12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3054A83-FD7C-4273-9CE3-D0BEE4E1189A}"/>
              </a:ext>
            </a:extLst>
          </p:cNvPr>
          <p:cNvCxnSpPr>
            <a:cxnSpLocks/>
          </p:cNvCxnSpPr>
          <p:nvPr/>
        </p:nvCxnSpPr>
        <p:spPr>
          <a:xfrm flipH="1" flipV="1">
            <a:off x="5646174" y="4599674"/>
            <a:ext cx="259326" cy="58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850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70EFA2C-07DE-480E-9885-30ABDA23D4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89" y="1091399"/>
            <a:ext cx="5018721" cy="4351338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074B493-A12B-4B5B-B5AA-35EBE7296254}"/>
              </a:ext>
            </a:extLst>
          </p:cNvPr>
          <p:cNvSpPr txBox="1">
            <a:spLocks/>
          </p:cNvSpPr>
          <p:nvPr/>
        </p:nvSpPr>
        <p:spPr>
          <a:xfrm>
            <a:off x="838200" y="101356"/>
            <a:ext cx="10515600" cy="689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Potential Pitfalls of Multithreading: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FD26AA-43E6-47FD-9454-249566C1840A}"/>
              </a:ext>
            </a:extLst>
          </p:cNvPr>
          <p:cNvSpPr txBox="1"/>
          <p:nvPr/>
        </p:nvSpPr>
        <p:spPr>
          <a:xfrm>
            <a:off x="838200" y="629734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Race Conditions and Deadlock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75E522-73B4-4CAC-9D11-19582AF39DA3}"/>
              </a:ext>
            </a:extLst>
          </p:cNvPr>
          <p:cNvSpPr txBox="1"/>
          <p:nvPr/>
        </p:nvSpPr>
        <p:spPr>
          <a:xfrm>
            <a:off x="1352550" y="5442737"/>
            <a:ext cx="35242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Source: https://dev.to/enether/working-with-multithreaded-ruby-part-i-cj3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ABE36C9-092E-4176-920D-888A39E822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398" y="1598573"/>
            <a:ext cx="6569602" cy="366085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75B2795-17E0-4774-8561-1E5E11EAAA12}"/>
              </a:ext>
            </a:extLst>
          </p:cNvPr>
          <p:cNvSpPr txBox="1"/>
          <p:nvPr/>
        </p:nvSpPr>
        <p:spPr>
          <a:xfrm>
            <a:off x="7155426" y="5151705"/>
            <a:ext cx="41983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Source: https://indianpythonista.wordpress.com/2017/07/16/multithreading-in-python-part-2/</a:t>
            </a:r>
          </a:p>
        </p:txBody>
      </p:sp>
    </p:spTree>
    <p:extLst>
      <p:ext uri="{BB962C8B-B14F-4D97-AF65-F5344CB8AC3E}">
        <p14:creationId xmlns:p14="http://schemas.microsoft.com/office/powerpoint/2010/main" val="3771041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9B5C-5D12-4466-8050-55EA2F612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356"/>
            <a:ext cx="10515600" cy="6899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Bucket Sort: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5C6379-346E-4EC9-9B72-C7FE751DF1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396" y="1154128"/>
            <a:ext cx="7611208" cy="507413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04A817-2E79-4396-9A25-096572EB7165}"/>
              </a:ext>
            </a:extLst>
          </p:cNvPr>
          <p:cNvSpPr txBox="1"/>
          <p:nvPr/>
        </p:nvSpPr>
        <p:spPr>
          <a:xfrm>
            <a:off x="838200" y="629734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Avoiding Race Conditions with Divide and Conquer Algorithms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DB1FEC-D9EF-41D5-8696-3B41632BA734}"/>
              </a:ext>
            </a:extLst>
          </p:cNvPr>
          <p:cNvSpPr txBox="1"/>
          <p:nvPr/>
        </p:nvSpPr>
        <p:spPr>
          <a:xfrm>
            <a:off x="3541835" y="6109669"/>
            <a:ext cx="51083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Source: https://medium.com/karuna-sehgal/an-introduction-to-bucket-sort-62aa5325d124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C9B001-8F42-4676-ABC9-E5189DB46E15}"/>
              </a:ext>
            </a:extLst>
          </p:cNvPr>
          <p:cNvSpPr txBox="1"/>
          <p:nvPr/>
        </p:nvSpPr>
        <p:spPr>
          <a:xfrm>
            <a:off x="219075" y="1435111"/>
            <a:ext cx="2219325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Bucket elements do not overlap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0EA5F4-65AF-4BE8-9D67-7B3C8ADF373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438400" y="1758277"/>
            <a:ext cx="809625" cy="489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260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9B5C-5D12-4466-8050-55EA2F612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356"/>
            <a:ext cx="10515600" cy="6899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Bucket Sort: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5C6379-346E-4EC9-9B72-C7FE751DF1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396" y="1154128"/>
            <a:ext cx="7611208" cy="507413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04A817-2E79-4396-9A25-096572EB7165}"/>
              </a:ext>
            </a:extLst>
          </p:cNvPr>
          <p:cNvSpPr txBox="1"/>
          <p:nvPr/>
        </p:nvSpPr>
        <p:spPr>
          <a:xfrm>
            <a:off x="838200" y="629734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Avoiding Race Conditions with Divide and Conquer Algorithms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DB1FEC-D9EF-41D5-8696-3B41632BA734}"/>
              </a:ext>
            </a:extLst>
          </p:cNvPr>
          <p:cNvSpPr txBox="1"/>
          <p:nvPr/>
        </p:nvSpPr>
        <p:spPr>
          <a:xfrm>
            <a:off x="3541835" y="6109669"/>
            <a:ext cx="51083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Source: https://medium.com/karuna-sehgal/an-introduction-to-bucket-sort-62aa5325d124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D56688-FE78-4F35-BDC5-E07ABF489453}"/>
              </a:ext>
            </a:extLst>
          </p:cNvPr>
          <p:cNvSpPr txBox="1"/>
          <p:nvPr/>
        </p:nvSpPr>
        <p:spPr>
          <a:xfrm>
            <a:off x="10301654" y="4552950"/>
            <a:ext cx="145219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Insertion Sort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D35741-ECEC-42A3-B91B-209E0BD3AAC4}"/>
              </a:ext>
            </a:extLst>
          </p:cNvPr>
          <p:cNvCxnSpPr>
            <a:stCxn id="3" idx="1"/>
          </p:cNvCxnSpPr>
          <p:nvPr/>
        </p:nvCxnSpPr>
        <p:spPr>
          <a:xfrm flipH="1" flipV="1">
            <a:off x="9429750" y="4724400"/>
            <a:ext cx="871904" cy="132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C3C30D5-9129-4120-870A-D61366FD0ECE}"/>
              </a:ext>
            </a:extLst>
          </p:cNvPr>
          <p:cNvSpPr txBox="1"/>
          <p:nvPr/>
        </p:nvSpPr>
        <p:spPr>
          <a:xfrm>
            <a:off x="10182225" y="2435757"/>
            <a:ext cx="1838325" cy="1477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Choose buckets such that the number of elements in each is minimized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073183-CD6F-4BB7-9EB9-25411578ACFA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9696451" y="3174421"/>
            <a:ext cx="4857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9C512CC-1CA9-44B6-83A5-C3825FD2E754}"/>
              </a:ext>
            </a:extLst>
          </p:cNvPr>
          <p:cNvSpPr txBox="1"/>
          <p:nvPr/>
        </p:nvSpPr>
        <p:spPr>
          <a:xfrm>
            <a:off x="8172451" y="1420487"/>
            <a:ext cx="345757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Uniformly distributed input is ideal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D5B01E-8035-46F2-8292-BEC02CDA7FDB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7577505" y="1591937"/>
            <a:ext cx="594946" cy="132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357E255-7420-4497-BF41-05666EF7F72C}"/>
              </a:ext>
            </a:extLst>
          </p:cNvPr>
          <p:cNvSpPr txBox="1"/>
          <p:nvPr/>
        </p:nvSpPr>
        <p:spPr>
          <a:xfrm>
            <a:off x="8220076" y="5409144"/>
            <a:ext cx="2624137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Merge sorted buckets in sequential order, O(n)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44E75CF-92F4-43EB-B521-89555C6260F1}"/>
              </a:ext>
            </a:extLst>
          </p:cNvPr>
          <p:cNvCxnSpPr>
            <a:cxnSpLocks/>
          </p:cNvCxnSpPr>
          <p:nvPr/>
        </p:nvCxnSpPr>
        <p:spPr>
          <a:xfrm flipH="1">
            <a:off x="7543801" y="5729482"/>
            <a:ext cx="685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562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660CA-F172-4CA3-A5DE-7BC52F44A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365125"/>
            <a:ext cx="10925175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Why Bother Reducing the Execution Time of Bucket Sort?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C453C1-0EB2-44C3-B9F8-EF0A35C80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035" y="1690688"/>
            <a:ext cx="6743929" cy="470619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BBE2B1-BD91-4AEC-A230-11D9460FF3F3}"/>
              </a:ext>
            </a:extLst>
          </p:cNvPr>
          <p:cNvSpPr txBox="1"/>
          <p:nvPr/>
        </p:nvSpPr>
        <p:spPr>
          <a:xfrm>
            <a:off x="3337047" y="6277431"/>
            <a:ext cx="51083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Source: http://bigocheatsheet.com/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8DA14C-CAA3-455C-B26B-572714E6CD86}"/>
                  </a:ext>
                </a:extLst>
              </p:cNvPr>
              <p:cNvSpPr txBox="1"/>
              <p:nvPr/>
            </p:nvSpPr>
            <p:spPr>
              <a:xfrm>
                <a:off x="66676" y="3725153"/>
                <a:ext cx="1854740" cy="646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ea typeface="Cambria Math" panose="02040503050406030204" pitchFamily="18" charset="0"/>
                  </a:rPr>
                  <a:t>Realizes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(n) for small n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8DA14C-CAA3-455C-B26B-572714E6C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6" y="3725153"/>
                <a:ext cx="1854740" cy="646331"/>
              </a:xfrm>
              <a:prstGeom prst="rect">
                <a:avLst/>
              </a:prstGeom>
              <a:blipFill>
                <a:blip r:embed="rId3"/>
                <a:stretch>
                  <a:fillRect t="-3670" r="-651" b="-1192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6CEA8B-19E3-483F-8915-21BD34FCA1A4}"/>
              </a:ext>
            </a:extLst>
          </p:cNvPr>
          <p:cNvCxnSpPr>
            <a:cxnSpLocks/>
          </p:cNvCxnSpPr>
          <p:nvPr/>
        </p:nvCxnSpPr>
        <p:spPr>
          <a:xfrm>
            <a:off x="1921415" y="4034260"/>
            <a:ext cx="84072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C703C5-9072-41EE-B366-4B7386137401}"/>
                  </a:ext>
                </a:extLst>
              </p:cNvPr>
              <p:cNvSpPr txBox="1"/>
              <p:nvPr/>
            </p:nvSpPr>
            <p:spPr>
              <a:xfrm>
                <a:off x="66675" y="4771259"/>
                <a:ext cx="1835690" cy="92333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Realizes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(</a:t>
                </a:r>
                <a:r>
                  <a:rPr lang="en-US" dirty="0" err="1"/>
                  <a:t>n+k</a:t>
                </a:r>
                <a:r>
                  <a:rPr lang="en-US" dirty="0"/>
                  <a:t>) for Uniformly distributed input 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C703C5-9072-41EE-B366-4B7386137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5" y="4771259"/>
                <a:ext cx="1835690" cy="923330"/>
              </a:xfrm>
              <a:prstGeom prst="rect">
                <a:avLst/>
              </a:prstGeom>
              <a:blipFill>
                <a:blip r:embed="rId4"/>
                <a:stretch>
                  <a:fillRect l="-329" t="-3247" b="-844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7E954CF-0822-4967-AC0B-C1B84ECB823F}"/>
              </a:ext>
            </a:extLst>
          </p:cNvPr>
          <p:cNvCxnSpPr>
            <a:cxnSpLocks/>
          </p:cNvCxnSpPr>
          <p:nvPr/>
        </p:nvCxnSpPr>
        <p:spPr>
          <a:xfrm>
            <a:off x="1902365" y="5232924"/>
            <a:ext cx="84072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522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F5EDBFE-DBC4-4AC1-8DD3-BFF894FEE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064" y="2293386"/>
            <a:ext cx="2325387" cy="1550258"/>
          </a:xfrm>
          <a:prstGeom prst="rect">
            <a:avLst/>
          </a:prstGeo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407CD53C-1C83-49D3-A9BB-7D7A422245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54103"/>
            <a:ext cx="8362950" cy="6749793"/>
          </a:xfr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0E4F008-79EE-4B30-B172-73D0FA601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007"/>
            <a:ext cx="10515600" cy="6899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UML Class Diagram</a:t>
            </a:r>
          </a:p>
        </p:txBody>
      </p:sp>
    </p:spTree>
    <p:extLst>
      <p:ext uri="{BB962C8B-B14F-4D97-AF65-F5344CB8AC3E}">
        <p14:creationId xmlns:p14="http://schemas.microsoft.com/office/powerpoint/2010/main" val="3342011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437</Words>
  <Application>Microsoft Office PowerPoint</Application>
  <PresentationFormat>Widescreen</PresentationFormat>
  <Paragraphs>97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Optimization Through Multithreading in C++</vt:lpstr>
      <vt:lpstr>Multithreading in a Nutshell</vt:lpstr>
      <vt:lpstr>The Lifetime of a Thread</vt:lpstr>
      <vt:lpstr>PowerPoint Presentation</vt:lpstr>
      <vt:lpstr>PowerPoint Presentation</vt:lpstr>
      <vt:lpstr>Bucket Sort:</vt:lpstr>
      <vt:lpstr>Bucket Sort:</vt:lpstr>
      <vt:lpstr>Why Bother Reducing the Execution Time of Bucket Sort?</vt:lpstr>
      <vt:lpstr>UML Class Diagram</vt:lpstr>
      <vt:lpstr>Mean Results Over 100 Trials</vt:lpstr>
      <vt:lpstr>Insertion Sort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W Levesque</dc:creator>
  <cp:lastModifiedBy>Joseph W Levesque</cp:lastModifiedBy>
  <cp:revision>33</cp:revision>
  <dcterms:created xsi:type="dcterms:W3CDTF">2018-12-06T17:13:16Z</dcterms:created>
  <dcterms:modified xsi:type="dcterms:W3CDTF">2018-12-06T23:33:01Z</dcterms:modified>
</cp:coreProperties>
</file>