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sldIdLst>
    <p:sldId id="257" r:id="rId5"/>
    <p:sldId id="258" r:id="rId6"/>
    <p:sldId id="259" r:id="rId7"/>
    <p:sldId id="271" r:id="rId8"/>
    <p:sldId id="272" r:id="rId9"/>
    <p:sldId id="260" r:id="rId10"/>
    <p:sldId id="265" r:id="rId11"/>
    <p:sldId id="266" r:id="rId12"/>
    <p:sldId id="261" r:id="rId13"/>
    <p:sldId id="273" r:id="rId14"/>
    <p:sldId id="274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55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6" r:id="rId2"/>
    <p:sldLayoutId id="2147483724" r:id="rId3"/>
    <p:sldLayoutId id="2147483720" r:id="rId4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ashealth.org/Newsroom/News-Releases/2020/Behavioral-Health-Unit-Redesigned-for-COVID-19" TargetMode="External"/><Relationship Id="rId2" Type="http://schemas.openxmlformats.org/officeDocument/2006/relationships/hyperlink" Target="https://ps.psychiatryonline.org/doi/10.1176/appi.ps.2020001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22595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docdoc.co.kr/news/articleView.html?idxno=105935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armnews.com/news/articleView.html?idxno=10004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C761E-D96D-7D44-8DE7-C5A8E422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4623516"/>
            <a:ext cx="8549011" cy="936568"/>
          </a:xfrm>
        </p:spPr>
        <p:txBody>
          <a:bodyPr anchor="ctr">
            <a:normAutofit/>
          </a:bodyPr>
          <a:lstStyle/>
          <a:p>
            <a:r>
              <a:rPr kumimoji="1" lang="en-US" altLang="ko-K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9</a:t>
            </a:r>
          </a:p>
          <a:p>
            <a:r>
              <a:rPr kumimoji="1"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박주원 </a:t>
            </a:r>
            <a:r>
              <a:rPr kumimoji="1" lang="en-US" altLang="ko-K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1"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신민주</a:t>
            </a:r>
            <a:r>
              <a:rPr kumimoji="1" lang="en-US" altLang="ko-K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1"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김예안</a:t>
            </a:r>
            <a:r>
              <a:rPr kumimoji="1"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kumimoji="1"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정지민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F4A88-CB1D-41EE-B905-BBDBE87DD272}"/>
              </a:ext>
            </a:extLst>
          </p:cNvPr>
          <p:cNvSpPr txBox="1"/>
          <p:nvPr/>
        </p:nvSpPr>
        <p:spPr>
          <a:xfrm>
            <a:off x="446533" y="1685419"/>
            <a:ext cx="73258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Problems that may arise in </a:t>
            </a:r>
            <a:r>
              <a:rPr lang="en-US" altLang="ko-KR" sz="4400" b="1" dirty="0">
                <a:solidFill>
                  <a:srgbClr val="0070C0"/>
                </a:solidFill>
              </a:rPr>
              <a:t>NPU</a:t>
            </a:r>
            <a:r>
              <a:rPr lang="en-US" altLang="ko-KR" sz="4400" b="1" dirty="0"/>
              <a:t> for patient with </a:t>
            </a:r>
            <a:r>
              <a:rPr lang="en-US" altLang="ko-KR" sz="4400" b="1" dirty="0">
                <a:solidFill>
                  <a:srgbClr val="0070C0"/>
                </a:solidFill>
              </a:rPr>
              <a:t>mental illness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제목 21">
            <a:extLst>
              <a:ext uri="{FF2B5EF4-FFF2-40B4-BE49-F238E27FC236}">
                <a16:creationId xmlns:a16="http://schemas.microsoft.com/office/drawing/2014/main" id="{166ABF85-DC95-442E-B984-B4F3FDF8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429" y="554560"/>
            <a:ext cx="3990530" cy="544753"/>
          </a:xfrm>
        </p:spPr>
        <p:txBody>
          <a:bodyPr>
            <a:normAutofit/>
          </a:bodyPr>
          <a:lstStyle/>
          <a:p>
            <a:r>
              <a:rPr kumimoji="1" lang="en-US" altLang="ko-KR" sz="1400" b="1" dirty="0"/>
              <a:t>Inaccessibility to psychiatric treatment</a:t>
            </a:r>
          </a:p>
          <a:p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C8256-F794-4BE2-9B0D-18BC7170F9C5}"/>
              </a:ext>
            </a:extLst>
          </p:cNvPr>
          <p:cNvSpPr txBox="1"/>
          <p:nvPr/>
        </p:nvSpPr>
        <p:spPr>
          <a:xfrm>
            <a:off x="72909" y="6059380"/>
            <a:ext cx="10412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</a:t>
            </a:r>
            <a:endParaRPr lang="en" altLang="ko-Kore-KR" sz="1400" dirty="0"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fontAlgn="base"/>
            <a:r>
              <a:rPr lang="en" altLang="ko-Kore-KR" sz="1400" u="sng" dirty="0">
                <a:solidFill>
                  <a:srgbClr val="828282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https://ps.psychiatryonline.org/doi/10.1176/appi.ps.202000166</a:t>
            </a:r>
            <a:r>
              <a:rPr lang="en" altLang="ko-Kore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fontAlgn="base"/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https://www.texashealth.org/Newsroom/News-Releases/2020/Behavioral-Health-Unit-Redesigned-for-COVID-19</a:t>
            </a:r>
            <a:endParaRPr lang="en" altLang="ko-Kore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내용 개체 틀 4" descr="사람, 실내, 사람들, 그룹이(가) 표시된 사진&#10;&#10;자동 생성된 설명">
            <a:extLst>
              <a:ext uri="{FF2B5EF4-FFF2-40B4-BE49-F238E27FC236}">
                <a16:creationId xmlns:a16="http://schemas.microsoft.com/office/drawing/2014/main" id="{1C8DE542-B1F6-4B23-84E2-C5429AD8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0" y="606415"/>
            <a:ext cx="6886548" cy="55187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DC0BF-3DE1-A949-927B-968F306D1442}"/>
              </a:ext>
            </a:extLst>
          </p:cNvPr>
          <p:cNvSpPr txBox="1"/>
          <p:nvPr/>
        </p:nvSpPr>
        <p:spPr>
          <a:xfrm>
            <a:off x="0" y="2838868"/>
            <a:ext cx="51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Prohibition of traditional mental treatments: group therapy &amp; communal dining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562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내용 개체 틀 3" descr="실내, 천장, 주방, 냉장고이(가) 표시된 사진&#10;&#10;자동 생성된 설명">
            <a:extLst>
              <a:ext uri="{FF2B5EF4-FFF2-40B4-BE49-F238E27FC236}">
                <a16:creationId xmlns:a16="http://schemas.microsoft.com/office/drawing/2014/main" id="{2391CAAA-DB4D-4DE8-9593-DBC6FB8B0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" y="676347"/>
            <a:ext cx="8155053" cy="5353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7BE81-D114-4C33-89B8-48DB083CBAE3}"/>
              </a:ext>
            </a:extLst>
          </p:cNvPr>
          <p:cNvSpPr txBox="1"/>
          <p:nvPr/>
        </p:nvSpPr>
        <p:spPr>
          <a:xfrm>
            <a:off x="0" y="6221699"/>
            <a:ext cx="998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/>
              <a:t>출처</a:t>
            </a:r>
            <a:endParaRPr lang="en-US" altLang="ko-KR" sz="1400" u="sng" dirty="0"/>
          </a:p>
          <a:p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https://www.ncbi.nlm.nih.gov/pmc/articles/PMC4225959/</a:t>
            </a:r>
            <a:r>
              <a:rPr lang="en" altLang="ko-Kore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ko-Kore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12464-6DA7-E547-AA14-21E70CE8AB12}"/>
              </a:ext>
            </a:extLst>
          </p:cNvPr>
          <p:cNvSpPr txBox="1"/>
          <p:nvPr/>
        </p:nvSpPr>
        <p:spPr>
          <a:xfrm>
            <a:off x="8299705" y="3288022"/>
            <a:ext cx="41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Deterioration of mental illness due to isolation</a:t>
            </a:r>
            <a:endParaRPr kumimoji="1" lang="ko-Kore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20D8B-B1E1-9448-A30E-1B4F4B864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2" y="323933"/>
            <a:ext cx="3700207" cy="3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9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DBF9-BCE2-484D-83E5-2D9A8C5F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nl-BE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C13B7-7B86-4486-823C-931C93A5378A}"/>
              </a:ext>
            </a:extLst>
          </p:cNvPr>
          <p:cNvSpPr txBox="1"/>
          <p:nvPr/>
        </p:nvSpPr>
        <p:spPr>
          <a:xfrm>
            <a:off x="581192" y="1571847"/>
            <a:ext cx="10232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Financial problem</a:t>
            </a:r>
          </a:p>
          <a:p>
            <a:pPr>
              <a:lnSpc>
                <a:spcPct val="200000"/>
              </a:lnSpc>
            </a:pPr>
            <a:r>
              <a:rPr lang="nl-BE" altLang="ko-KR" sz="2400" b="1" dirty="0">
                <a:solidFill>
                  <a:srgbClr val="FF0000"/>
                </a:solidFill>
                <a:latin typeface="Helvetica" panose="020B0604020202020204" pitchFamily="34" charset="0"/>
              </a:rPr>
              <a:t>2. </a:t>
            </a:r>
            <a:r>
              <a:rPr lang="nl-BE" altLang="ko-KR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Difficulty in immediate response</a:t>
            </a:r>
          </a:p>
          <a:p>
            <a:pPr>
              <a:lnSpc>
                <a:spcPct val="200000"/>
              </a:lnSpc>
            </a:pPr>
            <a:r>
              <a:rPr lang="nl-BE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nl-BE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Deterioration of mental illness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28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DBF9-BCE2-484D-83E5-2D9A8C5F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9626295" cy="3043307"/>
          </a:xfrm>
        </p:spPr>
        <p:txBody>
          <a:bodyPr>
            <a:normAutofit/>
          </a:bodyPr>
          <a:lstStyle/>
          <a:p>
            <a:r>
              <a:rPr kumimoji="1" lang="en-US" altLang="ko-KR" sz="6000" b="1" dirty="0" err="1"/>
              <a:t>Thats</a:t>
            </a:r>
            <a:r>
              <a:rPr kumimoji="1" lang="en-US" altLang="ko-KR" sz="6000" b="1" dirty="0"/>
              <a:t> it.</a:t>
            </a:r>
            <a:br>
              <a:rPr kumimoji="1" lang="en-US" altLang="ko-KR" b="1" dirty="0"/>
            </a:br>
            <a:br>
              <a:rPr kumimoji="1" lang="en-US" altLang="ko-KR" b="1" dirty="0"/>
            </a:br>
            <a:r>
              <a:rPr kumimoji="1" lang="en-US" altLang="ko-KR" b="1" dirty="0"/>
              <a:t>Thank you for watching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C3806-C947-BE42-B0D5-8012ACE3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457549"/>
            <a:ext cx="11029615" cy="10356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b="1" u="sng" dirty="0"/>
              <a:t> </a:t>
            </a:r>
            <a:r>
              <a:rPr kumimoji="1" lang="en-US" altLang="ko-KR" sz="2400" b="1" u="sng" dirty="0"/>
              <a:t>Have any questions?</a:t>
            </a:r>
            <a:r>
              <a:rPr kumimoji="1" lang="ko-KR" altLang="en-US" sz="2400" b="1" u="sng" dirty="0"/>
              <a:t> </a:t>
            </a:r>
            <a:endParaRPr kumimoji="1" lang="en-US" altLang="ko-KR" sz="2400" b="1" u="sng" dirty="0"/>
          </a:p>
          <a:p>
            <a:pPr marL="0" indent="0">
              <a:lnSpc>
                <a:spcPct val="150000"/>
              </a:lnSpc>
              <a:buNone/>
            </a:pP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98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B886AB-D840-41A9-9371-20C51849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Problems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E586E-C1BE-429F-A5B1-D0D485049B3C}"/>
              </a:ext>
            </a:extLst>
          </p:cNvPr>
          <p:cNvSpPr txBox="1"/>
          <p:nvPr/>
        </p:nvSpPr>
        <p:spPr>
          <a:xfrm>
            <a:off x="680484" y="2232837"/>
            <a:ext cx="7272669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Financial difficulties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altLang="ko-KR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Difficulty in immediate response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Deterioration of mental illness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D5510-63BA-3B46-A1C4-04997A0B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784" y="1770888"/>
            <a:ext cx="6650991" cy="29460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b="1" dirty="0"/>
              <a:t>1. High cost of operating NPU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b="1" dirty="0"/>
              <a:t>2. Additional cost in traditional hospital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0D14DF4-A15E-4AC6-87A1-8A572287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25" y="2328531"/>
            <a:ext cx="3634022" cy="165640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reasons of</a:t>
            </a:r>
            <a:b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Financial difficulties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81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제목 21">
            <a:extLst>
              <a:ext uri="{FF2B5EF4-FFF2-40B4-BE49-F238E27FC236}">
                <a16:creationId xmlns:a16="http://schemas.microsoft.com/office/drawing/2014/main" id="{166ABF85-DC95-442E-B984-B4F3FDF8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303" y="592178"/>
            <a:ext cx="3603527" cy="5218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High cost of operating NPU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내용 개체 틀 3" descr="테이블이(가) 표시된 사진&#10;&#10;자동 생성된 설명">
            <a:extLst>
              <a:ext uri="{FF2B5EF4-FFF2-40B4-BE49-F238E27FC236}">
                <a16:creationId xmlns:a16="http://schemas.microsoft.com/office/drawing/2014/main" id="{DB774FDC-4DC9-4F65-8446-A9BAC17F8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592178"/>
            <a:ext cx="6554340" cy="57520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07469-68C1-4F00-874A-E6D2D7A1265B}"/>
              </a:ext>
            </a:extLst>
          </p:cNvPr>
          <p:cNvSpPr txBox="1"/>
          <p:nvPr/>
        </p:nvSpPr>
        <p:spPr>
          <a:xfrm>
            <a:off x="42550" y="6071026"/>
            <a:ext cx="9224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u="sng" dirty="0"/>
              <a:t>출처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fontAlgn="base"/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http://www.docdocdoc.co.kr/news/articleView.html?idxno=1059356</a:t>
            </a:r>
            <a:endParaRPr lang="en" altLang="ko-Kore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https://www.pharmnews.com/news/articleView.html?idxno=100043</a:t>
            </a:r>
            <a:endParaRPr lang="en" altLang="ko-Kore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911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내용 개체 틀 5" descr="실내, 사람, 남자, 서있는이(가) 표시된 사진&#10;&#10;자동 생성된 설명">
            <a:extLst>
              <a:ext uri="{FF2B5EF4-FFF2-40B4-BE49-F238E27FC236}">
                <a16:creationId xmlns:a16="http://schemas.microsoft.com/office/drawing/2014/main" id="{EC0B20AA-3298-4282-9009-1E6B46B71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9" y="352790"/>
            <a:ext cx="6985693" cy="60711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92D7E-72DA-4640-BD8B-666BB0085CB0}"/>
              </a:ext>
            </a:extLst>
          </p:cNvPr>
          <p:cNvSpPr txBox="1"/>
          <p:nvPr/>
        </p:nvSpPr>
        <p:spPr>
          <a:xfrm>
            <a:off x="7288142" y="2782669"/>
            <a:ext cx="48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Unavoidable additional cost in traditional hospital for mental treatment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40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3F52C-EB92-EB48-9135-F5DE070E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248787"/>
            <a:ext cx="3434962" cy="26528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nl-BE" altLang="ko-KR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reasons of </a:t>
            </a:r>
            <a:r>
              <a:rPr lang="nl-BE" altLang="ko-KR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immediate response</a:t>
            </a:r>
            <a:br>
              <a:rPr lang="nl-BE" altLang="ko-KR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br>
              <a:rPr lang="nl-BE" altLang="ko-KR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kumimoji="1"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D5510-63BA-3B46-A1C4-04997A0B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952" y="2339163"/>
            <a:ext cx="7610048" cy="21796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Complex structure of NPU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More frequent emergencies than ordinary patients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1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DC51480F-0586-4514-BC17-D57EBAC6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43" y="193970"/>
            <a:ext cx="5742110" cy="6505386"/>
          </a:xfrm>
        </p:spPr>
      </p:pic>
      <p:sp>
        <p:nvSpPr>
          <p:cNvPr id="46" name="제목 21">
            <a:extLst>
              <a:ext uri="{FF2B5EF4-FFF2-40B4-BE49-F238E27FC236}">
                <a16:creationId xmlns:a16="http://schemas.microsoft.com/office/drawing/2014/main" id="{166ABF85-DC95-442E-B984-B4F3FDF8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303" y="592178"/>
            <a:ext cx="3603527" cy="521807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Complex structure of NPU</a:t>
            </a: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2B4F6-D07C-44B7-B711-CD82380A4610}"/>
              </a:ext>
            </a:extLst>
          </p:cNvPr>
          <p:cNvSpPr txBox="1"/>
          <p:nvPr/>
        </p:nvSpPr>
        <p:spPr>
          <a:xfrm>
            <a:off x="121948" y="1140817"/>
            <a:ext cx="5971542" cy="554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A total of five doors are required to enter NPR</a:t>
            </a:r>
          </a:p>
          <a:p>
            <a:r>
              <a:rPr lang="nl-BE" altLang="ko-K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nl-BE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1) changing room -&gt; front room  -&gt; NP hallway </a:t>
            </a:r>
          </a:p>
          <a:p>
            <a:pPr>
              <a:lnSpc>
                <a:spcPct val="150000"/>
              </a:lnSpc>
            </a:pPr>
            <a:r>
              <a:rPr lang="nl-BE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-&gt; front room -&gt; NPR</a:t>
            </a:r>
          </a:p>
          <a:p>
            <a:endParaRPr lang="nl-BE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Each door must be closed before the next door 	can be opened about 10 seconds later.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Lots of equipment and wear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Remove accessories -&gt; Check that there are holes in    protective equipment -&gt; sterilize hands and wear gloves -&gt; Wear full body protective clothing -&gt; Wear outer gloves and overshoes, N95 mask, face shields, apron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nl-BE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 minutes or more</a:t>
            </a:r>
          </a:p>
          <a:p>
            <a:pPr>
              <a:lnSpc>
                <a:spcPct val="150000"/>
              </a:lnSpc>
            </a:pPr>
            <a:r>
              <a:rPr lang="nl-BE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[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출처</a:t>
            </a:r>
            <a:r>
              <a:rPr lang="nl-BE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] -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동아뉴스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2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제목 21">
            <a:extLst>
              <a:ext uri="{FF2B5EF4-FFF2-40B4-BE49-F238E27FC236}">
                <a16:creationId xmlns:a16="http://schemas.microsoft.com/office/drawing/2014/main" id="{166ABF85-DC95-442E-B984-B4F3FDF8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93" y="617692"/>
            <a:ext cx="6281381" cy="466829"/>
          </a:xfrm>
        </p:spPr>
        <p:txBody>
          <a:bodyPr>
            <a:normAutofit lnSpcReduction="10000"/>
          </a:bodyPr>
          <a:lstStyle/>
          <a:p>
            <a:r>
              <a:rPr lang="en-US" altLang="ko-KR" sz="1900" b="1" dirty="0"/>
              <a:t>More frequent emergencies than ordinary patients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A03B5-A23D-4AE5-8BAD-21B8DDFC52E8}"/>
              </a:ext>
            </a:extLst>
          </p:cNvPr>
          <p:cNvSpPr txBox="1"/>
          <p:nvPr/>
        </p:nvSpPr>
        <p:spPr>
          <a:xfrm>
            <a:off x="254447" y="1316701"/>
            <a:ext cx="1025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/>
              <a:t>The difficulty for mentally ill people to recognize the seriousness of infectious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출처</a:t>
            </a:r>
            <a:r>
              <a:rPr lang="en-US" altLang="ko-KR" dirty="0"/>
              <a:t>] - </a:t>
            </a:r>
            <a:r>
              <a:rPr lang="ko-KR" altLang="en-US" dirty="0"/>
              <a:t>국민일보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21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3F52C-EB92-EB48-9135-F5DE070E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2" y="2329665"/>
            <a:ext cx="3176823" cy="21986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nl-BE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reasons of</a:t>
            </a:r>
            <a:br>
              <a:rPr lang="nl-BE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Deterioration of mental illness</a:t>
            </a:r>
            <a:b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D5510-63BA-3B46-A1C4-04997A0B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011" y="1881302"/>
            <a:ext cx="6650991" cy="30953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b="1" dirty="0"/>
              <a:t>1. Inaccessibility to psychiatric treatment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b="1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b="1" dirty="0"/>
              <a:t>2. Deterioration of mental illness</a:t>
            </a:r>
          </a:p>
        </p:txBody>
      </p:sp>
    </p:spTree>
    <p:extLst>
      <p:ext uri="{BB962C8B-B14F-4D97-AF65-F5344CB8AC3E}">
        <p14:creationId xmlns:p14="http://schemas.microsoft.com/office/powerpoint/2010/main" val="6679025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061AFDF3BF9342A0D42818AFB29D0E" ma:contentTypeVersion="10" ma:contentTypeDescription="새 문서를 만듭니다." ma:contentTypeScope="" ma:versionID="8deccd79df63550d8b4acec06fe8b3e2">
  <xsd:schema xmlns:xsd="http://www.w3.org/2001/XMLSchema" xmlns:xs="http://www.w3.org/2001/XMLSchema" xmlns:p="http://schemas.microsoft.com/office/2006/metadata/properties" xmlns:ns3="3360d92a-01f0-4139-829a-f9a98fca0708" targetNamespace="http://schemas.microsoft.com/office/2006/metadata/properties" ma:root="true" ma:fieldsID="346e8ef8f10b7d0677fa100a30867829" ns3:_="">
    <xsd:import namespace="3360d92a-01f0-4139-829a-f9a98fca07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0d92a-01f0-4139-829a-f9a98fca0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2D48AE-2739-4ACC-AA18-75E0614292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62A165-5A57-4E3B-BE97-30BD9CE8B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0d92a-01f0-4139-829a-f9a98fca0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9CFC9-61F8-4F48-B18A-81E0DC56F8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383</Words>
  <Application>Microsoft Macintosh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Gill Sans MT</vt:lpstr>
      <vt:lpstr>Helvetica</vt:lpstr>
      <vt:lpstr>Wingdings 2</vt:lpstr>
      <vt:lpstr>DividendVTI</vt:lpstr>
      <vt:lpstr>PowerPoint 프레젠테이션</vt:lpstr>
      <vt:lpstr>Problems</vt:lpstr>
      <vt:lpstr>The reasons of Financial difficulties </vt:lpstr>
      <vt:lpstr>PowerPoint 프레젠테이션</vt:lpstr>
      <vt:lpstr>PowerPoint 프레젠테이션</vt:lpstr>
      <vt:lpstr>The reasons of Difficulty in immediate response  </vt:lpstr>
      <vt:lpstr>PowerPoint 프레젠테이션</vt:lpstr>
      <vt:lpstr>PowerPoint 프레젠테이션</vt:lpstr>
      <vt:lpstr>The reasons of Deterioration of mental illness </vt:lpstr>
      <vt:lpstr>PowerPoint 프레젠테이션</vt:lpstr>
      <vt:lpstr>PowerPoint 프레젠테이션</vt:lpstr>
      <vt:lpstr>Priority</vt:lpstr>
      <vt:lpstr>Thats it. 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민주 신</dc:creator>
  <cp:lastModifiedBy>박 주원</cp:lastModifiedBy>
  <cp:revision>17</cp:revision>
  <dcterms:created xsi:type="dcterms:W3CDTF">2020-10-17T09:52:08Z</dcterms:created>
  <dcterms:modified xsi:type="dcterms:W3CDTF">2020-10-19T01:22:36Z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0x01010013061AFDF3BF9342A0D42818AFB29D0E</vt:lpwstr>
  </property>
</Properties>
</file>