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3"/>
  </p:notesMasterIdLst>
  <p:handoutMasterIdLst>
    <p:handoutMasterId r:id="rId14"/>
  </p:handoutMasterIdLst>
  <p:sldIdLst>
    <p:sldId id="256" r:id="rId5"/>
    <p:sldId id="275" r:id="rId6"/>
    <p:sldId id="258" r:id="rId7"/>
    <p:sldId id="276" r:id="rId8"/>
    <p:sldId id="260" r:id="rId9"/>
    <p:sldId id="277" r:id="rId10"/>
    <p:sldId id="264"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napToObjects="1">
      <p:cViewPr varScale="1">
        <p:scale>
          <a:sx n="90" d="100"/>
          <a:sy n="90" d="100"/>
        </p:scale>
        <p:origin x="398" y="6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ofPieChart>
        <c:ofPieType val="pie"/>
        <c:varyColors val="1"/>
        <c:dLbls>
          <c:showLegendKey val="0"/>
          <c:showVal val="0"/>
          <c:showCatName val="0"/>
          <c:showSerName val="0"/>
          <c:showPercent val="0"/>
          <c:showBubbleSize val="0"/>
          <c:showLeaderLines val="0"/>
        </c:dLbls>
        <c:gapWidth val="100"/>
        <c:secondPieSize val="75"/>
        <c:serLines>
          <c:spPr>
            <a:ln w="635" cap="flat" cmpd="sng" algn="ctr">
              <a:solidFill>
                <a:schemeClr val="tx1">
                  <a:alpha val="50000"/>
                </a:schemeClr>
              </a:solidFill>
              <a:round/>
            </a:ln>
            <a:effectLst/>
          </c:spPr>
        </c:serLines>
      </c:ofPieChart>
      <c:spPr>
        <a:noFill/>
        <a:ln>
          <a:noFill/>
        </a:ln>
        <a:effectLst/>
      </c:spPr>
    </c:plotArea>
    <c:legend>
      <c:legendPos val="r"/>
      <c:layout>
        <c:manualLayout>
          <c:xMode val="edge"/>
          <c:yMode val="edge"/>
          <c:x val="0.83724402046109014"/>
          <c:y val="0.28306539071289344"/>
          <c:w val="0.15149181877179171"/>
          <c:h val="0.40024637897975207"/>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2" Type="http://schemas.openxmlformats.org/officeDocument/2006/relationships/hyperlink" Target="https://github.com/JWMedeiros/Realtime_Stock_Analysis" TargetMode="External"/><Relationship Id="rId1" Type="http://schemas.openxmlformats.org/officeDocument/2006/relationships/hyperlink" Target="https://jwmedeiros.github.io/Realtime_Stock_Analysis/"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s://github.com/JWMedeiros/Realtime_Stock_Analysis" TargetMode="External"/><Relationship Id="rId1" Type="http://schemas.openxmlformats.org/officeDocument/2006/relationships/hyperlink" Target="https://jwmedeiros.github.io/Realtime_Stock_Analysis/"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5B76ED-C686-4E97-9A28-74231B4FDDD1}" type="doc">
      <dgm:prSet loTypeId="urn:microsoft.com/office/officeart/2009/3/layout/CircleRelationship" loCatId="relationship" qsTypeId="urn:microsoft.com/office/officeart/2005/8/quickstyle/simple4" qsCatId="simple" csTypeId="urn:microsoft.com/office/officeart/2005/8/colors/accent1_2" csCatId="accent1" phldr="1"/>
      <dgm:spPr/>
      <dgm:t>
        <a:bodyPr/>
        <a:lstStyle/>
        <a:p>
          <a:endParaRPr lang="en-US"/>
        </a:p>
      </dgm:t>
    </dgm:pt>
    <dgm:pt modelId="{27C8F191-CB8B-4A89-9EDF-D94B6E4ADC92}">
      <dgm:prSet phldrT="[Text]" custT="1"/>
      <dgm:spPr/>
      <dgm:t>
        <a:bodyPr/>
        <a:lstStyle/>
        <a:p>
          <a:r>
            <a:rPr lang="en-US" sz="1800" b="1" u="sng" dirty="0">
              <a:solidFill>
                <a:schemeClr val="tx1"/>
              </a:solidFill>
              <a:effectLst>
                <a:outerShdw blurRad="38100" dist="38100" dir="2700000" algn="tl">
                  <a:srgbClr val="000000">
                    <a:alpha val="43137"/>
                  </a:srgbClr>
                </a:outerShdw>
              </a:effectLst>
              <a:hlinkClick xmlns:r="http://schemas.openxmlformats.org/officeDocument/2006/relationships" r:id="rId1">
                <a:extLst>
                  <a:ext uri="{A12FA001-AC4F-418D-AE19-62706E023703}">
                    <ahyp:hlinkClr xmlns:ahyp="http://schemas.microsoft.com/office/drawing/2018/hyperlinkcolor" val="tx"/>
                  </a:ext>
                </a:extLst>
              </a:hlinkClick>
            </a:rPr>
            <a:t>Deployed Application</a:t>
          </a:r>
          <a:endParaRPr lang="en-US" sz="1200" b="1" u="sng" dirty="0">
            <a:solidFill>
              <a:schemeClr val="tx1"/>
            </a:solidFill>
            <a:effectLst>
              <a:outerShdw blurRad="38100" dist="38100" dir="2700000" algn="tl">
                <a:srgbClr val="000000">
                  <a:alpha val="43137"/>
                </a:srgbClr>
              </a:outerShdw>
            </a:effectLst>
          </a:endParaRPr>
        </a:p>
      </dgm:t>
    </dgm:pt>
    <dgm:pt modelId="{8EFDF7C7-310E-4ED5-B739-2186FB69ED8A}" type="parTrans" cxnId="{4E26289A-3825-4A9C-991F-8AB8A7EFD597}">
      <dgm:prSet/>
      <dgm:spPr/>
      <dgm:t>
        <a:bodyPr/>
        <a:lstStyle/>
        <a:p>
          <a:endParaRPr lang="en-US"/>
        </a:p>
      </dgm:t>
    </dgm:pt>
    <dgm:pt modelId="{755F5D09-ECCD-4FC5-B350-FED951F57983}" type="sibTrans" cxnId="{4E26289A-3825-4A9C-991F-8AB8A7EFD597}">
      <dgm:prSet/>
      <dgm:spPr/>
      <dgm:t>
        <a:bodyPr/>
        <a:lstStyle/>
        <a:p>
          <a:endParaRPr lang="en-US"/>
        </a:p>
      </dgm:t>
    </dgm:pt>
    <dgm:pt modelId="{AEFF5EA2-6931-4098-96C8-31AE53CB425B}">
      <dgm:prSet phldrT="[Text]" custT="1"/>
      <dgm:spPr/>
      <dgm:t>
        <a:bodyPr/>
        <a:lstStyle/>
        <a:p>
          <a:r>
            <a:rPr lang="en-US" sz="1800" b="1"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Git hub</a:t>
          </a:r>
          <a:endParaRPr lang="en-US" sz="1800" b="1" dirty="0">
            <a:solidFill>
              <a:schemeClr val="tx1"/>
            </a:solidFill>
          </a:endParaRPr>
        </a:p>
      </dgm:t>
    </dgm:pt>
    <dgm:pt modelId="{AC52CE11-07EF-42A7-A67A-2231908FD231}" type="parTrans" cxnId="{2D96128D-55F5-4B46-B071-9EA8CDCA9DCD}">
      <dgm:prSet/>
      <dgm:spPr/>
      <dgm:t>
        <a:bodyPr/>
        <a:lstStyle/>
        <a:p>
          <a:endParaRPr lang="en-US"/>
        </a:p>
      </dgm:t>
    </dgm:pt>
    <dgm:pt modelId="{FB25E557-3597-4AEA-B1FC-EA99A632BFB1}" type="sibTrans" cxnId="{2D96128D-55F5-4B46-B071-9EA8CDCA9DCD}">
      <dgm:prSet/>
      <dgm:spPr/>
      <dgm:t>
        <a:bodyPr/>
        <a:lstStyle/>
        <a:p>
          <a:endParaRPr lang="en-US"/>
        </a:p>
      </dgm:t>
    </dgm:pt>
    <dgm:pt modelId="{EC323DFF-E2DA-4381-8948-5F3D2CD82207}" type="pres">
      <dgm:prSet presAssocID="{BE5B76ED-C686-4E97-9A28-74231B4FDDD1}" presName="Name0" presStyleCnt="0">
        <dgm:presLayoutVars>
          <dgm:chMax val="1"/>
          <dgm:chPref val="1"/>
        </dgm:presLayoutVars>
      </dgm:prSet>
      <dgm:spPr/>
    </dgm:pt>
    <dgm:pt modelId="{4E660658-4307-4288-8C66-DFB6624A93B0}" type="pres">
      <dgm:prSet presAssocID="{27C8F191-CB8B-4A89-9EDF-D94B6E4ADC92}" presName="Parent" presStyleLbl="node0" presStyleIdx="0" presStyleCnt="1">
        <dgm:presLayoutVars>
          <dgm:chMax val="5"/>
          <dgm:chPref val="5"/>
        </dgm:presLayoutVars>
      </dgm:prSet>
      <dgm:spPr/>
    </dgm:pt>
    <dgm:pt modelId="{A1F53E54-43A6-4106-B6B9-F8CF7819CF25}" type="pres">
      <dgm:prSet presAssocID="{27C8F191-CB8B-4A89-9EDF-D94B6E4ADC92}" presName="Accent1" presStyleLbl="node1" presStyleIdx="0" presStyleCnt="9"/>
      <dgm:spPr/>
    </dgm:pt>
    <dgm:pt modelId="{AB548A43-256C-487E-95D3-8379FFEB0ECD}" type="pres">
      <dgm:prSet presAssocID="{27C8F191-CB8B-4A89-9EDF-D94B6E4ADC92}" presName="Accent2" presStyleLbl="node1" presStyleIdx="1" presStyleCnt="9"/>
      <dgm:spPr/>
    </dgm:pt>
    <dgm:pt modelId="{3D16206C-439A-4222-B3FD-0A8502E9C1D0}" type="pres">
      <dgm:prSet presAssocID="{27C8F191-CB8B-4A89-9EDF-D94B6E4ADC92}" presName="Accent3" presStyleLbl="node1" presStyleIdx="2" presStyleCnt="9"/>
      <dgm:spPr/>
    </dgm:pt>
    <dgm:pt modelId="{7D6DC3F5-146F-4234-B043-DD6459EFA1C0}" type="pres">
      <dgm:prSet presAssocID="{27C8F191-CB8B-4A89-9EDF-D94B6E4ADC92}" presName="Accent4" presStyleLbl="node1" presStyleIdx="3" presStyleCnt="9"/>
      <dgm:spPr/>
    </dgm:pt>
    <dgm:pt modelId="{6FFD4452-BE8A-4861-8F4C-236E0883F0CC}" type="pres">
      <dgm:prSet presAssocID="{27C8F191-CB8B-4A89-9EDF-D94B6E4ADC92}" presName="Accent5" presStyleLbl="node1" presStyleIdx="4" presStyleCnt="9"/>
      <dgm:spPr/>
    </dgm:pt>
    <dgm:pt modelId="{134AE382-D261-4E47-97DD-47F6FDF7D7C6}" type="pres">
      <dgm:prSet presAssocID="{27C8F191-CB8B-4A89-9EDF-D94B6E4ADC92}" presName="Accent6" presStyleLbl="node1" presStyleIdx="5" presStyleCnt="9"/>
      <dgm:spPr/>
    </dgm:pt>
    <dgm:pt modelId="{024F8A07-4C8B-4FE0-A78E-048E462E477A}" type="pres">
      <dgm:prSet presAssocID="{AEFF5EA2-6931-4098-96C8-31AE53CB425B}" presName="Child1" presStyleLbl="node1" presStyleIdx="6" presStyleCnt="9">
        <dgm:presLayoutVars>
          <dgm:chMax val="0"/>
          <dgm:chPref val="0"/>
        </dgm:presLayoutVars>
      </dgm:prSet>
      <dgm:spPr/>
    </dgm:pt>
    <dgm:pt modelId="{EDC35B11-F587-4F84-B7C2-C1AFA06F6839}" type="pres">
      <dgm:prSet presAssocID="{AEFF5EA2-6931-4098-96C8-31AE53CB425B}" presName="Accent7" presStyleCnt="0"/>
      <dgm:spPr/>
    </dgm:pt>
    <dgm:pt modelId="{0DF8FB3E-B0B0-40D8-B039-0C7B496BBA97}" type="pres">
      <dgm:prSet presAssocID="{AEFF5EA2-6931-4098-96C8-31AE53CB425B}" presName="AccentHold1" presStyleLbl="node1" presStyleIdx="7" presStyleCnt="9"/>
      <dgm:spPr/>
    </dgm:pt>
    <dgm:pt modelId="{CF8CA615-AB04-4B8F-8B2C-83D0D82DE68F}" type="pres">
      <dgm:prSet presAssocID="{AEFF5EA2-6931-4098-96C8-31AE53CB425B}" presName="Accent8" presStyleCnt="0"/>
      <dgm:spPr/>
    </dgm:pt>
    <dgm:pt modelId="{022614F8-042B-41CB-A6A7-8094C903EB2F}" type="pres">
      <dgm:prSet presAssocID="{AEFF5EA2-6931-4098-96C8-31AE53CB425B}" presName="AccentHold2" presStyleLbl="node1" presStyleIdx="8" presStyleCnt="9"/>
      <dgm:spPr/>
    </dgm:pt>
  </dgm:ptLst>
  <dgm:cxnLst>
    <dgm:cxn modelId="{3782CD38-A9E4-489B-9920-69DF5EF0F088}" type="presOf" srcId="{27C8F191-CB8B-4A89-9EDF-D94B6E4ADC92}" destId="{4E660658-4307-4288-8C66-DFB6624A93B0}" srcOrd="0" destOrd="0" presId="urn:microsoft.com/office/officeart/2009/3/layout/CircleRelationship"/>
    <dgm:cxn modelId="{F882DD51-2DC2-4CDA-BC41-12B67F64110F}" type="presOf" srcId="{AEFF5EA2-6931-4098-96C8-31AE53CB425B}" destId="{024F8A07-4C8B-4FE0-A78E-048E462E477A}" srcOrd="0" destOrd="0" presId="urn:microsoft.com/office/officeart/2009/3/layout/CircleRelationship"/>
    <dgm:cxn modelId="{2D96128D-55F5-4B46-B071-9EA8CDCA9DCD}" srcId="{27C8F191-CB8B-4A89-9EDF-D94B6E4ADC92}" destId="{AEFF5EA2-6931-4098-96C8-31AE53CB425B}" srcOrd="0" destOrd="0" parTransId="{AC52CE11-07EF-42A7-A67A-2231908FD231}" sibTransId="{FB25E557-3597-4AEA-B1FC-EA99A632BFB1}"/>
    <dgm:cxn modelId="{4E26289A-3825-4A9C-991F-8AB8A7EFD597}" srcId="{BE5B76ED-C686-4E97-9A28-74231B4FDDD1}" destId="{27C8F191-CB8B-4A89-9EDF-D94B6E4ADC92}" srcOrd="0" destOrd="0" parTransId="{8EFDF7C7-310E-4ED5-B739-2186FB69ED8A}" sibTransId="{755F5D09-ECCD-4FC5-B350-FED951F57983}"/>
    <dgm:cxn modelId="{A3AC16E3-96A0-4DCE-A502-BF3413F7EEBB}" type="presOf" srcId="{BE5B76ED-C686-4E97-9A28-74231B4FDDD1}" destId="{EC323DFF-E2DA-4381-8948-5F3D2CD82207}" srcOrd="0" destOrd="0" presId="urn:microsoft.com/office/officeart/2009/3/layout/CircleRelationship"/>
    <dgm:cxn modelId="{897A33EA-0E3B-4237-A893-0E3142338EAE}" type="presParOf" srcId="{EC323DFF-E2DA-4381-8948-5F3D2CD82207}" destId="{4E660658-4307-4288-8C66-DFB6624A93B0}" srcOrd="0" destOrd="0" presId="urn:microsoft.com/office/officeart/2009/3/layout/CircleRelationship"/>
    <dgm:cxn modelId="{52973D73-8A61-49F7-B15E-4D9F1730454E}" type="presParOf" srcId="{EC323DFF-E2DA-4381-8948-5F3D2CD82207}" destId="{A1F53E54-43A6-4106-B6B9-F8CF7819CF25}" srcOrd="1" destOrd="0" presId="urn:microsoft.com/office/officeart/2009/3/layout/CircleRelationship"/>
    <dgm:cxn modelId="{8181F545-25D4-4853-AE61-63407B21C196}" type="presParOf" srcId="{EC323DFF-E2DA-4381-8948-5F3D2CD82207}" destId="{AB548A43-256C-487E-95D3-8379FFEB0ECD}" srcOrd="2" destOrd="0" presId="urn:microsoft.com/office/officeart/2009/3/layout/CircleRelationship"/>
    <dgm:cxn modelId="{CF688DBA-4FEB-424B-B986-3162DFE2CD35}" type="presParOf" srcId="{EC323DFF-E2DA-4381-8948-5F3D2CD82207}" destId="{3D16206C-439A-4222-B3FD-0A8502E9C1D0}" srcOrd="3" destOrd="0" presId="urn:microsoft.com/office/officeart/2009/3/layout/CircleRelationship"/>
    <dgm:cxn modelId="{7885D93A-1503-4301-97E9-1F980E07775F}" type="presParOf" srcId="{EC323DFF-E2DA-4381-8948-5F3D2CD82207}" destId="{7D6DC3F5-146F-4234-B043-DD6459EFA1C0}" srcOrd="4" destOrd="0" presId="urn:microsoft.com/office/officeart/2009/3/layout/CircleRelationship"/>
    <dgm:cxn modelId="{5B0247A8-ADA5-4D38-B7E5-3A75CF8C1799}" type="presParOf" srcId="{EC323DFF-E2DA-4381-8948-5F3D2CD82207}" destId="{6FFD4452-BE8A-4861-8F4C-236E0883F0CC}" srcOrd="5" destOrd="0" presId="urn:microsoft.com/office/officeart/2009/3/layout/CircleRelationship"/>
    <dgm:cxn modelId="{4C12FBF1-C562-4359-95F1-4996A5831CA7}" type="presParOf" srcId="{EC323DFF-E2DA-4381-8948-5F3D2CD82207}" destId="{134AE382-D261-4E47-97DD-47F6FDF7D7C6}" srcOrd="6" destOrd="0" presId="urn:microsoft.com/office/officeart/2009/3/layout/CircleRelationship"/>
    <dgm:cxn modelId="{03CE375B-DD1D-4FA6-AC94-D317CDBB2A32}" type="presParOf" srcId="{EC323DFF-E2DA-4381-8948-5F3D2CD82207}" destId="{024F8A07-4C8B-4FE0-A78E-048E462E477A}" srcOrd="7" destOrd="0" presId="urn:microsoft.com/office/officeart/2009/3/layout/CircleRelationship"/>
    <dgm:cxn modelId="{A991310D-A62B-4E67-84D6-03B367AFCFB5}" type="presParOf" srcId="{EC323DFF-E2DA-4381-8948-5F3D2CD82207}" destId="{EDC35B11-F587-4F84-B7C2-C1AFA06F6839}" srcOrd="8" destOrd="0" presId="urn:microsoft.com/office/officeart/2009/3/layout/CircleRelationship"/>
    <dgm:cxn modelId="{3E177556-7717-4458-AEFD-6C8D1C29E777}" type="presParOf" srcId="{EDC35B11-F587-4F84-B7C2-C1AFA06F6839}" destId="{0DF8FB3E-B0B0-40D8-B039-0C7B496BBA97}" srcOrd="0" destOrd="0" presId="urn:microsoft.com/office/officeart/2009/3/layout/CircleRelationship"/>
    <dgm:cxn modelId="{99307F89-41F1-4A9D-AA35-D2D3769FB5F8}" type="presParOf" srcId="{EC323DFF-E2DA-4381-8948-5F3D2CD82207}" destId="{CF8CA615-AB04-4B8F-8B2C-83D0D82DE68F}" srcOrd="9" destOrd="0" presId="urn:microsoft.com/office/officeart/2009/3/layout/CircleRelationship"/>
    <dgm:cxn modelId="{0DAE07AC-7F52-4E05-99DC-C3572183282A}" type="presParOf" srcId="{CF8CA615-AB04-4B8F-8B2C-83D0D82DE68F}" destId="{022614F8-042B-41CB-A6A7-8094C903EB2F}" srcOrd="0" destOrd="0" presId="urn:microsoft.com/office/officeart/2009/3/layout/CircleRelationship"/>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660658-4307-4288-8C66-DFB6624A93B0}">
      <dsp:nvSpPr>
        <dsp:cNvPr id="0" name=""/>
        <dsp:cNvSpPr/>
      </dsp:nvSpPr>
      <dsp:spPr>
        <a:xfrm>
          <a:off x="2368414" y="145287"/>
          <a:ext cx="3188804" cy="3188885"/>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u="sng" kern="1200" dirty="0">
              <a:solidFill>
                <a:schemeClr val="tx1"/>
              </a:solidFill>
              <a:effectLst>
                <a:outerShdw blurRad="38100" dist="38100" dir="2700000" algn="tl">
                  <a:srgbClr val="000000">
                    <a:alpha val="43137"/>
                  </a:srgbClr>
                </a:outerShdw>
              </a:effectLst>
              <a:hlinkClick xmlns:r="http://schemas.openxmlformats.org/officeDocument/2006/relationships" r:id="rId1">
                <a:extLst>
                  <a:ext uri="{A12FA001-AC4F-418D-AE19-62706E023703}">
                    <ahyp:hlinkClr xmlns:ahyp="http://schemas.microsoft.com/office/drawing/2018/hyperlinkcolor" val="tx"/>
                  </a:ext>
                </a:extLst>
              </a:hlinkClick>
            </a:rPr>
            <a:t>Deployed Application</a:t>
          </a:r>
          <a:endParaRPr lang="en-US" sz="1200" b="1" u="sng" kern="1200" dirty="0">
            <a:solidFill>
              <a:schemeClr val="tx1"/>
            </a:solidFill>
            <a:effectLst>
              <a:outerShdw blurRad="38100" dist="38100" dir="2700000" algn="tl">
                <a:srgbClr val="000000">
                  <a:alpha val="43137"/>
                </a:srgbClr>
              </a:outerShdw>
            </a:effectLst>
          </a:endParaRPr>
        </a:p>
      </dsp:txBody>
      <dsp:txXfrm>
        <a:off x="2835404" y="612288"/>
        <a:ext cx="2254824" cy="2254883"/>
      </dsp:txXfrm>
    </dsp:sp>
    <dsp:sp modelId="{A1F53E54-43A6-4106-B6B9-F8CF7819CF25}">
      <dsp:nvSpPr>
        <dsp:cNvPr id="0" name=""/>
        <dsp:cNvSpPr/>
      </dsp:nvSpPr>
      <dsp:spPr>
        <a:xfrm>
          <a:off x="4187534" y="0"/>
          <a:ext cx="354621"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B548A43-256C-487E-95D3-8379FFEB0ECD}">
      <dsp:nvSpPr>
        <dsp:cNvPr id="0" name=""/>
        <dsp:cNvSpPr/>
      </dsp:nvSpPr>
      <dsp:spPr>
        <a:xfrm>
          <a:off x="3348154" y="3097241"/>
          <a:ext cx="257019"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D16206C-439A-4222-B3FD-0A8502E9C1D0}">
      <dsp:nvSpPr>
        <dsp:cNvPr id="0" name=""/>
        <dsp:cNvSpPr/>
      </dsp:nvSpPr>
      <dsp:spPr>
        <a:xfrm>
          <a:off x="5762183" y="1439468"/>
          <a:ext cx="257019"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D6DC3F5-146F-4234-B043-DD6459EFA1C0}">
      <dsp:nvSpPr>
        <dsp:cNvPr id="0" name=""/>
        <dsp:cNvSpPr/>
      </dsp:nvSpPr>
      <dsp:spPr>
        <a:xfrm>
          <a:off x="4533324" y="3370681"/>
          <a:ext cx="354621"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FFD4452-BE8A-4861-8F4C-236E0883F0CC}">
      <dsp:nvSpPr>
        <dsp:cNvPr id="0" name=""/>
        <dsp:cNvSpPr/>
      </dsp:nvSpPr>
      <dsp:spPr>
        <a:xfrm>
          <a:off x="3420659" y="504037"/>
          <a:ext cx="257019"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34AE382-D261-4E47-97DD-47F6FDF7D7C6}">
      <dsp:nvSpPr>
        <dsp:cNvPr id="0" name=""/>
        <dsp:cNvSpPr/>
      </dsp:nvSpPr>
      <dsp:spPr>
        <a:xfrm>
          <a:off x="2611490" y="1974426"/>
          <a:ext cx="257019"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24F8A07-4C8B-4FE0-A78E-048E462E477A}">
      <dsp:nvSpPr>
        <dsp:cNvPr id="0" name=""/>
        <dsp:cNvSpPr/>
      </dsp:nvSpPr>
      <dsp:spPr>
        <a:xfrm>
          <a:off x="1371477" y="720851"/>
          <a:ext cx="1296250" cy="1296043"/>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Git hub</a:t>
          </a:r>
          <a:endParaRPr lang="en-US" sz="1800" b="1" kern="1200" dirty="0">
            <a:solidFill>
              <a:schemeClr val="tx1"/>
            </a:solidFill>
          </a:endParaRPr>
        </a:p>
      </dsp:txBody>
      <dsp:txXfrm>
        <a:off x="1561308" y="910652"/>
        <a:ext cx="916588" cy="916441"/>
      </dsp:txXfrm>
    </dsp:sp>
    <dsp:sp modelId="{0DF8FB3E-B0B0-40D8-B039-0C7B496BBA97}">
      <dsp:nvSpPr>
        <dsp:cNvPr id="0" name=""/>
        <dsp:cNvSpPr/>
      </dsp:nvSpPr>
      <dsp:spPr>
        <a:xfrm>
          <a:off x="3828729" y="515213"/>
          <a:ext cx="354621"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22614F8-042B-41CB-A6A7-8094C903EB2F}">
      <dsp:nvSpPr>
        <dsp:cNvPr id="0" name=""/>
        <dsp:cNvSpPr/>
      </dsp:nvSpPr>
      <dsp:spPr>
        <a:xfrm>
          <a:off x="1493247" y="2396879"/>
          <a:ext cx="641386" cy="64112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6/6/2022</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6/6/2022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dirty="0"/>
          </a:p>
        </p:txBody>
      </p:sp>
    </p:spTree>
    <p:extLst>
      <p:ext uri="{BB962C8B-B14F-4D97-AF65-F5344CB8AC3E}">
        <p14:creationId xmlns:p14="http://schemas.microsoft.com/office/powerpoint/2010/main" val="173010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8</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6/6/2022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6/6/2022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6/6/2022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6/6/2022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6/6/2022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b="1" dirty="0"/>
              <a:t>Real Time Stock Analysis</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sz="1800" dirty="0">
                <a:solidFill>
                  <a:srgbClr val="7CEBFF"/>
                </a:solidFill>
              </a:rPr>
              <a:t>A reliable place where you can  view the real-time stock data</a:t>
            </a:r>
          </a:p>
          <a:p>
            <a:endParaRPr lang="en-US"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71E973-632D-4D3C-FC3A-22A3D6209E01}"/>
              </a:ext>
            </a:extLst>
          </p:cNvPr>
          <p:cNvSpPr txBox="1"/>
          <p:nvPr/>
        </p:nvSpPr>
        <p:spPr>
          <a:xfrm>
            <a:off x="4898572" y="247898"/>
            <a:ext cx="4674637" cy="707886"/>
          </a:xfrm>
          <a:prstGeom prst="rect">
            <a:avLst/>
          </a:prstGeom>
          <a:noFill/>
        </p:spPr>
        <p:txBody>
          <a:bodyPr wrap="square" rtlCol="0">
            <a:spAutoFit/>
          </a:bodyPr>
          <a:lstStyle/>
          <a:p>
            <a:r>
              <a:rPr lang="en-CA" sz="4000" dirty="0">
                <a:solidFill>
                  <a:schemeClr val="bg2">
                    <a:lumMod val="20000"/>
                    <a:lumOff val="80000"/>
                  </a:schemeClr>
                </a:solidFill>
                <a:latin typeface="Amasis MT Pro Medium" panose="02040604050005020304" pitchFamily="18" charset="0"/>
              </a:rPr>
              <a:t>Concept</a:t>
            </a:r>
          </a:p>
        </p:txBody>
      </p:sp>
      <p:sp>
        <p:nvSpPr>
          <p:cNvPr id="6" name="TextBox 5">
            <a:extLst>
              <a:ext uri="{FF2B5EF4-FFF2-40B4-BE49-F238E27FC236}">
                <a16:creationId xmlns:a16="http://schemas.microsoft.com/office/drawing/2014/main" id="{FDF0E869-51A0-EB18-B410-4AA5DFAD6474}"/>
              </a:ext>
            </a:extLst>
          </p:cNvPr>
          <p:cNvSpPr txBox="1"/>
          <p:nvPr/>
        </p:nvSpPr>
        <p:spPr>
          <a:xfrm>
            <a:off x="961054" y="1380931"/>
            <a:ext cx="11700588" cy="369332"/>
          </a:xfrm>
          <a:prstGeom prst="rect">
            <a:avLst/>
          </a:prstGeom>
          <a:noFill/>
        </p:spPr>
        <p:txBody>
          <a:bodyPr wrap="square" rtlCol="0">
            <a:spAutoFit/>
          </a:bodyPr>
          <a:lstStyle/>
          <a:p>
            <a:r>
              <a:rPr lang="en-CA" dirty="0"/>
              <a:t>This application gives the user a power to look for real time stock data, and the news related to them.</a:t>
            </a:r>
          </a:p>
        </p:txBody>
      </p:sp>
      <p:sp>
        <p:nvSpPr>
          <p:cNvPr id="7" name="TextBox 6">
            <a:extLst>
              <a:ext uri="{FF2B5EF4-FFF2-40B4-BE49-F238E27FC236}">
                <a16:creationId xmlns:a16="http://schemas.microsoft.com/office/drawing/2014/main" id="{76605D99-6493-D054-A53C-4BC6DF94C533}"/>
              </a:ext>
            </a:extLst>
          </p:cNvPr>
          <p:cNvSpPr txBox="1"/>
          <p:nvPr/>
        </p:nvSpPr>
        <p:spPr>
          <a:xfrm>
            <a:off x="961054" y="2630493"/>
            <a:ext cx="9184125" cy="923330"/>
          </a:xfrm>
          <a:prstGeom prst="rect">
            <a:avLst/>
          </a:prstGeom>
          <a:noFill/>
        </p:spPr>
        <p:txBody>
          <a:bodyPr wrap="square" rtlCol="0">
            <a:spAutoFit/>
          </a:bodyPr>
          <a:lstStyle/>
          <a:p>
            <a:r>
              <a:rPr lang="en-US" b="0" dirty="0">
                <a:solidFill>
                  <a:srgbClr val="FFFFFF"/>
                </a:solidFill>
                <a:effectLst/>
                <a:latin typeface="Calibri" panose="020F0502020204030204" pitchFamily="34" charset="0"/>
                <a:cs typeface="Calibri" panose="020F0502020204030204" pitchFamily="34" charset="0"/>
              </a:rPr>
              <a:t>In today's fast pacing era, it is hard for a stock investor/trader to keep track of the stock prices and the highlights related to them. So, this gave us an idea to build an application which one can look for the stock prices and the news related to them at the same place.</a:t>
            </a:r>
          </a:p>
        </p:txBody>
      </p:sp>
      <p:sp>
        <p:nvSpPr>
          <p:cNvPr id="8" name="TextBox 7">
            <a:extLst>
              <a:ext uri="{FF2B5EF4-FFF2-40B4-BE49-F238E27FC236}">
                <a16:creationId xmlns:a16="http://schemas.microsoft.com/office/drawing/2014/main" id="{65265C8B-E615-9548-9166-BE660833B421}"/>
              </a:ext>
            </a:extLst>
          </p:cNvPr>
          <p:cNvSpPr txBox="1"/>
          <p:nvPr/>
        </p:nvSpPr>
        <p:spPr>
          <a:xfrm>
            <a:off x="961054" y="3676577"/>
            <a:ext cx="11103428" cy="2585323"/>
          </a:xfrm>
          <a:prstGeom prst="rect">
            <a:avLst/>
          </a:prstGeom>
          <a:noFill/>
        </p:spPr>
        <p:txBody>
          <a:bodyPr wrap="square" rtlCol="0">
            <a:spAutoFit/>
          </a:bodyPr>
          <a:lstStyle/>
          <a:p>
            <a:r>
              <a:rPr lang="en-US" b="1" i="0" u="sng" dirty="0">
                <a:effectLst/>
                <a:latin typeface="Calibri" panose="020F0502020204030204" pitchFamily="34" charset="0"/>
                <a:cs typeface="Calibri" panose="020F0502020204030204" pitchFamily="34" charset="0"/>
              </a:rPr>
              <a:t>User Story:</a:t>
            </a:r>
          </a:p>
          <a:p>
            <a:r>
              <a:rPr lang="en-US" b="0" i="0" dirty="0">
                <a:effectLst/>
                <a:latin typeface="Calibri" panose="020F0502020204030204" pitchFamily="34" charset="0"/>
                <a:cs typeface="Calibri" panose="020F0502020204030204" pitchFamily="34" charset="0"/>
              </a:rPr>
              <a:t>As a Stock Trader, I would like to see real time stock market news and stock updates so that I can make informed trades.</a:t>
            </a:r>
          </a:p>
          <a:p>
            <a:pPr marL="285750" indent="-285750">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It is done when I can search for a stock and view data about the stock (Opening and closing price, the name, ticker, day open, currency, volume and the day high/low)</a:t>
            </a:r>
          </a:p>
          <a:p>
            <a:pPr marL="285750" indent="-285750">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It is done when a modal pops up with news about the currently selected stock when clicked</a:t>
            </a:r>
          </a:p>
          <a:p>
            <a:pPr marL="285750" indent="-285750">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It is done when the selected stocks display some relevant info in graphical form.</a:t>
            </a:r>
          </a:p>
          <a:p>
            <a:pPr marL="285750" indent="-285750">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It is done when the search history is saved in local storage.</a:t>
            </a:r>
            <a:br>
              <a:rPr lang="en-US" dirty="0"/>
            </a:br>
            <a:endParaRPr lang="en-CA" dirty="0"/>
          </a:p>
        </p:txBody>
      </p:sp>
    </p:spTree>
    <p:extLst>
      <p:ext uri="{BB962C8B-B14F-4D97-AF65-F5344CB8AC3E}">
        <p14:creationId xmlns:p14="http://schemas.microsoft.com/office/powerpoint/2010/main" val="3650418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536511" y="100991"/>
            <a:ext cx="6143423" cy="780004"/>
          </a:xfrm>
        </p:spPr>
        <p:txBody>
          <a:bodyPr>
            <a:normAutofit/>
          </a:bodyPr>
          <a:lstStyle/>
          <a:p>
            <a:r>
              <a:rPr lang="en-US" dirty="0">
                <a:solidFill>
                  <a:schemeClr val="bg2">
                    <a:lumMod val="20000"/>
                    <a:lumOff val="80000"/>
                  </a:schemeClr>
                </a:solidFill>
                <a:latin typeface="Amasis MT Pro Medium" panose="02040604050005020304" pitchFamily="18" charset="0"/>
                <a:cs typeface="Aldhabi" panose="020B0604020202020204" pitchFamily="2" charset="-78"/>
              </a:rPr>
              <a:t>process</a:t>
            </a:r>
            <a:endParaRPr lang="ru-RU" dirty="0">
              <a:solidFill>
                <a:schemeClr val="bg2">
                  <a:lumMod val="20000"/>
                  <a:lumOff val="80000"/>
                </a:schemeClr>
              </a:solidFill>
              <a:cs typeface="Aldhabi" panose="020B0604020202020204" pitchFamily="2" charset="-78"/>
            </a:endParaRPr>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10" name="TextBox 9">
            <a:extLst>
              <a:ext uri="{FF2B5EF4-FFF2-40B4-BE49-F238E27FC236}">
                <a16:creationId xmlns:a16="http://schemas.microsoft.com/office/drawing/2014/main" id="{407AC517-21AD-3C4F-61E7-8E63411F2424}"/>
              </a:ext>
            </a:extLst>
          </p:cNvPr>
          <p:cNvSpPr txBox="1"/>
          <p:nvPr/>
        </p:nvSpPr>
        <p:spPr>
          <a:xfrm>
            <a:off x="233265" y="996815"/>
            <a:ext cx="7236445" cy="2308324"/>
          </a:xfrm>
          <a:prstGeom prst="rect">
            <a:avLst/>
          </a:prstGeom>
          <a:noFill/>
        </p:spPr>
        <p:txBody>
          <a:bodyPr wrap="square" rtlCol="0">
            <a:spAutoFit/>
          </a:bodyPr>
          <a:lstStyle/>
          <a:p>
            <a:r>
              <a:rPr lang="en-CA" dirty="0"/>
              <a:t>We used the following technologies</a:t>
            </a:r>
          </a:p>
          <a:p>
            <a:pPr marL="285750" indent="-285750">
              <a:buClr>
                <a:schemeClr val="tx1"/>
              </a:buClr>
              <a:buFont typeface="Arial" panose="020B0604020202020204" pitchFamily="34" charset="0"/>
              <a:buChar char="•"/>
            </a:pPr>
            <a:r>
              <a:rPr lang="en-CA" dirty="0"/>
              <a:t>HTML</a:t>
            </a:r>
          </a:p>
          <a:p>
            <a:pPr marL="285750" indent="-285750">
              <a:buClr>
                <a:schemeClr val="tx1"/>
              </a:buClr>
              <a:buFont typeface="Arial" panose="020B0604020202020204" pitchFamily="34" charset="0"/>
              <a:buChar char="•"/>
            </a:pPr>
            <a:r>
              <a:rPr lang="en-CA" dirty="0"/>
              <a:t>CSS</a:t>
            </a:r>
          </a:p>
          <a:p>
            <a:pPr marL="285750" indent="-285750">
              <a:buClr>
                <a:schemeClr val="tx1"/>
              </a:buClr>
              <a:buFont typeface="Arial" panose="020B0604020202020204" pitchFamily="34" charset="0"/>
              <a:buChar char="•"/>
            </a:pPr>
            <a:r>
              <a:rPr lang="en-CA" dirty="0"/>
              <a:t>Java Script</a:t>
            </a:r>
          </a:p>
          <a:p>
            <a:pPr marL="285750" indent="-285750">
              <a:buClr>
                <a:schemeClr val="tx1"/>
              </a:buClr>
              <a:buFont typeface="Arial" panose="020B0604020202020204" pitchFamily="34" charset="0"/>
              <a:buChar char="•"/>
            </a:pPr>
            <a:r>
              <a:rPr lang="en-CA" dirty="0"/>
              <a:t>Web API’s</a:t>
            </a:r>
          </a:p>
          <a:p>
            <a:pPr marL="285750" indent="-285750">
              <a:buClr>
                <a:schemeClr val="tx1"/>
              </a:buClr>
              <a:buFont typeface="Arial" panose="020B0604020202020204" pitchFamily="34" charset="0"/>
              <a:buChar char="•"/>
            </a:pPr>
            <a:r>
              <a:rPr lang="en-CA" dirty="0"/>
              <a:t>Third party API’s</a:t>
            </a:r>
          </a:p>
          <a:p>
            <a:pPr marL="285750" indent="-285750">
              <a:buClr>
                <a:schemeClr val="tx1"/>
              </a:buClr>
              <a:buFont typeface="Arial" panose="020B0604020202020204" pitchFamily="34" charset="0"/>
              <a:buChar char="•"/>
            </a:pPr>
            <a:r>
              <a:rPr lang="en-CA" dirty="0"/>
              <a:t>Third Party Libraries</a:t>
            </a:r>
          </a:p>
          <a:p>
            <a:pPr marL="285750" indent="-285750">
              <a:buFont typeface="Arial" panose="020B0604020202020204" pitchFamily="34" charset="0"/>
              <a:buChar char="•"/>
            </a:pPr>
            <a:endParaRPr lang="en-CA" dirty="0"/>
          </a:p>
        </p:txBody>
      </p:sp>
      <p:sp>
        <p:nvSpPr>
          <p:cNvPr id="11" name="TextBox 10">
            <a:extLst>
              <a:ext uri="{FF2B5EF4-FFF2-40B4-BE49-F238E27FC236}">
                <a16:creationId xmlns:a16="http://schemas.microsoft.com/office/drawing/2014/main" id="{2A94801D-4173-CF36-A0BB-90F152E47288}"/>
              </a:ext>
            </a:extLst>
          </p:cNvPr>
          <p:cNvSpPr txBox="1"/>
          <p:nvPr/>
        </p:nvSpPr>
        <p:spPr>
          <a:xfrm>
            <a:off x="207493" y="3269936"/>
            <a:ext cx="8620963" cy="2585323"/>
          </a:xfrm>
          <a:prstGeom prst="rect">
            <a:avLst/>
          </a:prstGeom>
          <a:noFill/>
        </p:spPr>
        <p:txBody>
          <a:bodyPr wrap="square" rtlCol="0">
            <a:spAutoFit/>
          </a:bodyPr>
          <a:lstStyle/>
          <a:p>
            <a:r>
              <a:rPr lang="en-CA" dirty="0"/>
              <a:t>As this was a big project, there were plenty of tasks and roles. The three of us divided those in between us, as per our experience and skill-sets. </a:t>
            </a:r>
          </a:p>
          <a:p>
            <a:pPr marL="285750" indent="-285750">
              <a:buFont typeface="Arial" panose="020B0604020202020204" pitchFamily="34" charset="0"/>
              <a:buChar char="•"/>
            </a:pPr>
            <a:r>
              <a:rPr lang="en-CA" dirty="0"/>
              <a:t>John managed the whole project, and helped the other two whenever they faced any difficulty. Moreover, he worked on the basic layout, the modal and detecting bugs and fixing them</a:t>
            </a:r>
          </a:p>
          <a:p>
            <a:pPr marL="285750" indent="-285750">
              <a:buFont typeface="Arial" panose="020B0604020202020204" pitchFamily="34" charset="0"/>
              <a:buChar char="•"/>
            </a:pPr>
            <a:r>
              <a:rPr lang="en-CA" dirty="0" err="1"/>
              <a:t>Sachmilan</a:t>
            </a:r>
            <a:r>
              <a:rPr lang="en-CA" dirty="0"/>
              <a:t> undertook the Kanban board, worked on the third Party APIs, wrote the README file, CSS, and prepared the presentation.</a:t>
            </a:r>
          </a:p>
          <a:p>
            <a:pPr marL="285750" indent="-285750">
              <a:buFont typeface="Arial" panose="020B0604020202020204" pitchFamily="34" charset="0"/>
              <a:buChar char="•"/>
            </a:pPr>
            <a:r>
              <a:rPr lang="en-CA" dirty="0"/>
              <a:t>Sadegh worked on the </a:t>
            </a:r>
            <a:r>
              <a:rPr lang="en-CA"/>
              <a:t>wireframe layout, search </a:t>
            </a:r>
            <a:r>
              <a:rPr lang="en-CA" dirty="0"/>
              <a:t>content and local storage. He also worked on the CSS.</a:t>
            </a:r>
          </a:p>
        </p:txBody>
      </p:sp>
    </p:spTree>
    <p:extLst>
      <p:ext uri="{BB962C8B-B14F-4D97-AF65-F5344CB8AC3E}">
        <p14:creationId xmlns:p14="http://schemas.microsoft.com/office/powerpoint/2010/main" val="291382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182A00-D60C-B7CC-D2BE-9ED05E1F553D}"/>
              </a:ext>
            </a:extLst>
          </p:cNvPr>
          <p:cNvSpPr txBox="1"/>
          <p:nvPr/>
        </p:nvSpPr>
        <p:spPr>
          <a:xfrm>
            <a:off x="735563" y="519375"/>
            <a:ext cx="10720874" cy="2185214"/>
          </a:xfrm>
          <a:prstGeom prst="rect">
            <a:avLst/>
          </a:prstGeom>
          <a:noFill/>
        </p:spPr>
        <p:txBody>
          <a:bodyPr wrap="square" rtlCol="0">
            <a:spAutoFit/>
          </a:bodyPr>
          <a:lstStyle/>
          <a:p>
            <a:r>
              <a:rPr lang="en-CA" sz="3200" dirty="0">
                <a:solidFill>
                  <a:schemeClr val="bg2">
                    <a:lumMod val="20000"/>
                    <a:lumOff val="80000"/>
                  </a:schemeClr>
                </a:solidFill>
              </a:rPr>
              <a:t>CHALLENGES</a:t>
            </a:r>
          </a:p>
          <a:p>
            <a:endParaRPr lang="en-CA" sz="3200" dirty="0">
              <a:solidFill>
                <a:schemeClr val="bg2">
                  <a:lumMod val="20000"/>
                  <a:lumOff val="80000"/>
                </a:schemeClr>
              </a:solidFill>
            </a:endParaRPr>
          </a:p>
          <a:p>
            <a:r>
              <a:rPr lang="en-CA" dirty="0"/>
              <a:t>All three of us had different experiences and skill-sets. Though John was experienced, but Sachmilan and Sadegh were learning a lot of the new stuff. So it got challenging sometimes, especially whenever we have to add a totally new concept to the project. We also had to learn a lot about how stocks work in todays market such as ticker name being very important.</a:t>
            </a:r>
          </a:p>
        </p:txBody>
      </p:sp>
      <p:sp>
        <p:nvSpPr>
          <p:cNvPr id="3" name="TextBox 2">
            <a:extLst>
              <a:ext uri="{FF2B5EF4-FFF2-40B4-BE49-F238E27FC236}">
                <a16:creationId xmlns:a16="http://schemas.microsoft.com/office/drawing/2014/main" id="{0975A065-4BE4-8F25-F52A-1F007B976B31}"/>
              </a:ext>
            </a:extLst>
          </p:cNvPr>
          <p:cNvSpPr txBox="1"/>
          <p:nvPr/>
        </p:nvSpPr>
        <p:spPr>
          <a:xfrm>
            <a:off x="735563" y="3060441"/>
            <a:ext cx="10582470" cy="2462213"/>
          </a:xfrm>
          <a:prstGeom prst="rect">
            <a:avLst/>
          </a:prstGeom>
          <a:noFill/>
        </p:spPr>
        <p:txBody>
          <a:bodyPr wrap="square" rtlCol="0">
            <a:spAutoFit/>
          </a:bodyPr>
          <a:lstStyle/>
          <a:p>
            <a:r>
              <a:rPr lang="en-CA" sz="3200" dirty="0">
                <a:solidFill>
                  <a:schemeClr val="bg2">
                    <a:lumMod val="20000"/>
                    <a:lumOff val="80000"/>
                  </a:schemeClr>
                </a:solidFill>
              </a:rPr>
              <a:t>SUCCESS</a:t>
            </a:r>
          </a:p>
          <a:p>
            <a:endParaRPr lang="en-CA" sz="3200" dirty="0">
              <a:solidFill>
                <a:schemeClr val="bg2">
                  <a:lumMod val="20000"/>
                  <a:lumOff val="80000"/>
                </a:schemeClr>
              </a:solidFill>
            </a:endParaRPr>
          </a:p>
          <a:p>
            <a:r>
              <a:rPr lang="en-CA" dirty="0"/>
              <a:t>Though the three of us faced an ample amount of challenges, through sheer persistence we managed to overcome those hurdles. We learned new technologies, and how to make the graphs work in the project. Other than that, we worked with the new library called “Tailwind CSS”. </a:t>
            </a:r>
          </a:p>
          <a:p>
            <a:endParaRPr lang="en-CA" dirty="0"/>
          </a:p>
          <a:p>
            <a:endParaRPr lang="en-CA" dirty="0"/>
          </a:p>
        </p:txBody>
      </p:sp>
    </p:spTree>
    <p:extLst>
      <p:ext uri="{BB962C8B-B14F-4D97-AF65-F5344CB8AC3E}">
        <p14:creationId xmlns:p14="http://schemas.microsoft.com/office/powerpoint/2010/main" val="177197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5289316" y="12441"/>
            <a:ext cx="8554473" cy="1456267"/>
          </a:xfrm>
        </p:spPr>
        <p:txBody>
          <a:bodyPr>
            <a:normAutofit/>
          </a:bodyPr>
          <a:lstStyle/>
          <a:p>
            <a:r>
              <a:rPr lang="en-US" sz="3200" dirty="0">
                <a:solidFill>
                  <a:schemeClr val="bg2">
                    <a:lumMod val="20000"/>
                    <a:lumOff val="80000"/>
                  </a:schemeClr>
                </a:solidFill>
                <a:latin typeface="Calibri" panose="020F0502020204030204" pitchFamily="34" charset="0"/>
                <a:cs typeface="Calibri" panose="020F0502020204030204" pitchFamily="34" charset="0"/>
              </a:rPr>
              <a:t>Demo</a:t>
            </a:r>
          </a:p>
        </p:txBody>
      </p:sp>
      <p:graphicFrame>
        <p:nvGraphicFramePr>
          <p:cNvPr id="6" name="Content Placeholder 5" descr="Chart">
            <a:extLst>
              <a:ext uri="{FF2B5EF4-FFF2-40B4-BE49-F238E27FC236}">
                <a16:creationId xmlns:a16="http://schemas.microsoft.com/office/drawing/2014/main" id="{B969B0A3-888C-49AE-AB43-78DF29C9BE9B}"/>
              </a:ext>
            </a:extLst>
          </p:cNvPr>
          <p:cNvGraphicFramePr>
            <a:graphicFrameLocks noGrp="1"/>
          </p:cNvGraphicFramePr>
          <p:nvPr>
            <p:ph idx="1"/>
            <p:extLst>
              <p:ext uri="{D42A27DB-BD31-4B8C-83A1-F6EECF244321}">
                <p14:modId xmlns:p14="http://schemas.microsoft.com/office/powerpoint/2010/main" val="2007812001"/>
              </p:ext>
            </p:extLst>
          </p:nvPr>
        </p:nvGraphicFramePr>
        <p:xfrm>
          <a:off x="612117" y="2141538"/>
          <a:ext cx="10131425" cy="36496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29390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8FB0-CA3C-07BE-3E0C-03CB58EDE30F}"/>
              </a:ext>
            </a:extLst>
          </p:cNvPr>
          <p:cNvSpPr>
            <a:spLocks noGrp="1"/>
          </p:cNvSpPr>
          <p:nvPr>
            <p:ph type="title"/>
          </p:nvPr>
        </p:nvSpPr>
        <p:spPr>
          <a:xfrm>
            <a:off x="3298372" y="656253"/>
            <a:ext cx="10131425" cy="1456267"/>
          </a:xfrm>
        </p:spPr>
        <p:txBody>
          <a:bodyPr>
            <a:normAutofit/>
          </a:bodyPr>
          <a:lstStyle/>
          <a:p>
            <a:r>
              <a:rPr lang="en-CA" sz="3200" dirty="0"/>
              <a:t>Direction for future use</a:t>
            </a:r>
          </a:p>
        </p:txBody>
      </p:sp>
      <p:sp>
        <p:nvSpPr>
          <p:cNvPr id="4" name="TextBox 3">
            <a:extLst>
              <a:ext uri="{FF2B5EF4-FFF2-40B4-BE49-F238E27FC236}">
                <a16:creationId xmlns:a16="http://schemas.microsoft.com/office/drawing/2014/main" id="{7648BFB1-E733-2AB0-1CE9-64D6B958242F}"/>
              </a:ext>
            </a:extLst>
          </p:cNvPr>
          <p:cNvSpPr txBox="1"/>
          <p:nvPr/>
        </p:nvSpPr>
        <p:spPr>
          <a:xfrm>
            <a:off x="755780" y="2730549"/>
            <a:ext cx="11094097" cy="1200329"/>
          </a:xfrm>
          <a:prstGeom prst="rect">
            <a:avLst/>
          </a:prstGeom>
          <a:noFill/>
        </p:spPr>
        <p:txBody>
          <a:bodyPr wrap="square" rtlCol="0">
            <a:spAutoFit/>
          </a:bodyPr>
          <a:lstStyle/>
          <a:p>
            <a:r>
              <a:rPr lang="en-CA" dirty="0"/>
              <a:t>This application is fairly easy to use, but you still need some basic knowledge of stocks, as you need a ticker name to search for the stock data. To look for the news all you have to click on a button called “news”. Apart from this, there is one more outstanding feature in the news modal, as it displays the highlights regarding the respective stock; however, if someone wishes to read the full article all he/she have is to click on the highlight. </a:t>
            </a:r>
          </a:p>
        </p:txBody>
      </p:sp>
    </p:spTree>
    <p:extLst>
      <p:ext uri="{BB962C8B-B14F-4D97-AF65-F5344CB8AC3E}">
        <p14:creationId xmlns:p14="http://schemas.microsoft.com/office/powerpoint/2010/main" val="3332670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graphicFrame>
        <p:nvGraphicFramePr>
          <p:cNvPr id="5" name="Content Placeholder 4" descr="SmartArt graphic">
            <a:extLst>
              <a:ext uri="{FF2B5EF4-FFF2-40B4-BE49-F238E27FC236}">
                <a16:creationId xmlns:a16="http://schemas.microsoft.com/office/drawing/2014/main" id="{21A182E9-AC38-4344-9247-5AB4B8F03A26}"/>
              </a:ext>
            </a:extLst>
          </p:cNvPr>
          <p:cNvGraphicFramePr>
            <a:graphicFrameLocks noGrp="1"/>
          </p:cNvGraphicFramePr>
          <p:nvPr>
            <p:ph sz="half" idx="2"/>
            <p:extLst>
              <p:ext uri="{D42A27DB-BD31-4B8C-83A1-F6EECF244321}">
                <p14:modId xmlns:p14="http://schemas.microsoft.com/office/powerpoint/2010/main" val="3916277319"/>
              </p:ext>
            </p:extLst>
          </p:nvPr>
        </p:nvGraphicFramePr>
        <p:xfrm>
          <a:off x="2569323" y="2142067"/>
          <a:ext cx="7390680" cy="3725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144E241E-3110-4B1C-B9B0-F17B90FEEC1D}"/>
              </a:ext>
            </a:extLst>
          </p:cNvPr>
          <p:cNvSpPr>
            <a:spLocks noGrp="1"/>
          </p:cNvSpPr>
          <p:nvPr>
            <p:ph type="title"/>
          </p:nvPr>
        </p:nvSpPr>
        <p:spPr>
          <a:xfrm>
            <a:off x="2408903" y="787400"/>
            <a:ext cx="7390680" cy="1278467"/>
          </a:xfrm>
        </p:spPr>
        <p:txBody>
          <a:bodyPr vert="horz" lIns="91440" tIns="45720" rIns="91440" bIns="45720" rtlCol="0" anchor="ctr">
            <a:normAutofit/>
          </a:bodyPr>
          <a:lstStyle/>
          <a:p>
            <a:pPr algn="ctr"/>
            <a:r>
              <a:rPr lang="en-US" dirty="0"/>
              <a:t>Links</a:t>
            </a:r>
          </a:p>
        </p:txBody>
      </p:sp>
    </p:spTree>
    <p:extLst>
      <p:ext uri="{BB962C8B-B14F-4D97-AF65-F5344CB8AC3E}">
        <p14:creationId xmlns:p14="http://schemas.microsoft.com/office/powerpoint/2010/main" val="1974828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dirty="0">
                <a:solidFill>
                  <a:schemeClr val="accent1">
                    <a:lumMod val="40000"/>
                    <a:lumOff val="60000"/>
                  </a:schemeClr>
                </a:solidFill>
              </a:rPr>
              <a:t>From John, </a:t>
            </a:r>
            <a:r>
              <a:rPr lang="en-US" dirty="0" err="1">
                <a:solidFill>
                  <a:schemeClr val="accent1">
                    <a:lumMod val="40000"/>
                    <a:lumOff val="60000"/>
                  </a:schemeClr>
                </a:solidFill>
              </a:rPr>
              <a:t>Sachmilan</a:t>
            </a:r>
            <a:r>
              <a:rPr lang="en-US" dirty="0">
                <a:solidFill>
                  <a:schemeClr val="accent1">
                    <a:lumMod val="40000"/>
                    <a:lumOff val="60000"/>
                  </a:schemeClr>
                </a:solidFill>
              </a:rPr>
              <a:t> and Sadegh</a:t>
            </a:r>
          </a:p>
        </p:txBody>
      </p:sp>
    </p:spTree>
    <p:extLst>
      <p:ext uri="{BB962C8B-B14F-4D97-AF65-F5344CB8AC3E}">
        <p14:creationId xmlns:p14="http://schemas.microsoft.com/office/powerpoint/2010/main" val="2939930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Future design</Template>
  <TotalTime>288</TotalTime>
  <Words>585</Words>
  <Application>Microsoft Office PowerPoint</Application>
  <PresentationFormat>Widescreen</PresentationFormat>
  <Paragraphs>42</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Amasis MT Pro Medium</vt:lpstr>
      <vt:lpstr>Arial</vt:lpstr>
      <vt:lpstr>Calibri</vt:lpstr>
      <vt:lpstr>Calibri Light</vt:lpstr>
      <vt:lpstr>Celestial</vt:lpstr>
      <vt:lpstr>Real Time Stock Analysis</vt:lpstr>
      <vt:lpstr>PowerPoint Presentation</vt:lpstr>
      <vt:lpstr>process</vt:lpstr>
      <vt:lpstr>PowerPoint Presentation</vt:lpstr>
      <vt:lpstr>Demo</vt:lpstr>
      <vt:lpstr>Direction for future use</vt:lpstr>
      <vt:lpstr>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Stock Analysis</dc:title>
  <dc:creator>Jiwanjot Singh</dc:creator>
  <cp:lastModifiedBy>John Medeiros (Maerospace)</cp:lastModifiedBy>
  <cp:revision>6</cp:revision>
  <dcterms:created xsi:type="dcterms:W3CDTF">2022-06-04T15:41:54Z</dcterms:created>
  <dcterms:modified xsi:type="dcterms:W3CDTF">2022-06-06T15:25:16Z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