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73" r:id="rId2"/>
    <p:sldId id="270" r:id="rId3"/>
    <p:sldId id="275" r:id="rId4"/>
    <p:sldId id="267" r:id="rId5"/>
    <p:sldId id="269" r:id="rId6"/>
    <p:sldId id="268" r:id="rId7"/>
    <p:sldId id="264" r:id="rId8"/>
    <p:sldId id="263" r:id="rId9"/>
    <p:sldId id="265" r:id="rId10"/>
    <p:sldId id="266" r:id="rId11"/>
    <p:sldId id="274" r:id="rId12"/>
  </p:sldIdLst>
  <p:sldSz cx="9144000" cy="6858000" type="screen4x3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73"/>
    <p:restoredTop sz="95610"/>
  </p:normalViewPr>
  <p:slideViewPr>
    <p:cSldViewPr snapToGrid="0">
      <p:cViewPr varScale="1">
        <p:scale>
          <a:sx n="99" d="100"/>
          <a:sy n="99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BD41-B5E7-E7FD-AD4E-990721D6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D52EF-E2C5-2A81-D24C-2051AE3E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2D6D-EDE6-5CB2-0E57-72629073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153A-1396-71F2-54D1-2A718294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F3F5-4226-5149-C432-90F4E9DB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2EA1-DEF5-4CAF-E5AE-C0995A91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9C594-DFEF-CF6C-D79E-4AB35483A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12BF-B364-6FEA-3939-FFB97EA9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F7E4-7EDB-C46D-E79B-FE9C85B6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33DF-5BAB-7ED4-5506-7A2C7A86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4C67F-05AA-455F-2593-E58C6FF9F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818C-95BC-89AF-03CC-650C4F54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2504-F0B4-E89D-531A-4E8195EF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B165-18AB-273D-5599-130CFD21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3A29-3A08-C1F3-D1BB-6B8BE8C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32FC-07F2-0879-5ADF-B1CFCAAC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AB15-7A93-526D-1230-5BC767BF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89F2-532D-13A9-3810-2D4BE66E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AE7D-5F4E-D0F6-A85E-CEE65BB7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F929-8812-33BE-4B45-A83D1D14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6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7035-70A2-3391-F28C-583B67E7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BE93-5FBF-C94B-09CC-5825F64D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E9AB-A7D3-5191-CF42-536BC195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CC34-BBAD-4257-BD71-6FBF4927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C98D-FD2E-3989-A8E6-DC66DA27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66C2-CF3B-C4DE-201D-B3E4F883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99A1-AC79-A29F-C94D-5766F02A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6AB12-FF18-D18E-490E-55C48F84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4A7C7-0D77-364E-0E13-63FBB90A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0984-9DE4-9071-9AEA-FEB80505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D6B72-38A8-54B4-099E-C9F3052E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7EAB-5858-47E4-F9F7-42578B02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2763-5926-C09B-807A-D792C588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81596-2E4B-A876-2552-44243C90B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1E4F6-0C9E-DE2C-CE5D-767A2DBA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07DFC-4C92-FFD3-47EC-B424F244C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D5CA6-E03A-F537-6C71-FEA06348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6B2C1-3244-8720-5ABA-E15DBA39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1C015-F44A-BC76-CB43-64D96E03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E02D-8BDE-D6DC-9911-BCD7EABE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8A079-02C4-DC97-49E8-126EA163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7144E-6B05-1654-EE28-AEFAA91E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12EB-0667-C6EF-E1A8-19CD08E0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171AF-9E1C-6F99-F590-13FAAE69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5E3A-DA77-7F50-434D-EF920A71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D625C-5284-9C7E-EFDE-C5C10954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4E2B-AC55-901D-435F-CCD04E88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033-3253-1CA3-714B-D15E43B8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9F5D4-1C95-AFB2-73E6-65737910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AE2B-0D50-8763-C835-006F8280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2079-C7E2-8D81-2CA4-496980E3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277C-82BA-C39E-D9E5-879E3ECE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1ECC-396B-B200-2F60-9A5A814F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67535-FDAB-58E5-D929-4183DC910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AF5DF-756A-D4C4-0E08-947F79CF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2D53-07B0-9EA9-A1C6-787A88EC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641E-08D1-A5F6-F84F-4273C2A4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D126-2BF3-D22A-3061-9A0CC66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6C76-BE01-F6FE-BC94-16DF200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BBAC7-10A2-667D-D955-C5A26E3D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7FC5-5EDC-381C-517B-7CE488C8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F3AE-4079-44B8-17F7-8E86E141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0F43-0B82-1D9A-AD6D-29E9E2B6E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4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3D7E2-AF77-9406-5D27-98F4EC3C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0" y="390525"/>
            <a:ext cx="8182230" cy="1510301"/>
          </a:xfrm>
        </p:spPr>
        <p:txBody>
          <a:bodyPr anchor="ctr">
            <a:normAutofit/>
          </a:bodyPr>
          <a:lstStyle/>
          <a:p>
            <a:r>
              <a:rPr lang="en-DE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75B0-8574-DF28-2C68-119601784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700" y="1900826"/>
            <a:ext cx="4797153" cy="662542"/>
          </a:xfrm>
        </p:spPr>
        <p:txBody>
          <a:bodyPr anchor="ctr">
            <a:normAutofit/>
          </a:bodyPr>
          <a:lstStyle/>
          <a:p>
            <a:r>
              <a:rPr lang="en-DE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br>
              <a:rPr lang="en-DE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King County Housing  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eb Podcast #45 neue fische: Bootcamps vs Fachkräftemangel">
            <a:extLst>
              <a:ext uri="{FF2B5EF4-FFF2-40B4-BE49-F238E27FC236}">
                <a16:creationId xmlns:a16="http://schemas.microsoft.com/office/drawing/2014/main" id="{52618C3E-8DC1-4A61-49B3-B9AFE571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82" y="3628198"/>
            <a:ext cx="7588949" cy="18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02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3B3-EA78-315B-E64C-8874C7F5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98663" cy="4351338"/>
          </a:xfrm>
        </p:spPr>
        <p:txBody>
          <a:bodyPr>
            <a:normAutofit/>
          </a:bodyPr>
          <a:lstStyle/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factor that seems to influence the price of historical houses the most is: Grade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best neighbourhood to buy historical houses seems to be: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Houses: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47.4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47.8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Best houses: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47.5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47.7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</a:t>
            </a:r>
          </a:p>
          <a:p>
            <a:pPr lvl="1"/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best months to buy historical houses seem to be in December and June</a:t>
            </a:r>
          </a:p>
        </p:txBody>
      </p:sp>
      <p:pic>
        <p:nvPicPr>
          <p:cNvPr id="4" name="Picture 3" descr="A graph of a house&#10;&#10;Description automatically generated">
            <a:extLst>
              <a:ext uri="{FF2B5EF4-FFF2-40B4-BE49-F238E27FC236}">
                <a16:creationId xmlns:a16="http://schemas.microsoft.com/office/drawing/2014/main" id="{000A026F-9A7D-43BF-87D4-79B40BA5A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25" y="4647421"/>
            <a:ext cx="2400000" cy="1800000"/>
          </a:xfrm>
          <a:prstGeom prst="rect">
            <a:avLst/>
          </a:prstGeom>
        </p:spPr>
      </p:pic>
      <p:pic>
        <p:nvPicPr>
          <p:cNvPr id="5" name="Picture 4" descr="A graph of a graph showing a line of a line&#10;&#10;Description automatically generated with medium confidence">
            <a:extLst>
              <a:ext uri="{FF2B5EF4-FFF2-40B4-BE49-F238E27FC236}">
                <a16:creationId xmlns:a16="http://schemas.microsoft.com/office/drawing/2014/main" id="{934B932C-C7A6-9D18-6A57-1FA7671D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14" y="2850972"/>
            <a:ext cx="1889151" cy="1800000"/>
          </a:xfrm>
          <a:prstGeom prst="rect">
            <a:avLst/>
          </a:prstGeom>
        </p:spPr>
      </p:pic>
      <p:pic>
        <p:nvPicPr>
          <p:cNvPr id="6" name="Picture 5" descr="A graph of a house price&#10;&#10;Description automatically generated">
            <a:extLst>
              <a:ext uri="{FF2B5EF4-FFF2-40B4-BE49-F238E27FC236}">
                <a16:creationId xmlns:a16="http://schemas.microsoft.com/office/drawing/2014/main" id="{18562245-DC3A-6022-CC43-AAA83A73A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5" y="1037370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6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3D7E2-AF77-9406-5D27-98F4EC3C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0" y="390525"/>
            <a:ext cx="8182230" cy="1510301"/>
          </a:xfrm>
        </p:spPr>
        <p:txBody>
          <a:bodyPr anchor="ctr">
            <a:normAutofit/>
          </a:bodyPr>
          <a:lstStyle/>
          <a:p>
            <a:r>
              <a:rPr lang="en-DE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eb Podcast #45 neue fische: Bootcamps vs Fachkräftemangel">
            <a:extLst>
              <a:ext uri="{FF2B5EF4-FFF2-40B4-BE49-F238E27FC236}">
                <a16:creationId xmlns:a16="http://schemas.microsoft.com/office/drawing/2014/main" id="{52618C3E-8DC1-4A61-49B3-B9AFE571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82" y="3628198"/>
            <a:ext cx="7588949" cy="18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A410-C187-5021-F30D-E0915CA2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DE" sz="3500" b="1" dirty="0">
                <a:latin typeface="Arial" panose="020B0604020202020204" pitchFamily="34" charset="0"/>
                <a:cs typeface="Arial" panose="020B0604020202020204" pitchFamily="34" charset="0"/>
              </a:rPr>
              <a:t>Zachary Brooks (Seller)</a:t>
            </a:r>
            <a:endParaRPr lang="en-DE" sz="3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4D30-FCD2-C993-5D1E-D57BEA39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Seller that invests in historical houses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Looks for: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High profits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Should a historical house be renovated?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neighbourhood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buy a historical house?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Best time to buy a historical house?</a:t>
            </a:r>
          </a:p>
        </p:txBody>
      </p:sp>
      <p:pic>
        <p:nvPicPr>
          <p:cNvPr id="1026" name="Picture 2" descr="Premium AI Image | The Serious Businessman Generative Ai">
            <a:extLst>
              <a:ext uri="{FF2B5EF4-FFF2-40B4-BE49-F238E27FC236}">
                <a16:creationId xmlns:a16="http://schemas.microsoft.com/office/drawing/2014/main" id="{106D8979-40F6-4717-1ABE-A706728F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22627" b="-1"/>
          <a:stretch/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Assumtions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3B3-EA78-315B-E64C-8874C7F5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assume a high profit to be related to a high price of historical houses (1900-1950)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Are there factors that influence price? If so, which factors could influence price and therefore profit?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Factors: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Condition of a house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Grade of a house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Era a house was build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Renovation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there a best neighbourhood to buy a historical house?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there a best time to buy a historical house?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7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influence the price?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3436C8-C6A1-5BCE-0586-1720983614BD}"/>
              </a:ext>
            </a:extLst>
          </p:cNvPr>
          <p:cNvGrpSpPr/>
          <p:nvPr/>
        </p:nvGrpSpPr>
        <p:grpSpPr>
          <a:xfrm>
            <a:off x="244334" y="1983217"/>
            <a:ext cx="4274963" cy="2894701"/>
            <a:chOff x="244334" y="1983217"/>
            <a:chExt cx="4274963" cy="2894701"/>
          </a:xfrm>
        </p:grpSpPr>
        <p:pic>
          <p:nvPicPr>
            <p:cNvPr id="4" name="Picture 3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F2A37A1B-61E2-9D6B-F30D-04ED9BD1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297" y="1997918"/>
              <a:ext cx="3840000" cy="288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CD560-8839-5C5A-4F07-17459765880A}"/>
                </a:ext>
              </a:extLst>
            </p:cNvPr>
            <p:cNvSpPr txBox="1"/>
            <p:nvPr/>
          </p:nvSpPr>
          <p:spPr>
            <a:xfrm rot="16200000">
              <a:off x="-995611" y="3223162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D87326-ADA5-FE4C-BF95-598BDECF0B23}"/>
              </a:ext>
            </a:extLst>
          </p:cNvPr>
          <p:cNvGrpSpPr/>
          <p:nvPr/>
        </p:nvGrpSpPr>
        <p:grpSpPr>
          <a:xfrm>
            <a:off x="4574307" y="1986970"/>
            <a:ext cx="4277869" cy="2891794"/>
            <a:chOff x="4574307" y="1986970"/>
            <a:chExt cx="4277869" cy="2891794"/>
          </a:xfrm>
        </p:grpSpPr>
        <p:pic>
          <p:nvPicPr>
            <p:cNvPr id="5" name="Picture 4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C7D2A08D-6C43-9F10-0174-F9689E69C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76" y="1998764"/>
              <a:ext cx="3840000" cy="288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B139FC-CA92-FCAD-3F44-F34BD8A6F8D2}"/>
                </a:ext>
              </a:extLst>
            </p:cNvPr>
            <p:cNvSpPr txBox="1"/>
            <p:nvPr/>
          </p:nvSpPr>
          <p:spPr>
            <a:xfrm rot="16200000">
              <a:off x="3334362" y="3226915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D48567-0B95-F3CA-B335-036BDCBE98CA}"/>
              </a:ext>
            </a:extLst>
          </p:cNvPr>
          <p:cNvSpPr txBox="1"/>
          <p:nvPr/>
        </p:nvSpPr>
        <p:spPr>
          <a:xfrm>
            <a:off x="972000" y="5667207"/>
            <a:ext cx="71992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Blank.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influence the price?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24039F-F249-FF6C-8E6B-BFC43CF3DB4E}"/>
              </a:ext>
            </a:extLst>
          </p:cNvPr>
          <p:cNvGrpSpPr/>
          <p:nvPr/>
        </p:nvGrpSpPr>
        <p:grpSpPr>
          <a:xfrm>
            <a:off x="244334" y="1983217"/>
            <a:ext cx="4282903" cy="2886355"/>
            <a:chOff x="244334" y="1983217"/>
            <a:chExt cx="4282903" cy="2886355"/>
          </a:xfrm>
        </p:grpSpPr>
        <p:pic>
          <p:nvPicPr>
            <p:cNvPr id="6" name="Picture 5" descr="A graph of green and blue squares&#10;&#10;Description automatically generated">
              <a:extLst>
                <a:ext uri="{FF2B5EF4-FFF2-40B4-BE49-F238E27FC236}">
                  <a16:creationId xmlns:a16="http://schemas.microsoft.com/office/drawing/2014/main" id="{4149B8DA-8F20-BE21-5A66-453266D5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237" y="1989572"/>
              <a:ext cx="3840000" cy="2880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EE6186-CB28-5ECE-4357-7B9DDFD2D2E2}"/>
                </a:ext>
              </a:extLst>
            </p:cNvPr>
            <p:cNvSpPr txBox="1"/>
            <p:nvPr/>
          </p:nvSpPr>
          <p:spPr>
            <a:xfrm rot="16200000">
              <a:off x="-995611" y="3223162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F89E8-BD3B-E835-2CFE-E5AF027132F0}"/>
              </a:ext>
            </a:extLst>
          </p:cNvPr>
          <p:cNvGrpSpPr/>
          <p:nvPr/>
        </p:nvGrpSpPr>
        <p:grpSpPr>
          <a:xfrm>
            <a:off x="4574307" y="1986970"/>
            <a:ext cx="4277868" cy="2884287"/>
            <a:chOff x="4574307" y="1986970"/>
            <a:chExt cx="4277868" cy="2884287"/>
          </a:xfrm>
        </p:grpSpPr>
        <p:pic>
          <p:nvPicPr>
            <p:cNvPr id="7" name="Picture 6" descr="A graph showing a house price&#10;&#10;Description automatically generated">
              <a:extLst>
                <a:ext uri="{FF2B5EF4-FFF2-40B4-BE49-F238E27FC236}">
                  <a16:creationId xmlns:a16="http://schemas.microsoft.com/office/drawing/2014/main" id="{33DE94A8-105F-0165-57BC-C39AE189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75" y="1991257"/>
              <a:ext cx="3840000" cy="288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42C76A-7D20-36C0-6E71-53B6555A1BCD}"/>
                </a:ext>
              </a:extLst>
            </p:cNvPr>
            <p:cNvSpPr txBox="1"/>
            <p:nvPr/>
          </p:nvSpPr>
          <p:spPr>
            <a:xfrm rot="16200000">
              <a:off x="3334362" y="3226915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Renovation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290C27-594F-8A0D-4BB3-82D17A86CBF1}"/>
              </a:ext>
            </a:extLst>
          </p:cNvPr>
          <p:cNvSpPr txBox="1"/>
          <p:nvPr/>
        </p:nvSpPr>
        <p:spPr>
          <a:xfrm>
            <a:off x="972000" y="5667207"/>
            <a:ext cx="71992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Blank.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influence the price?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4055AB-115A-BAE8-A414-502571DEF62A}"/>
              </a:ext>
            </a:extLst>
          </p:cNvPr>
          <p:cNvGrpSpPr/>
          <p:nvPr/>
        </p:nvGrpSpPr>
        <p:grpSpPr>
          <a:xfrm>
            <a:off x="241090" y="1268347"/>
            <a:ext cx="8166653" cy="4322606"/>
            <a:chOff x="241090" y="1268347"/>
            <a:chExt cx="8166653" cy="4322606"/>
          </a:xfrm>
        </p:grpSpPr>
        <p:pic>
          <p:nvPicPr>
            <p:cNvPr id="4" name="Picture 3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F2A37A1B-61E2-9D6B-F30D-04ED9BD1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857" y="1268347"/>
              <a:ext cx="2880000" cy="2160000"/>
            </a:xfrm>
            <a:prstGeom prst="rect">
              <a:avLst/>
            </a:prstGeom>
          </p:spPr>
        </p:pic>
        <p:pic>
          <p:nvPicPr>
            <p:cNvPr id="5" name="Picture 4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C7D2A08D-6C43-9F10-0174-F9689E69C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743" y="1269190"/>
              <a:ext cx="2880000" cy="2160000"/>
            </a:xfrm>
            <a:prstGeom prst="rect">
              <a:avLst/>
            </a:prstGeom>
          </p:spPr>
        </p:pic>
        <p:pic>
          <p:nvPicPr>
            <p:cNvPr id="6" name="Picture 5" descr="A graph of green and blue squares&#10;&#10;Description automatically generated">
              <a:extLst>
                <a:ext uri="{FF2B5EF4-FFF2-40B4-BE49-F238E27FC236}">
                  <a16:creationId xmlns:a16="http://schemas.microsoft.com/office/drawing/2014/main" id="{4149B8DA-8F20-BE21-5A66-453266D5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341" y="3429268"/>
              <a:ext cx="2880000" cy="2160000"/>
            </a:xfrm>
            <a:prstGeom prst="rect">
              <a:avLst/>
            </a:prstGeom>
          </p:spPr>
        </p:pic>
        <p:pic>
          <p:nvPicPr>
            <p:cNvPr id="7" name="Picture 6" descr="A graph showing a house price&#10;&#10;Description automatically generated">
              <a:extLst>
                <a:ext uri="{FF2B5EF4-FFF2-40B4-BE49-F238E27FC236}">
                  <a16:creationId xmlns:a16="http://schemas.microsoft.com/office/drawing/2014/main" id="{33DE94A8-105F-0165-57BC-C39AE189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7742" y="3430953"/>
              <a:ext cx="2880000" cy="216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CD560-8839-5C5A-4F07-17459765880A}"/>
                </a:ext>
              </a:extLst>
            </p:cNvPr>
            <p:cNvSpPr txBox="1"/>
            <p:nvPr/>
          </p:nvSpPr>
          <p:spPr>
            <a:xfrm rot="16200000">
              <a:off x="-455611" y="2187271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8C7E8F-D288-3218-973A-0D060725953F}"/>
                </a:ext>
              </a:extLst>
            </p:cNvPr>
            <p:cNvSpPr txBox="1"/>
            <p:nvPr/>
          </p:nvSpPr>
          <p:spPr>
            <a:xfrm rot="16200000">
              <a:off x="-458855" y="4354709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B139FC-CA92-FCAD-3F44-F34BD8A6F8D2}"/>
                </a:ext>
              </a:extLst>
            </p:cNvPr>
            <p:cNvSpPr txBox="1"/>
            <p:nvPr/>
          </p:nvSpPr>
          <p:spPr>
            <a:xfrm rot="16200000">
              <a:off x="4214831" y="2181300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7DD993-8CC0-AA8F-DB3D-18EB8BC24FD8}"/>
                </a:ext>
              </a:extLst>
            </p:cNvPr>
            <p:cNvSpPr txBox="1"/>
            <p:nvPr/>
          </p:nvSpPr>
          <p:spPr>
            <a:xfrm rot="16200000">
              <a:off x="4212754" y="4349884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Renovation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5245591-0C2B-94DA-1D4E-6DAFDBA7AB63}"/>
              </a:ext>
            </a:extLst>
          </p:cNvPr>
          <p:cNvSpPr txBox="1"/>
          <p:nvPr/>
        </p:nvSpPr>
        <p:spPr>
          <a:xfrm>
            <a:off x="972000" y="5667207"/>
            <a:ext cx="71992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Blank.</a:t>
            </a:r>
          </a:p>
        </p:txBody>
      </p:sp>
    </p:spTree>
    <p:extLst>
      <p:ext uri="{BB962C8B-B14F-4D97-AF65-F5344CB8AC3E}">
        <p14:creationId xmlns:p14="http://schemas.microsoft.com/office/powerpoint/2010/main" val="141229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neighbourhoods to buy historical houses?</a:t>
            </a:r>
            <a:endParaRPr lang="en-DE" sz="3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ABC09-A659-2257-4C38-A69A5B97DA59}"/>
              </a:ext>
            </a:extLst>
          </p:cNvPr>
          <p:cNvGrpSpPr/>
          <p:nvPr/>
        </p:nvGrpSpPr>
        <p:grpSpPr>
          <a:xfrm>
            <a:off x="402117" y="1807423"/>
            <a:ext cx="4320000" cy="3740603"/>
            <a:chOff x="402117" y="1807423"/>
            <a:chExt cx="4320000" cy="3740603"/>
          </a:xfrm>
        </p:grpSpPr>
        <p:pic>
          <p:nvPicPr>
            <p:cNvPr id="4" name="Picture 3" descr="A graph of a house number&#10;&#10;Description automatically generated">
              <a:extLst>
                <a:ext uri="{FF2B5EF4-FFF2-40B4-BE49-F238E27FC236}">
                  <a16:creationId xmlns:a16="http://schemas.microsoft.com/office/drawing/2014/main" id="{E9FB900B-8C0E-A2C6-2434-0DDC0001F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17" y="2308026"/>
              <a:ext cx="4320000" cy="32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1279F5-B8E6-E7BE-B1E0-8360B35C054F}"/>
                </a:ext>
              </a:extLst>
            </p:cNvPr>
            <p:cNvSpPr txBox="1"/>
            <p:nvPr/>
          </p:nvSpPr>
          <p:spPr>
            <a:xfrm>
              <a:off x="682846" y="1807423"/>
              <a:ext cx="36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count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CE6F52-FA79-C4AB-BC58-8F9C54456C4B}"/>
              </a:ext>
            </a:extLst>
          </p:cNvPr>
          <p:cNvGrpSpPr/>
          <p:nvPr/>
        </p:nvGrpSpPr>
        <p:grpSpPr>
          <a:xfrm>
            <a:off x="4862982" y="1807423"/>
            <a:ext cx="3600000" cy="3672323"/>
            <a:chOff x="4862982" y="1807423"/>
            <a:chExt cx="3600000" cy="3672323"/>
          </a:xfrm>
        </p:grpSpPr>
        <p:pic>
          <p:nvPicPr>
            <p:cNvPr id="5" name="Picture 4" descr="A graph of a topographical map&#10;&#10;Description automatically generated">
              <a:extLst>
                <a:ext uri="{FF2B5EF4-FFF2-40B4-BE49-F238E27FC236}">
                  <a16:creationId xmlns:a16="http://schemas.microsoft.com/office/drawing/2014/main" id="{40617C3C-B1E1-6436-0387-28EE8F51E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563" y="2239746"/>
              <a:ext cx="3400472" cy="32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84D08-D9E3-32AA-5DC7-A1DA4CE58737}"/>
                </a:ext>
              </a:extLst>
            </p:cNvPr>
            <p:cNvSpPr txBox="1"/>
            <p:nvPr/>
          </p:nvSpPr>
          <p:spPr>
            <a:xfrm>
              <a:off x="4862982" y="1807423"/>
              <a:ext cx="36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areas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CF593D-A08F-29B6-8EA9-66CCA10A8238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47.4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47.8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neighbourhoods to buy historical houses?</a:t>
            </a:r>
            <a:endParaRPr lang="en-DE" sz="3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0F2DD-4646-110B-8C70-E05D11A9C583}"/>
              </a:ext>
            </a:extLst>
          </p:cNvPr>
          <p:cNvGrpSpPr/>
          <p:nvPr/>
        </p:nvGrpSpPr>
        <p:grpSpPr>
          <a:xfrm>
            <a:off x="408773" y="1807423"/>
            <a:ext cx="4320000" cy="3742443"/>
            <a:chOff x="408773" y="1807423"/>
            <a:chExt cx="4320000" cy="3742443"/>
          </a:xfrm>
        </p:grpSpPr>
        <p:pic>
          <p:nvPicPr>
            <p:cNvPr id="17" name="Picture 16" descr="A graph of a house&#10;&#10;Description automatically generated">
              <a:extLst>
                <a:ext uri="{FF2B5EF4-FFF2-40B4-BE49-F238E27FC236}">
                  <a16:creationId xmlns:a16="http://schemas.microsoft.com/office/drawing/2014/main" id="{1E44FDC9-E181-3953-DCA3-3718DE97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73" y="2309866"/>
              <a:ext cx="4320000" cy="32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6D4A4B-2266-C6D6-2307-A6898184CC50}"/>
                </a:ext>
              </a:extLst>
            </p:cNvPr>
            <p:cNvSpPr txBox="1"/>
            <p:nvPr/>
          </p:nvSpPr>
          <p:spPr>
            <a:xfrm>
              <a:off x="682846" y="1807423"/>
              <a:ext cx="3600000" cy="400110"/>
            </a:xfrm>
            <a:prstGeom prst="rect">
              <a:avLst/>
            </a:prstGeom>
            <a:solidFill>
              <a:srgbClr val="00B18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count (best)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F43A4E5-63C7-7BA1-C776-239E9BEA30A1}"/>
              </a:ext>
            </a:extLst>
          </p:cNvPr>
          <p:cNvGrpSpPr/>
          <p:nvPr/>
        </p:nvGrpSpPr>
        <p:grpSpPr>
          <a:xfrm>
            <a:off x="4862982" y="1807423"/>
            <a:ext cx="3600000" cy="3670432"/>
            <a:chOff x="4862982" y="1807423"/>
            <a:chExt cx="3600000" cy="3670432"/>
          </a:xfrm>
        </p:grpSpPr>
        <p:pic>
          <p:nvPicPr>
            <p:cNvPr id="13" name="Picture 12" descr="A graph of a graph showing a line of a line&#10;&#10;Description automatically generated with medium confidence">
              <a:extLst>
                <a:ext uri="{FF2B5EF4-FFF2-40B4-BE49-F238E27FC236}">
                  <a16:creationId xmlns:a16="http://schemas.microsoft.com/office/drawing/2014/main" id="{89B5C5FD-0229-4FE9-A22A-6FA8AC825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6131" y="2237855"/>
              <a:ext cx="3400472" cy="324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2676C2-4272-DA76-8122-240F18172D59}"/>
                </a:ext>
              </a:extLst>
            </p:cNvPr>
            <p:cNvSpPr txBox="1"/>
            <p:nvPr/>
          </p:nvSpPr>
          <p:spPr>
            <a:xfrm>
              <a:off x="4862982" y="1807423"/>
              <a:ext cx="3600000" cy="400110"/>
            </a:xfrm>
            <a:prstGeom prst="rect">
              <a:avLst/>
            </a:prstGeom>
            <a:solidFill>
              <a:srgbClr val="00B18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areas (best)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0A7104E-0D25-E486-DEED-2DB402EB76AA}"/>
              </a:ext>
            </a:extLst>
          </p:cNvPr>
          <p:cNvSpPr txBox="1"/>
          <p:nvPr/>
        </p:nvSpPr>
        <p:spPr>
          <a:xfrm>
            <a:off x="972000" y="5667207"/>
            <a:ext cx="719923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47.5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47.7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time to buy historical houses?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9808A4-1887-DDAE-3BE5-1486EBA0A9FC}"/>
              </a:ext>
            </a:extLst>
          </p:cNvPr>
          <p:cNvGrpSpPr/>
          <p:nvPr/>
        </p:nvGrpSpPr>
        <p:grpSpPr>
          <a:xfrm>
            <a:off x="254755" y="1807423"/>
            <a:ext cx="4320000" cy="3745521"/>
            <a:chOff x="254755" y="1807423"/>
            <a:chExt cx="4320000" cy="3745521"/>
          </a:xfrm>
        </p:grpSpPr>
        <p:pic>
          <p:nvPicPr>
            <p:cNvPr id="7" name="Picture 6" descr="A graph of a house&#10;&#10;Description automatically generated">
              <a:extLst>
                <a:ext uri="{FF2B5EF4-FFF2-40B4-BE49-F238E27FC236}">
                  <a16:creationId xmlns:a16="http://schemas.microsoft.com/office/drawing/2014/main" id="{375A2136-153C-6238-39A8-E62DCA35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55" y="2312944"/>
              <a:ext cx="4320000" cy="32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CFA5A6-5EF4-E95C-350E-F26A1EED5DF8}"/>
                </a:ext>
              </a:extLst>
            </p:cNvPr>
            <p:cNvSpPr txBox="1"/>
            <p:nvPr/>
          </p:nvSpPr>
          <p:spPr>
            <a:xfrm>
              <a:off x="682846" y="1807423"/>
              <a:ext cx="36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BEE6D-53C4-60A4-C100-5D267DF2314F}"/>
              </a:ext>
            </a:extLst>
          </p:cNvPr>
          <p:cNvGrpSpPr/>
          <p:nvPr/>
        </p:nvGrpSpPr>
        <p:grpSpPr>
          <a:xfrm>
            <a:off x="4578980" y="1807423"/>
            <a:ext cx="4320000" cy="3745521"/>
            <a:chOff x="4578980" y="1807423"/>
            <a:chExt cx="4320000" cy="3745521"/>
          </a:xfrm>
        </p:grpSpPr>
        <p:pic>
          <p:nvPicPr>
            <p:cNvPr id="5" name="Picture 4" descr="A graph of a house&#10;&#10;Description automatically generated">
              <a:extLst>
                <a:ext uri="{FF2B5EF4-FFF2-40B4-BE49-F238E27FC236}">
                  <a16:creationId xmlns:a16="http://schemas.microsoft.com/office/drawing/2014/main" id="{11BE0473-08AC-FBA8-C0A2-750D73A70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980" y="2312944"/>
              <a:ext cx="4320000" cy="32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7A1580-6FE6-FE53-3E64-D082E4556B21}"/>
                </a:ext>
              </a:extLst>
            </p:cNvPr>
            <p:cNvSpPr txBox="1"/>
            <p:nvPr/>
          </p:nvSpPr>
          <p:spPr>
            <a:xfrm>
              <a:off x="4862982" y="1807423"/>
              <a:ext cx="3600000" cy="400110"/>
            </a:xfrm>
            <a:prstGeom prst="rect">
              <a:avLst/>
            </a:prstGeom>
            <a:solidFill>
              <a:srgbClr val="00B18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houses (best)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844A9F-3D24-BD1F-83EA-574D6654EA17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best months to buy historical houses seem to be in December (Winter)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June (Summer).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372</Words>
  <Application>Microsoft Macintosh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science bootcamp</vt:lpstr>
      <vt:lpstr>Zachary Brooks (Seller)</vt:lpstr>
      <vt:lpstr>Assumtions</vt:lpstr>
      <vt:lpstr>Which factors influence the price?</vt:lpstr>
      <vt:lpstr>Which factors influence the price?</vt:lpstr>
      <vt:lpstr>Which factors influence the price?</vt:lpstr>
      <vt:lpstr>What could be the best neighbourhoods to buy historical houses?</vt:lpstr>
      <vt:lpstr>What could be the best neighbourhoods to buy historical houses?</vt:lpstr>
      <vt:lpstr>What could be the best time to buy historical houses?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Nowak</dc:creator>
  <cp:lastModifiedBy>Julia Nowak</cp:lastModifiedBy>
  <cp:revision>87</cp:revision>
  <dcterms:created xsi:type="dcterms:W3CDTF">2024-03-14T15:10:58Z</dcterms:created>
  <dcterms:modified xsi:type="dcterms:W3CDTF">2024-03-14T23:16:17Z</dcterms:modified>
</cp:coreProperties>
</file>