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b88a989d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b88a989d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b88a989d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b88a989d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b88a989d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b88a989d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b88a989d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2b88a989d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b88a989dc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b88a989d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2b88a989d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2b88a989d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b88a989d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b88a989d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Update:</a:t>
            </a:r>
            <a:endParaRPr/>
          </a:p>
          <a:p>
            <a:pPr indent="0" lvl="0" marL="0" rtl="0" algn="l">
              <a:spcBef>
                <a:spcPts val="0"/>
              </a:spcBef>
              <a:spcAft>
                <a:spcPts val="0"/>
              </a:spcAft>
              <a:buNone/>
            </a:pPr>
            <a:r>
              <a:rPr lang="en"/>
              <a:t>Yelp Reviews vs neighborhood demographic data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Jimmy Moore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City Change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Switched from Pittsburgh to Philadelphia</a:t>
            </a:r>
            <a:endParaRPr sz="1600"/>
          </a:p>
          <a:p>
            <a:pPr indent="-317500" lvl="1" marL="914400" rtl="0" algn="l">
              <a:spcBef>
                <a:spcPts val="0"/>
              </a:spcBef>
              <a:spcAft>
                <a:spcPts val="0"/>
              </a:spcAft>
              <a:buSzPts val="1400"/>
              <a:buChar char="○"/>
            </a:pPr>
            <a:r>
              <a:rPr lang="en" sz="1400"/>
              <a:t>Desire for more data points (~1500 -&gt; ~12,000)</a:t>
            </a:r>
            <a:endParaRPr sz="1400"/>
          </a:p>
          <a:p>
            <a:pPr indent="-317500" lvl="1" marL="914400" rtl="0" algn="l">
              <a:spcBef>
                <a:spcPts val="0"/>
              </a:spcBef>
              <a:spcAft>
                <a:spcPts val="0"/>
              </a:spcAft>
              <a:buSzPts val="1400"/>
              <a:buChar char="○"/>
            </a:pPr>
            <a:r>
              <a:rPr lang="en" sz="1400"/>
              <a:t>Philadelph</a:t>
            </a:r>
            <a:r>
              <a:rPr lang="en" sz="1400"/>
              <a:t>ia is a significantly more segregated city</a:t>
            </a:r>
            <a:endParaRPr sz="1400"/>
          </a:p>
          <a:p>
            <a:pPr indent="-317500" lvl="1" marL="914400" rtl="0" algn="l">
              <a:spcBef>
                <a:spcPts val="0"/>
              </a:spcBef>
              <a:spcAft>
                <a:spcPts val="0"/>
              </a:spcAft>
              <a:buSzPts val="1400"/>
              <a:buChar char="○"/>
            </a:pPr>
            <a:r>
              <a:rPr lang="en" sz="1400"/>
              <a:t>Philadelphia also has a more metropolitan downtown</a:t>
            </a:r>
            <a:endParaRPr sz="1400"/>
          </a:p>
        </p:txBody>
      </p:sp>
      <p:pic>
        <p:nvPicPr>
          <p:cNvPr id="142" name="Google Shape;142;p14"/>
          <p:cNvPicPr preferRelativeResize="0"/>
          <p:nvPr/>
        </p:nvPicPr>
        <p:blipFill>
          <a:blip r:embed="rId3">
            <a:alphaModFix/>
          </a:blip>
          <a:stretch>
            <a:fillRect/>
          </a:stretch>
        </p:blipFill>
        <p:spPr>
          <a:xfrm>
            <a:off x="5566524" y="2859050"/>
            <a:ext cx="3176800" cy="2117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Segregated City</a:t>
            </a:r>
            <a:endParaRPr/>
          </a:p>
        </p:txBody>
      </p:sp>
      <p:sp>
        <p:nvSpPr>
          <p:cNvPr id="148" name="Google Shape;148;p15"/>
          <p:cNvSpPr txBox="1"/>
          <p:nvPr>
            <p:ph idx="1" type="body"/>
          </p:nvPr>
        </p:nvSpPr>
        <p:spPr>
          <a:xfrm>
            <a:off x="1297500" y="1567550"/>
            <a:ext cx="3646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Philadelphia</a:t>
            </a:r>
            <a:r>
              <a:rPr lang="en"/>
              <a:t> is very much a city divided by race, due primarily </a:t>
            </a:r>
            <a:r>
              <a:rPr lang="en"/>
              <a:t>because</a:t>
            </a:r>
            <a:r>
              <a:rPr lang="en"/>
              <a:t> of Redlining policies of the 1940s and 50s as well as the age of the city.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this heatmap, the more red an are is, the whiter that area is. It should be noted that at the current moment we are just looking at census data of people who identify as white or not white</a:t>
            </a:r>
            <a:endParaRPr/>
          </a:p>
        </p:txBody>
      </p:sp>
      <p:pic>
        <p:nvPicPr>
          <p:cNvPr id="149" name="Google Shape;149;p15"/>
          <p:cNvPicPr preferRelativeResize="0"/>
          <p:nvPr/>
        </p:nvPicPr>
        <p:blipFill>
          <a:blip r:embed="rId3">
            <a:alphaModFix/>
          </a:blip>
          <a:stretch>
            <a:fillRect/>
          </a:stretch>
        </p:blipFill>
        <p:spPr>
          <a:xfrm>
            <a:off x="5852386" y="1243574"/>
            <a:ext cx="2955339" cy="2911200"/>
          </a:xfrm>
          <a:prstGeom prst="rect">
            <a:avLst/>
          </a:prstGeom>
          <a:noFill/>
          <a:ln>
            <a:noFill/>
          </a:ln>
        </p:spPr>
      </p:pic>
      <p:sp>
        <p:nvSpPr>
          <p:cNvPr id="150" name="Google Shape;150;p15"/>
          <p:cNvSpPr txBox="1"/>
          <p:nvPr/>
        </p:nvSpPr>
        <p:spPr>
          <a:xfrm>
            <a:off x="5917225" y="4192825"/>
            <a:ext cx="2890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Two obvious areas of white flight, as well as a historically white </a:t>
            </a:r>
            <a:r>
              <a:rPr lang="en">
                <a:solidFill>
                  <a:schemeClr val="lt1"/>
                </a:solidFill>
                <a:latin typeface="Lato"/>
                <a:ea typeface="Lato"/>
                <a:cs typeface="Lato"/>
                <a:sym typeface="Lato"/>
              </a:rPr>
              <a:t>dominated</a:t>
            </a:r>
            <a:r>
              <a:rPr lang="en">
                <a:solidFill>
                  <a:schemeClr val="lt1"/>
                </a:solidFill>
                <a:latin typeface="Lato"/>
                <a:ea typeface="Lato"/>
                <a:cs typeface="Lato"/>
                <a:sym typeface="Lato"/>
              </a:rPr>
              <a:t> downtown</a:t>
            </a:r>
            <a:endParaRPr>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Distribution</a:t>
            </a:r>
            <a:endParaRPr/>
          </a:p>
        </p:txBody>
      </p:sp>
      <p:pic>
        <p:nvPicPr>
          <p:cNvPr id="156" name="Google Shape;156;p16"/>
          <p:cNvPicPr preferRelativeResize="0"/>
          <p:nvPr/>
        </p:nvPicPr>
        <p:blipFill>
          <a:blip r:embed="rId3">
            <a:alphaModFix/>
          </a:blip>
          <a:stretch>
            <a:fillRect/>
          </a:stretch>
        </p:blipFill>
        <p:spPr>
          <a:xfrm>
            <a:off x="1297500" y="1402350"/>
            <a:ext cx="2927924" cy="2816025"/>
          </a:xfrm>
          <a:prstGeom prst="rect">
            <a:avLst/>
          </a:prstGeom>
          <a:noFill/>
          <a:ln>
            <a:noFill/>
          </a:ln>
        </p:spPr>
      </p:pic>
      <p:pic>
        <p:nvPicPr>
          <p:cNvPr id="157" name="Google Shape;157;p16"/>
          <p:cNvPicPr preferRelativeResize="0"/>
          <p:nvPr/>
        </p:nvPicPr>
        <p:blipFill>
          <a:blip r:embed="rId4">
            <a:alphaModFix/>
          </a:blip>
          <a:stretch>
            <a:fillRect/>
          </a:stretch>
        </p:blipFill>
        <p:spPr>
          <a:xfrm>
            <a:off x="5358075" y="1402350"/>
            <a:ext cx="2858742" cy="2816026"/>
          </a:xfrm>
          <a:prstGeom prst="rect">
            <a:avLst/>
          </a:prstGeom>
          <a:noFill/>
          <a:ln>
            <a:noFill/>
          </a:ln>
        </p:spPr>
      </p:pic>
      <p:sp>
        <p:nvSpPr>
          <p:cNvPr id="158" name="Google Shape;158;p16"/>
          <p:cNvSpPr txBox="1"/>
          <p:nvPr/>
        </p:nvSpPr>
        <p:spPr>
          <a:xfrm>
            <a:off x="1917525" y="4500450"/>
            <a:ext cx="41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9" name="Google Shape;159;p16"/>
          <p:cNvSpPr txBox="1"/>
          <p:nvPr/>
        </p:nvSpPr>
        <p:spPr>
          <a:xfrm>
            <a:off x="1611600" y="4392750"/>
            <a:ext cx="6410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Each red dot on the blue map is a business that has </a:t>
            </a:r>
            <a:r>
              <a:rPr lang="en">
                <a:solidFill>
                  <a:schemeClr val="lt1"/>
                </a:solidFill>
                <a:latin typeface="Lato"/>
                <a:ea typeface="Lato"/>
                <a:cs typeface="Lato"/>
                <a:sym typeface="Lato"/>
              </a:rPr>
              <a:t>at least</a:t>
            </a:r>
            <a:r>
              <a:rPr lang="en">
                <a:solidFill>
                  <a:schemeClr val="lt1"/>
                </a:solidFill>
                <a:latin typeface="Lato"/>
                <a:ea typeface="Lato"/>
                <a:cs typeface="Lato"/>
                <a:sym typeface="Lato"/>
              </a:rPr>
              <a:t> 5 reviews. On the right is the racial heatmap again</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Peeking at the Dataset</a:t>
            </a:r>
            <a:endParaRPr sz="2700"/>
          </a:p>
        </p:txBody>
      </p:sp>
      <p:sp>
        <p:nvSpPr>
          <p:cNvPr id="165" name="Google Shape;165;p17"/>
          <p:cNvSpPr txBox="1"/>
          <p:nvPr>
            <p:ph idx="1" type="body"/>
          </p:nvPr>
        </p:nvSpPr>
        <p:spPr>
          <a:xfrm>
            <a:off x="961225" y="1466625"/>
            <a:ext cx="4283400" cy="163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t>A Cursory Glance</a:t>
            </a:r>
            <a:endParaRPr sz="2200"/>
          </a:p>
        </p:txBody>
      </p:sp>
      <p:pic>
        <p:nvPicPr>
          <p:cNvPr id="166" name="Google Shape;166;p17"/>
          <p:cNvPicPr preferRelativeResize="0"/>
          <p:nvPr/>
        </p:nvPicPr>
        <p:blipFill rotWithShape="1">
          <a:blip r:embed="rId3">
            <a:alphaModFix/>
          </a:blip>
          <a:srcRect b="50903" l="0" r="0" t="0"/>
          <a:stretch/>
        </p:blipFill>
        <p:spPr>
          <a:xfrm>
            <a:off x="5078825" y="1382100"/>
            <a:ext cx="3436700" cy="1336775"/>
          </a:xfrm>
          <a:prstGeom prst="rect">
            <a:avLst/>
          </a:prstGeom>
          <a:noFill/>
          <a:ln>
            <a:noFill/>
          </a:ln>
        </p:spPr>
      </p:pic>
      <p:pic>
        <p:nvPicPr>
          <p:cNvPr id="167" name="Google Shape;167;p17"/>
          <p:cNvPicPr preferRelativeResize="0"/>
          <p:nvPr/>
        </p:nvPicPr>
        <p:blipFill>
          <a:blip r:embed="rId4">
            <a:alphaModFix/>
          </a:blip>
          <a:stretch>
            <a:fillRect/>
          </a:stretch>
        </p:blipFill>
        <p:spPr>
          <a:xfrm>
            <a:off x="4686450" y="3097422"/>
            <a:ext cx="4221450" cy="1666375"/>
          </a:xfrm>
          <a:prstGeom prst="rect">
            <a:avLst/>
          </a:prstGeom>
          <a:noFill/>
          <a:ln>
            <a:noFill/>
          </a:ln>
        </p:spPr>
      </p:pic>
      <p:pic>
        <p:nvPicPr>
          <p:cNvPr id="168" name="Google Shape;168;p17"/>
          <p:cNvPicPr preferRelativeResize="0"/>
          <p:nvPr/>
        </p:nvPicPr>
        <p:blipFill>
          <a:blip r:embed="rId5">
            <a:alphaModFix/>
          </a:blip>
          <a:stretch>
            <a:fillRect/>
          </a:stretch>
        </p:blipFill>
        <p:spPr>
          <a:xfrm>
            <a:off x="860725" y="3787738"/>
            <a:ext cx="3619500" cy="28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 Plotting</a:t>
            </a:r>
            <a:endParaRPr/>
          </a:p>
        </p:txBody>
      </p:sp>
      <p:pic>
        <p:nvPicPr>
          <p:cNvPr id="174" name="Google Shape;174;p18"/>
          <p:cNvPicPr preferRelativeResize="0"/>
          <p:nvPr/>
        </p:nvPicPr>
        <p:blipFill>
          <a:blip r:embed="rId3">
            <a:alphaModFix/>
          </a:blip>
          <a:stretch>
            <a:fillRect/>
          </a:stretch>
        </p:blipFill>
        <p:spPr>
          <a:xfrm>
            <a:off x="5039200" y="1307850"/>
            <a:ext cx="3776372" cy="3530850"/>
          </a:xfrm>
          <a:prstGeom prst="rect">
            <a:avLst/>
          </a:prstGeom>
          <a:noFill/>
          <a:ln>
            <a:noFill/>
          </a:ln>
        </p:spPr>
      </p:pic>
      <p:sp>
        <p:nvSpPr>
          <p:cNvPr id="175" name="Google Shape;175;p18"/>
          <p:cNvSpPr txBox="1"/>
          <p:nvPr/>
        </p:nvSpPr>
        <p:spPr>
          <a:xfrm>
            <a:off x="1390525" y="1788750"/>
            <a:ext cx="24756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No major pattern to the naked eye, other than the segregation is very visible in the thicker areas</a:t>
            </a:r>
            <a:endParaRPr sz="16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Hidden Patterns</a:t>
            </a:r>
            <a:endParaRPr/>
          </a:p>
        </p:txBody>
      </p:sp>
      <p:pic>
        <p:nvPicPr>
          <p:cNvPr id="181" name="Google Shape;181;p19"/>
          <p:cNvPicPr preferRelativeResize="0"/>
          <p:nvPr/>
        </p:nvPicPr>
        <p:blipFill>
          <a:blip r:embed="rId3">
            <a:alphaModFix/>
          </a:blip>
          <a:stretch>
            <a:fillRect/>
          </a:stretch>
        </p:blipFill>
        <p:spPr>
          <a:xfrm>
            <a:off x="5990800" y="2143175"/>
            <a:ext cx="2838376" cy="2666225"/>
          </a:xfrm>
          <a:prstGeom prst="rect">
            <a:avLst/>
          </a:prstGeom>
          <a:noFill/>
          <a:ln>
            <a:noFill/>
          </a:ln>
        </p:spPr>
      </p:pic>
      <p:pic>
        <p:nvPicPr>
          <p:cNvPr id="182" name="Google Shape;182;p19"/>
          <p:cNvPicPr preferRelativeResize="0"/>
          <p:nvPr/>
        </p:nvPicPr>
        <p:blipFill>
          <a:blip r:embed="rId4">
            <a:alphaModFix/>
          </a:blip>
          <a:stretch>
            <a:fillRect/>
          </a:stretch>
        </p:blipFill>
        <p:spPr>
          <a:xfrm>
            <a:off x="5994216" y="1307850"/>
            <a:ext cx="2831534" cy="528025"/>
          </a:xfrm>
          <a:prstGeom prst="rect">
            <a:avLst/>
          </a:prstGeom>
          <a:noFill/>
          <a:ln>
            <a:noFill/>
          </a:ln>
        </p:spPr>
      </p:pic>
      <p:sp>
        <p:nvSpPr>
          <p:cNvPr id="183" name="Google Shape;183;p19"/>
          <p:cNvSpPr txBox="1"/>
          <p:nvPr/>
        </p:nvSpPr>
        <p:spPr>
          <a:xfrm>
            <a:off x="1566900" y="1774400"/>
            <a:ext cx="3427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Initial testing, without trimming or clustering shows an immediate trend between the percentage increase of white population and the increase in number of Stars that business </a:t>
            </a:r>
            <a:r>
              <a:rPr lang="en">
                <a:solidFill>
                  <a:schemeClr val="lt1"/>
                </a:solidFill>
                <a:latin typeface="Lato"/>
                <a:ea typeface="Lato"/>
                <a:cs typeface="Lato"/>
                <a:sym typeface="Lato"/>
              </a:rPr>
              <a:t>receives</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Moving Forward &amp; Implications</a:t>
            </a:r>
            <a:endParaRPr/>
          </a:p>
        </p:txBody>
      </p:sp>
      <p:sp>
        <p:nvSpPr>
          <p:cNvPr id="189" name="Google Shape;189;p20"/>
          <p:cNvSpPr txBox="1"/>
          <p:nvPr>
            <p:ph idx="1" type="body"/>
          </p:nvPr>
        </p:nvSpPr>
        <p:spPr>
          <a:xfrm>
            <a:off x="1297500" y="1567550"/>
            <a:ext cx="7038900" cy="3104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Grouping Neighborhoods as binary variables and testing </a:t>
            </a:r>
            <a:r>
              <a:rPr lang="en" sz="1500"/>
              <a:t>significance, this could reconfirm trend or show that there exist outlier neighborhoods</a:t>
            </a:r>
            <a:endParaRPr sz="1500"/>
          </a:p>
          <a:p>
            <a:pPr indent="-323850" lvl="0" marL="457200" rtl="0" algn="l">
              <a:spcBef>
                <a:spcPts val="0"/>
              </a:spcBef>
              <a:spcAft>
                <a:spcPts val="0"/>
              </a:spcAft>
              <a:buSzPts val="1500"/>
              <a:buChar char="●"/>
            </a:pPr>
            <a:r>
              <a:rPr lang="en" sz="1500"/>
              <a:t>Test neighborhood averages against the trend, attempt to eliminate outliers in that way</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This is by no means definitive of correlation, there is still a great amount of noise within the data</a:t>
            </a:r>
            <a:endParaRPr sz="1500"/>
          </a:p>
          <a:p>
            <a:pPr indent="-323850" lvl="0" marL="457200" rtl="0" algn="l">
              <a:spcBef>
                <a:spcPts val="0"/>
              </a:spcBef>
              <a:spcAft>
                <a:spcPts val="0"/>
              </a:spcAft>
              <a:buSzPts val="1500"/>
              <a:buChar char="●"/>
            </a:pPr>
            <a:r>
              <a:rPr lang="en" sz="1500"/>
              <a:t>Implications ethically and professionally</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