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ad8a065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ad8a065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b88a989d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b88a989d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ad8a065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ad8a065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d8a065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d8a065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ad8a065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ad8a065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ad8a0653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ad8a0653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b88a989d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b88a989d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b88a989d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b88a989d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af39cdd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af39cdd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ad8a0653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d8a0653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e5c6abab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e5c6abab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Yelp Reviews vs Neighborhood Demographic Data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Jimmy Moore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Neighborhoods and Stars Con.</a:t>
            </a:r>
            <a:endParaRPr/>
          </a:p>
        </p:txBody>
      </p:sp>
      <p:sp>
        <p:nvSpPr>
          <p:cNvPr id="197" name="Google Shape;197;p22"/>
          <p:cNvSpPr txBox="1"/>
          <p:nvPr>
            <p:ph idx="1" type="body"/>
          </p:nvPr>
        </p:nvSpPr>
        <p:spPr>
          <a:xfrm>
            <a:off x="1297500" y="1567550"/>
            <a:ext cx="36270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While visible in the maps, this trend is reinforced when we look at just neighborhoods and their average reviews. The correlation p value is just as strong (&lt;0.0001), but the slope has become more gentle, only about a 0.4 star difference between the whitest and least white neighborhood.</a:t>
            </a:r>
            <a:endParaRPr sz="1400"/>
          </a:p>
          <a:p>
            <a:pPr indent="0" lvl="0" marL="0" rtl="0" algn="l">
              <a:spcBef>
                <a:spcPts val="1200"/>
              </a:spcBef>
              <a:spcAft>
                <a:spcPts val="1200"/>
              </a:spcAft>
              <a:buNone/>
            </a:pPr>
            <a:r>
              <a:rPr lang="en" sz="1400"/>
              <a:t>The difference in slopes from the original model can be attributed to this model being less affected by population density</a:t>
            </a:r>
            <a:endParaRPr sz="1400"/>
          </a:p>
        </p:txBody>
      </p:sp>
      <p:pic>
        <p:nvPicPr>
          <p:cNvPr id="198" name="Google Shape;198;p22"/>
          <p:cNvPicPr preferRelativeResize="0"/>
          <p:nvPr/>
        </p:nvPicPr>
        <p:blipFill>
          <a:blip r:embed="rId3">
            <a:alphaModFix/>
          </a:blip>
          <a:stretch>
            <a:fillRect/>
          </a:stretch>
        </p:blipFill>
        <p:spPr>
          <a:xfrm>
            <a:off x="5683721" y="1307850"/>
            <a:ext cx="3066500" cy="2953451"/>
          </a:xfrm>
          <a:prstGeom prst="rect">
            <a:avLst/>
          </a:prstGeom>
          <a:noFill/>
          <a:ln>
            <a:noFill/>
          </a:ln>
        </p:spPr>
      </p:pic>
      <p:pic>
        <p:nvPicPr>
          <p:cNvPr id="199" name="Google Shape;199;p22"/>
          <p:cNvPicPr preferRelativeResize="0"/>
          <p:nvPr/>
        </p:nvPicPr>
        <p:blipFill>
          <a:blip r:embed="rId4">
            <a:alphaModFix/>
          </a:blip>
          <a:stretch>
            <a:fillRect/>
          </a:stretch>
        </p:blipFill>
        <p:spPr>
          <a:xfrm>
            <a:off x="5597200" y="4337075"/>
            <a:ext cx="3239550" cy="35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Implications</a:t>
            </a:r>
            <a:endParaRPr/>
          </a:p>
        </p:txBody>
      </p:sp>
      <p:sp>
        <p:nvSpPr>
          <p:cNvPr id="205" name="Google Shape;205;p23"/>
          <p:cNvSpPr txBox="1"/>
          <p:nvPr>
            <p:ph idx="1" type="body"/>
          </p:nvPr>
        </p:nvSpPr>
        <p:spPr>
          <a:xfrm>
            <a:off x="1297500" y="1567550"/>
            <a:ext cx="7038900" cy="310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Unfortunately</a:t>
            </a:r>
            <a:r>
              <a:rPr lang="en" sz="1500"/>
              <a:t> it does appear that there is a distinct correlation between the whiteness of a neighborhood and the average reviews that establishments in it </a:t>
            </a:r>
            <a:r>
              <a:rPr lang="en" sz="1500"/>
              <a:t>receive</a:t>
            </a:r>
            <a:endParaRPr sz="1500"/>
          </a:p>
          <a:p>
            <a:pPr indent="0" lvl="0" marL="0" rtl="0" algn="l">
              <a:spcBef>
                <a:spcPts val="1200"/>
              </a:spcBef>
              <a:spcAft>
                <a:spcPts val="0"/>
              </a:spcAft>
              <a:buNone/>
            </a:pPr>
            <a:r>
              <a:rPr lang="en" sz="1500"/>
              <a:t>This means that business owners from less white neighborhoods are getting lower reviews and are therefore being featured less on Yelp, coming up lower in search results, and generally being chosen less from a customer base.</a:t>
            </a:r>
            <a:endParaRPr sz="1500"/>
          </a:p>
          <a:p>
            <a:pPr indent="0" lvl="0" marL="0" rtl="0" algn="l">
              <a:spcBef>
                <a:spcPts val="1200"/>
              </a:spcBef>
              <a:spcAft>
                <a:spcPts val="1200"/>
              </a:spcAft>
              <a:buNone/>
            </a:pPr>
            <a:r>
              <a:rPr lang="en" sz="1500"/>
              <a:t>It also means that redlining practices are still permeating this part of American life and preventing citizens from fully and freely engaging in the economic process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Solutions</a:t>
            </a:r>
            <a:endParaRPr/>
          </a:p>
        </p:txBody>
      </p:sp>
      <p:sp>
        <p:nvSpPr>
          <p:cNvPr id="211" name="Google Shape;211;p24"/>
          <p:cNvSpPr txBox="1"/>
          <p:nvPr>
            <p:ph idx="1" type="body"/>
          </p:nvPr>
        </p:nvSpPr>
        <p:spPr>
          <a:xfrm>
            <a:off x="1297500" y="1113800"/>
            <a:ext cx="4446600" cy="33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adding a dynamic “stability coefficient” we can actually affect the data in a way such that we eliminate the bias of racial demographics. (The stability </a:t>
            </a:r>
            <a:r>
              <a:rPr lang="en"/>
              <a:t>coefficient</a:t>
            </a:r>
            <a:r>
              <a:rPr lang="en"/>
              <a:t> is just adding the inverse of the slope)</a:t>
            </a:r>
            <a:endParaRPr/>
          </a:p>
          <a:p>
            <a:pPr indent="0" lvl="0" marL="0" rtl="0" algn="l">
              <a:spcBef>
                <a:spcPts val="1200"/>
              </a:spcBef>
              <a:spcAft>
                <a:spcPts val="0"/>
              </a:spcAft>
              <a:buNone/>
            </a:pPr>
            <a:r>
              <a:rPr lang="en"/>
              <a:t>As we can see this data has a slope of 0 and is entirely random in its distribution. We also have a fairly reasonable intercept of 3.77, meaning the average business gets roughly a 75%, or a C grade.</a:t>
            </a:r>
            <a:endParaRPr/>
          </a:p>
          <a:p>
            <a:pPr indent="0" lvl="0" marL="0" rtl="0" algn="l">
              <a:spcBef>
                <a:spcPts val="1200"/>
              </a:spcBef>
              <a:spcAft>
                <a:spcPts val="1200"/>
              </a:spcAft>
              <a:buNone/>
            </a:pPr>
            <a:r>
              <a:rPr lang="en"/>
              <a:t>However, this graph has an obvious visual slope that would, make it impossible to implement as while this model is more fair, it looks like it has a bias.</a:t>
            </a:r>
            <a:endParaRPr/>
          </a:p>
        </p:txBody>
      </p:sp>
      <p:pic>
        <p:nvPicPr>
          <p:cNvPr id="212" name="Google Shape;212;p24"/>
          <p:cNvPicPr preferRelativeResize="0"/>
          <p:nvPr/>
        </p:nvPicPr>
        <p:blipFill>
          <a:blip r:embed="rId3">
            <a:alphaModFix/>
          </a:blip>
          <a:stretch>
            <a:fillRect/>
          </a:stretch>
        </p:blipFill>
        <p:spPr>
          <a:xfrm>
            <a:off x="5814205" y="926075"/>
            <a:ext cx="3208375" cy="2822051"/>
          </a:xfrm>
          <a:prstGeom prst="rect">
            <a:avLst/>
          </a:prstGeom>
          <a:noFill/>
          <a:ln>
            <a:noFill/>
          </a:ln>
        </p:spPr>
      </p:pic>
      <p:pic>
        <p:nvPicPr>
          <p:cNvPr id="213" name="Google Shape;213;p24"/>
          <p:cNvPicPr preferRelativeResize="0"/>
          <p:nvPr/>
        </p:nvPicPr>
        <p:blipFill>
          <a:blip r:embed="rId4">
            <a:alphaModFix/>
          </a:blip>
          <a:stretch>
            <a:fillRect/>
          </a:stretch>
        </p:blipFill>
        <p:spPr>
          <a:xfrm>
            <a:off x="5917750" y="3921750"/>
            <a:ext cx="3001276" cy="31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Abstract</a:t>
            </a:r>
            <a:endParaRPr sz="28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700"/>
              <a:t>The goal of this project is to analyze the effect that neighborhood racial </a:t>
            </a:r>
            <a:r>
              <a:rPr i="1" lang="en" sz="1700"/>
              <a:t>demographics</a:t>
            </a:r>
            <a:r>
              <a:rPr i="1" lang="en" sz="1700"/>
              <a:t>, and by extension city zoning laws and redlining has had on online reviews. In particular this project will focus on the online review site, Yelp, as well as the city of Philadelphia. </a:t>
            </a:r>
            <a:endParaRPr i="1" sz="17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rotWithShape="1">
          <a:blip r:embed="rId3">
            <a:alphaModFix/>
          </a:blip>
          <a:srcRect b="0" l="0" r="8197" t="0"/>
          <a:stretch/>
        </p:blipFill>
        <p:spPr>
          <a:xfrm>
            <a:off x="5274900" y="739450"/>
            <a:ext cx="3322625" cy="3375900"/>
          </a:xfrm>
          <a:prstGeom prst="rect">
            <a:avLst/>
          </a:prstGeom>
          <a:noFill/>
          <a:ln>
            <a:noFill/>
          </a:ln>
        </p:spPr>
      </p:pic>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Philadelphia?</a:t>
            </a:r>
            <a:endParaRPr/>
          </a:p>
        </p:txBody>
      </p:sp>
      <p:sp>
        <p:nvSpPr>
          <p:cNvPr id="148" name="Google Shape;148;p15"/>
          <p:cNvSpPr txBox="1"/>
          <p:nvPr>
            <p:ph idx="1" type="body"/>
          </p:nvPr>
        </p:nvSpPr>
        <p:spPr>
          <a:xfrm>
            <a:off x="1297500" y="1567550"/>
            <a:ext cx="3977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While this project could, and should be applied to any given city, Philadelphia was chosen as the test case for </a:t>
            </a:r>
            <a:r>
              <a:rPr lang="en" sz="1400"/>
              <a:t>three</a:t>
            </a:r>
            <a:r>
              <a:rPr lang="en" sz="1400"/>
              <a:t> main reasons</a:t>
            </a:r>
            <a:endParaRPr sz="1400"/>
          </a:p>
          <a:p>
            <a:pPr indent="-317500" lvl="0" marL="457200" rtl="0" algn="l">
              <a:spcBef>
                <a:spcPts val="1200"/>
              </a:spcBef>
              <a:spcAft>
                <a:spcPts val="0"/>
              </a:spcAft>
              <a:buSzPts val="1400"/>
              <a:buAutoNum type="arabicPeriod"/>
            </a:pPr>
            <a:r>
              <a:rPr lang="en" sz="1400"/>
              <a:t>It is a very large sample size</a:t>
            </a:r>
            <a:endParaRPr sz="1400"/>
          </a:p>
          <a:p>
            <a:pPr indent="-317500" lvl="0" marL="457200" rtl="0" algn="l">
              <a:spcBef>
                <a:spcPts val="0"/>
              </a:spcBef>
              <a:spcAft>
                <a:spcPts val="0"/>
              </a:spcAft>
              <a:buSzPts val="1400"/>
              <a:buAutoNum type="arabicPeriod"/>
            </a:pPr>
            <a:r>
              <a:rPr lang="en" sz="1400"/>
              <a:t>It is one of the most segregated </a:t>
            </a:r>
            <a:r>
              <a:rPr lang="en" sz="1400"/>
              <a:t>cities</a:t>
            </a:r>
            <a:r>
              <a:rPr lang="en" sz="1400"/>
              <a:t> in America</a:t>
            </a:r>
            <a:endParaRPr sz="1400"/>
          </a:p>
          <a:p>
            <a:pPr indent="-317500" lvl="0" marL="457200" rtl="0" algn="l">
              <a:spcBef>
                <a:spcPts val="0"/>
              </a:spcBef>
              <a:spcAft>
                <a:spcPts val="0"/>
              </a:spcAft>
              <a:buSzPts val="1400"/>
              <a:buAutoNum type="arabicPeriod"/>
            </a:pPr>
            <a:r>
              <a:rPr lang="en" sz="1400"/>
              <a:t>It incorporates its suburbs as cities neighborhoods</a:t>
            </a:r>
            <a:endParaRPr sz="1400"/>
          </a:p>
        </p:txBody>
      </p:sp>
      <p:pic>
        <p:nvPicPr>
          <p:cNvPr id="149" name="Google Shape;149;p15"/>
          <p:cNvPicPr preferRelativeResize="0"/>
          <p:nvPr/>
        </p:nvPicPr>
        <p:blipFill rotWithShape="1">
          <a:blip r:embed="rId4">
            <a:alphaModFix/>
          </a:blip>
          <a:srcRect b="0" l="70712" r="0" t="51309"/>
          <a:stretch/>
        </p:blipFill>
        <p:spPr>
          <a:xfrm>
            <a:off x="7571326" y="2471628"/>
            <a:ext cx="951125" cy="164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400"/>
              <a:t>Review data was collected from Yelp in late March of 2023, </a:t>
            </a:r>
            <a:r>
              <a:rPr i="1" lang="en" sz="1400"/>
              <a:t>neighborhood</a:t>
            </a:r>
            <a:r>
              <a:rPr i="1" lang="en" sz="1400"/>
              <a:t> data was collected with the help of the </a:t>
            </a:r>
            <a:r>
              <a:rPr i="1" lang="en" sz="1400"/>
              <a:t>OpenPhillyData</a:t>
            </a:r>
            <a:r>
              <a:rPr i="1" lang="en" sz="1400"/>
              <a:t> project, and racial demographic data was obtained via </a:t>
            </a:r>
            <a:r>
              <a:rPr i="1" lang="en" sz="1400"/>
              <a:t>available</a:t>
            </a:r>
            <a:r>
              <a:rPr i="1" lang="en" sz="1400"/>
              <a:t> census records</a:t>
            </a:r>
            <a:endParaRPr i="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Initial Plotting</a:t>
            </a:r>
            <a:endParaRPr sz="2500"/>
          </a:p>
        </p:txBody>
      </p:sp>
      <p:sp>
        <p:nvSpPr>
          <p:cNvPr id="161" name="Google Shape;161;p17"/>
          <p:cNvSpPr txBox="1"/>
          <p:nvPr/>
        </p:nvSpPr>
        <p:spPr>
          <a:xfrm>
            <a:off x="1728425" y="1403975"/>
            <a:ext cx="2475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The initial plot seems random, without any major distinguishable patterns, however there are obvious concentration bands around 2% and 75% that demonstrate the deep divisions within the city</a:t>
            </a:r>
            <a:endParaRPr sz="1600">
              <a:solidFill>
                <a:schemeClr val="lt1"/>
              </a:solidFill>
              <a:latin typeface="Lato"/>
              <a:ea typeface="Lato"/>
              <a:cs typeface="Lato"/>
              <a:sym typeface="Lato"/>
            </a:endParaRPr>
          </a:p>
        </p:txBody>
      </p:sp>
      <p:pic>
        <p:nvPicPr>
          <p:cNvPr id="162" name="Google Shape;162;p17"/>
          <p:cNvPicPr preferRelativeResize="0"/>
          <p:nvPr/>
        </p:nvPicPr>
        <p:blipFill>
          <a:blip r:embed="rId3">
            <a:alphaModFix/>
          </a:blip>
          <a:stretch>
            <a:fillRect/>
          </a:stretch>
        </p:blipFill>
        <p:spPr>
          <a:xfrm>
            <a:off x="4572000" y="1122375"/>
            <a:ext cx="3794946"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Hidden Patterns</a:t>
            </a:r>
            <a:endParaRPr/>
          </a:p>
        </p:txBody>
      </p:sp>
      <p:sp>
        <p:nvSpPr>
          <p:cNvPr id="168" name="Google Shape;168;p18"/>
          <p:cNvSpPr txBox="1"/>
          <p:nvPr/>
        </p:nvSpPr>
        <p:spPr>
          <a:xfrm>
            <a:off x="1604450" y="1188175"/>
            <a:ext cx="3427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However, a computer’s analysis of this seemingly random data reveals a </a:t>
            </a:r>
            <a:r>
              <a:rPr lang="en">
                <a:solidFill>
                  <a:schemeClr val="lt1"/>
                </a:solidFill>
                <a:latin typeface="Lato"/>
                <a:ea typeface="Lato"/>
                <a:cs typeface="Lato"/>
                <a:sym typeface="Lato"/>
              </a:rPr>
              <a:t>startlingly</a:t>
            </a:r>
            <a:r>
              <a:rPr lang="en">
                <a:solidFill>
                  <a:schemeClr val="lt1"/>
                </a:solidFill>
                <a:latin typeface="Lato"/>
                <a:ea typeface="Lato"/>
                <a:cs typeface="Lato"/>
                <a:sym typeface="Lato"/>
              </a:rPr>
              <a:t> apparent line showing direct correlation.  This line has a p-value of less than 0.0001, implying a very strong correlation.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And while the slope may seem very gradual, there is on average a nearly half star difference in average reviews between the neighborhoods, a difference that could prevent an establishment from getting featured</a:t>
            </a:r>
            <a:endParaRPr>
              <a:solidFill>
                <a:schemeClr val="lt1"/>
              </a:solidFill>
              <a:latin typeface="Lato"/>
              <a:ea typeface="Lato"/>
              <a:cs typeface="Lato"/>
              <a:sym typeface="Lato"/>
            </a:endParaRPr>
          </a:p>
        </p:txBody>
      </p:sp>
      <p:pic>
        <p:nvPicPr>
          <p:cNvPr id="169" name="Google Shape;169;p18"/>
          <p:cNvPicPr preferRelativeResize="0"/>
          <p:nvPr/>
        </p:nvPicPr>
        <p:blipFill>
          <a:blip r:embed="rId3">
            <a:alphaModFix/>
          </a:blip>
          <a:stretch>
            <a:fillRect/>
          </a:stretch>
        </p:blipFill>
        <p:spPr>
          <a:xfrm>
            <a:off x="5246625" y="915850"/>
            <a:ext cx="3211375" cy="3070050"/>
          </a:xfrm>
          <a:prstGeom prst="rect">
            <a:avLst/>
          </a:prstGeom>
          <a:noFill/>
          <a:ln>
            <a:noFill/>
          </a:ln>
        </p:spPr>
      </p:pic>
      <p:pic>
        <p:nvPicPr>
          <p:cNvPr id="170" name="Google Shape;170;p18"/>
          <p:cNvPicPr preferRelativeResize="0"/>
          <p:nvPr/>
        </p:nvPicPr>
        <p:blipFill rotWithShape="1">
          <a:blip r:embed="rId4">
            <a:alphaModFix/>
          </a:blip>
          <a:srcRect b="11642" l="0" r="0" t="24804"/>
          <a:stretch/>
        </p:blipFill>
        <p:spPr>
          <a:xfrm>
            <a:off x="4881775" y="4174375"/>
            <a:ext cx="3941075" cy="46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Different View</a:t>
            </a:r>
            <a:endParaRPr/>
          </a:p>
        </p:txBody>
      </p:sp>
      <p:sp>
        <p:nvSpPr>
          <p:cNvPr id="176" name="Google Shape;176;p19"/>
          <p:cNvSpPr txBox="1"/>
          <p:nvPr>
            <p:ph idx="1" type="body"/>
          </p:nvPr>
        </p:nvSpPr>
        <p:spPr>
          <a:xfrm>
            <a:off x="1297500" y="1567550"/>
            <a:ext cx="4133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better understand why the data behaves the way it does, a hexbin plot can help.</a:t>
            </a:r>
            <a:endParaRPr/>
          </a:p>
          <a:p>
            <a:pPr indent="0" lvl="0" marL="0" rtl="0" algn="l">
              <a:spcBef>
                <a:spcPts val="1200"/>
              </a:spcBef>
              <a:spcAft>
                <a:spcPts val="1200"/>
              </a:spcAft>
              <a:buNone/>
            </a:pPr>
            <a:r>
              <a:rPr lang="en"/>
              <a:t>We can now see the various intensities of both how </a:t>
            </a:r>
            <a:r>
              <a:rPr lang="en"/>
              <a:t>segregated</a:t>
            </a:r>
            <a:r>
              <a:rPr lang="en"/>
              <a:t> the city is, and the concentration of high star reviews in whiter neighborhoods</a:t>
            </a:r>
            <a:endParaRPr/>
          </a:p>
        </p:txBody>
      </p:sp>
      <p:pic>
        <p:nvPicPr>
          <p:cNvPr id="177" name="Google Shape;177;p19"/>
          <p:cNvPicPr preferRelativeResize="0"/>
          <p:nvPr/>
        </p:nvPicPr>
        <p:blipFill>
          <a:blip r:embed="rId3">
            <a:alphaModFix/>
          </a:blip>
          <a:stretch>
            <a:fillRect/>
          </a:stretch>
        </p:blipFill>
        <p:spPr>
          <a:xfrm>
            <a:off x="5580975" y="1451575"/>
            <a:ext cx="3153419" cy="314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Neighborhoods and Stars</a:t>
            </a:r>
            <a:endParaRPr/>
          </a:p>
        </p:txBody>
      </p:sp>
      <p:pic>
        <p:nvPicPr>
          <p:cNvPr id="183" name="Google Shape;183;p20"/>
          <p:cNvPicPr preferRelativeResize="0"/>
          <p:nvPr/>
        </p:nvPicPr>
        <p:blipFill>
          <a:blip r:embed="rId3">
            <a:alphaModFix/>
          </a:blip>
          <a:stretch>
            <a:fillRect/>
          </a:stretch>
        </p:blipFill>
        <p:spPr>
          <a:xfrm>
            <a:off x="5212325" y="1514188"/>
            <a:ext cx="3007725" cy="3281174"/>
          </a:xfrm>
          <a:prstGeom prst="rect">
            <a:avLst/>
          </a:prstGeom>
          <a:noFill/>
          <a:ln>
            <a:noFill/>
          </a:ln>
        </p:spPr>
      </p:pic>
      <p:pic>
        <p:nvPicPr>
          <p:cNvPr id="184" name="Google Shape;184;p20"/>
          <p:cNvPicPr preferRelativeResize="0"/>
          <p:nvPr/>
        </p:nvPicPr>
        <p:blipFill rotWithShape="1">
          <a:blip r:embed="rId4">
            <a:alphaModFix/>
          </a:blip>
          <a:srcRect b="0" l="5482" r="0" t="0"/>
          <a:stretch/>
        </p:blipFill>
        <p:spPr>
          <a:xfrm>
            <a:off x="1195150" y="1534675"/>
            <a:ext cx="2981950" cy="3240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Neighborhood Hexbin</a:t>
            </a:r>
            <a:endParaRPr/>
          </a:p>
        </p:txBody>
      </p:sp>
      <p:sp>
        <p:nvSpPr>
          <p:cNvPr id="190" name="Google Shape;190;p21"/>
          <p:cNvSpPr txBox="1"/>
          <p:nvPr>
            <p:ph idx="1" type="body"/>
          </p:nvPr>
        </p:nvSpPr>
        <p:spPr>
          <a:xfrm>
            <a:off x="1297500" y="1567550"/>
            <a:ext cx="4046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Its harder to see, from the previous graphs but Philadelphia actually has more neighborhoods that are not majority white</a:t>
            </a:r>
            <a:endParaRPr sz="1700"/>
          </a:p>
        </p:txBody>
      </p:sp>
      <p:pic>
        <p:nvPicPr>
          <p:cNvPr id="191" name="Google Shape;191;p21"/>
          <p:cNvPicPr preferRelativeResize="0"/>
          <p:nvPr/>
        </p:nvPicPr>
        <p:blipFill>
          <a:blip r:embed="rId3">
            <a:alphaModFix/>
          </a:blip>
          <a:stretch>
            <a:fillRect/>
          </a:stretch>
        </p:blipFill>
        <p:spPr>
          <a:xfrm>
            <a:off x="5441398" y="1437513"/>
            <a:ext cx="3292425" cy="3171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