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ad8a0653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3ad8a0653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ad8a0653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ad8a065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ad8a0653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ad8a0653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3ad8a0653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3ad8a0653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b88a989d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b88a989d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b88a989dc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b88a989dc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3ad8a0653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3ad8a0653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3ad8a0653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3ad8a0653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b88a989d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2b88a989d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Yelp Reviews vs Neighborhood Demographic Data</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Jimmy Moore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Possible Solutions</a:t>
            </a:r>
            <a:endParaRPr/>
          </a:p>
        </p:txBody>
      </p:sp>
      <p:sp>
        <p:nvSpPr>
          <p:cNvPr id="195" name="Google Shape;195;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Looking at some potential speculative solutions to try and essentially add a curve to the data/normalize it.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Main one(two) I am looking into is what if I add stars to all businesses within the formula as if they were all 100% white or subtract as if they were all 100% nonwhite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 second measure is what if I split the difference adding stars if they are under 50% white or </a:t>
            </a:r>
            <a:r>
              <a:rPr lang="en"/>
              <a:t>subtracting if they are over 50%</a:t>
            </a:r>
            <a:endParaRPr/>
          </a:p>
          <a:p>
            <a:pPr indent="0" lvl="0" marL="0" rtl="0" algn="l">
              <a:spcBef>
                <a:spcPts val="1200"/>
              </a:spcBef>
              <a:spcAft>
                <a:spcPts val="1200"/>
              </a:spcAft>
              <a:buNone/>
            </a:pPr>
            <a:r>
              <a:rPr lang="en"/>
              <a:t>The general idea is just creating some method of a curve to compensate and allow all businesses a fair shot</a:t>
            </a:r>
            <a:endParaRPr/>
          </a:p>
        </p:txBody>
      </p:sp>
      <p:pic>
        <p:nvPicPr>
          <p:cNvPr id="196" name="Google Shape;196;p22"/>
          <p:cNvPicPr preferRelativeResize="0"/>
          <p:nvPr/>
        </p:nvPicPr>
        <p:blipFill>
          <a:blip r:embed="rId3">
            <a:alphaModFix/>
          </a:blip>
          <a:stretch>
            <a:fillRect/>
          </a:stretch>
        </p:blipFill>
        <p:spPr>
          <a:xfrm>
            <a:off x="7280050" y="51199"/>
            <a:ext cx="1642848" cy="15992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Abstract</a:t>
            </a:r>
            <a:endParaRPr sz="28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700"/>
              <a:t>The goal of this project is to analyze the effect that neighborhood racial </a:t>
            </a:r>
            <a:r>
              <a:rPr i="1" lang="en" sz="1700"/>
              <a:t>demographics</a:t>
            </a:r>
            <a:r>
              <a:rPr i="1" lang="en" sz="1700"/>
              <a:t>, and by extension city zoning laws and redlining has had on online reviews. In particular this project will focus on the online review site, Yelp, as well as the city of Philadelphia. </a:t>
            </a:r>
            <a:endParaRPr i="1" sz="1700"/>
          </a:p>
          <a:p>
            <a:pPr indent="0" lvl="0" marL="0" rtl="0" algn="l">
              <a:spcBef>
                <a:spcPts val="1200"/>
              </a:spcBef>
              <a:spcAft>
                <a:spcPts val="12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5"/>
          <p:cNvPicPr preferRelativeResize="0"/>
          <p:nvPr/>
        </p:nvPicPr>
        <p:blipFill rotWithShape="1">
          <a:blip r:embed="rId3">
            <a:alphaModFix/>
          </a:blip>
          <a:srcRect b="0" l="0" r="8197" t="0"/>
          <a:stretch/>
        </p:blipFill>
        <p:spPr>
          <a:xfrm>
            <a:off x="5274900" y="739450"/>
            <a:ext cx="3322625" cy="3375900"/>
          </a:xfrm>
          <a:prstGeom prst="rect">
            <a:avLst/>
          </a:prstGeom>
          <a:noFill/>
          <a:ln>
            <a:noFill/>
          </a:ln>
        </p:spPr>
      </p:pic>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Philadelphia?</a:t>
            </a:r>
            <a:endParaRPr/>
          </a:p>
        </p:txBody>
      </p:sp>
      <p:sp>
        <p:nvSpPr>
          <p:cNvPr id="148" name="Google Shape;148;p15"/>
          <p:cNvSpPr txBox="1"/>
          <p:nvPr>
            <p:ph idx="1" type="body"/>
          </p:nvPr>
        </p:nvSpPr>
        <p:spPr>
          <a:xfrm>
            <a:off x="1297500" y="1567550"/>
            <a:ext cx="39774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While this project could, and should be applied to any given city, Philadelphia was chosen as the test case for </a:t>
            </a:r>
            <a:r>
              <a:rPr lang="en" sz="1400"/>
              <a:t>three</a:t>
            </a:r>
            <a:r>
              <a:rPr lang="en" sz="1400"/>
              <a:t> main reasons</a:t>
            </a:r>
            <a:endParaRPr sz="1400"/>
          </a:p>
          <a:p>
            <a:pPr indent="-317500" lvl="0" marL="457200" rtl="0" algn="l">
              <a:spcBef>
                <a:spcPts val="1200"/>
              </a:spcBef>
              <a:spcAft>
                <a:spcPts val="0"/>
              </a:spcAft>
              <a:buSzPts val="1400"/>
              <a:buAutoNum type="arabicPeriod"/>
            </a:pPr>
            <a:r>
              <a:rPr lang="en" sz="1400"/>
              <a:t>It is a very large sample size</a:t>
            </a:r>
            <a:endParaRPr sz="1400"/>
          </a:p>
          <a:p>
            <a:pPr indent="-317500" lvl="0" marL="457200" rtl="0" algn="l">
              <a:spcBef>
                <a:spcPts val="0"/>
              </a:spcBef>
              <a:spcAft>
                <a:spcPts val="0"/>
              </a:spcAft>
              <a:buSzPts val="1400"/>
              <a:buAutoNum type="arabicPeriod"/>
            </a:pPr>
            <a:r>
              <a:rPr lang="en" sz="1400"/>
              <a:t>It is one of the most segregated </a:t>
            </a:r>
            <a:r>
              <a:rPr lang="en" sz="1400"/>
              <a:t>cities</a:t>
            </a:r>
            <a:r>
              <a:rPr lang="en" sz="1400"/>
              <a:t> in America</a:t>
            </a:r>
            <a:endParaRPr sz="1400"/>
          </a:p>
          <a:p>
            <a:pPr indent="-317500" lvl="0" marL="457200" rtl="0" algn="l">
              <a:spcBef>
                <a:spcPts val="0"/>
              </a:spcBef>
              <a:spcAft>
                <a:spcPts val="0"/>
              </a:spcAft>
              <a:buSzPts val="1400"/>
              <a:buAutoNum type="arabicPeriod"/>
            </a:pPr>
            <a:r>
              <a:rPr lang="en" sz="1400"/>
              <a:t>It incorporates its suburbs as cities neighborhoods</a:t>
            </a:r>
            <a:endParaRPr sz="1400"/>
          </a:p>
        </p:txBody>
      </p:sp>
      <p:pic>
        <p:nvPicPr>
          <p:cNvPr id="149" name="Google Shape;149;p15"/>
          <p:cNvPicPr preferRelativeResize="0"/>
          <p:nvPr/>
        </p:nvPicPr>
        <p:blipFill rotWithShape="1">
          <a:blip r:embed="rId4">
            <a:alphaModFix/>
          </a:blip>
          <a:srcRect b="0" l="70712" r="0" t="51309"/>
          <a:stretch/>
        </p:blipFill>
        <p:spPr>
          <a:xfrm>
            <a:off x="7571326" y="2471628"/>
            <a:ext cx="951125" cy="1643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Collection</a:t>
            </a:r>
            <a:endParaRPr/>
          </a:p>
        </p:txBody>
      </p:sp>
      <p:sp>
        <p:nvSpPr>
          <p:cNvPr id="155" name="Google Shape;155;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i="1" lang="en" sz="1400"/>
              <a:t>Review data was collected from Yelp in late March of 2023, </a:t>
            </a:r>
            <a:r>
              <a:rPr i="1" lang="en" sz="1400"/>
              <a:t>neighborhood</a:t>
            </a:r>
            <a:r>
              <a:rPr i="1" lang="en" sz="1400"/>
              <a:t> data was collected with the help of the </a:t>
            </a:r>
            <a:r>
              <a:rPr i="1" lang="en" sz="1400"/>
              <a:t>OpenPhillyData</a:t>
            </a:r>
            <a:r>
              <a:rPr i="1" lang="en" sz="1400"/>
              <a:t> project, and racial demographic data was obtained via </a:t>
            </a:r>
            <a:r>
              <a:rPr i="1" lang="en" sz="1400"/>
              <a:t>available</a:t>
            </a:r>
            <a:r>
              <a:rPr i="1" lang="en" sz="1400"/>
              <a:t> census records</a:t>
            </a:r>
            <a:endParaRPr i="1"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Initial Plotting</a:t>
            </a:r>
            <a:endParaRPr sz="2500"/>
          </a:p>
        </p:txBody>
      </p:sp>
      <p:sp>
        <p:nvSpPr>
          <p:cNvPr id="161" name="Google Shape;161;p17"/>
          <p:cNvSpPr txBox="1"/>
          <p:nvPr/>
        </p:nvSpPr>
        <p:spPr>
          <a:xfrm>
            <a:off x="1728425" y="1403975"/>
            <a:ext cx="24756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Lato"/>
                <a:ea typeface="Lato"/>
                <a:cs typeface="Lato"/>
                <a:sym typeface="Lato"/>
              </a:rPr>
              <a:t>The initial plot seems random, without any major distinguishable patterns, however there are obvious concentration bands around 2% and 75% that demonstrate the deep divisions within the city</a:t>
            </a:r>
            <a:endParaRPr sz="1600">
              <a:solidFill>
                <a:schemeClr val="lt1"/>
              </a:solidFill>
              <a:latin typeface="Lato"/>
              <a:ea typeface="Lato"/>
              <a:cs typeface="Lato"/>
              <a:sym typeface="Lato"/>
            </a:endParaRPr>
          </a:p>
        </p:txBody>
      </p:sp>
      <p:pic>
        <p:nvPicPr>
          <p:cNvPr id="162" name="Google Shape;162;p17"/>
          <p:cNvPicPr preferRelativeResize="0"/>
          <p:nvPr/>
        </p:nvPicPr>
        <p:blipFill>
          <a:blip r:embed="rId3">
            <a:alphaModFix/>
          </a:blip>
          <a:stretch>
            <a:fillRect/>
          </a:stretch>
        </p:blipFill>
        <p:spPr>
          <a:xfrm>
            <a:off x="4572000" y="1122375"/>
            <a:ext cx="3794946" cy="3530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Hidden Patterns</a:t>
            </a:r>
            <a:endParaRPr/>
          </a:p>
        </p:txBody>
      </p:sp>
      <p:sp>
        <p:nvSpPr>
          <p:cNvPr id="168" name="Google Shape;168;p18"/>
          <p:cNvSpPr txBox="1"/>
          <p:nvPr/>
        </p:nvSpPr>
        <p:spPr>
          <a:xfrm>
            <a:off x="1604450" y="1188175"/>
            <a:ext cx="34272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However, a computer’s analysis of this seemingly random data reveals a </a:t>
            </a:r>
            <a:r>
              <a:rPr lang="en">
                <a:solidFill>
                  <a:schemeClr val="lt1"/>
                </a:solidFill>
                <a:latin typeface="Lato"/>
                <a:ea typeface="Lato"/>
                <a:cs typeface="Lato"/>
                <a:sym typeface="Lato"/>
              </a:rPr>
              <a:t>startlingly</a:t>
            </a:r>
            <a:r>
              <a:rPr lang="en">
                <a:solidFill>
                  <a:schemeClr val="lt1"/>
                </a:solidFill>
                <a:latin typeface="Lato"/>
                <a:ea typeface="Lato"/>
                <a:cs typeface="Lato"/>
                <a:sym typeface="Lato"/>
              </a:rPr>
              <a:t> apparent line showing direct correlation.  This line has a p-value of less than 0.0001, implying a very strong correlation.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And while the slope may seem very gradual, there is on average a nearly half star difference in average reviews between the neighborhoods, a difference that could prevent an establishment from getting featured</a:t>
            </a:r>
            <a:endParaRPr>
              <a:solidFill>
                <a:schemeClr val="lt1"/>
              </a:solidFill>
              <a:latin typeface="Lato"/>
              <a:ea typeface="Lato"/>
              <a:cs typeface="Lato"/>
              <a:sym typeface="Lato"/>
            </a:endParaRPr>
          </a:p>
        </p:txBody>
      </p:sp>
      <p:pic>
        <p:nvPicPr>
          <p:cNvPr id="169" name="Google Shape;169;p18"/>
          <p:cNvPicPr preferRelativeResize="0"/>
          <p:nvPr/>
        </p:nvPicPr>
        <p:blipFill>
          <a:blip r:embed="rId3">
            <a:alphaModFix/>
          </a:blip>
          <a:stretch>
            <a:fillRect/>
          </a:stretch>
        </p:blipFill>
        <p:spPr>
          <a:xfrm>
            <a:off x="5246625" y="915850"/>
            <a:ext cx="3693380" cy="3530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Neighborhoods and Stars</a:t>
            </a:r>
            <a:endParaRPr/>
          </a:p>
        </p:txBody>
      </p:sp>
      <p:pic>
        <p:nvPicPr>
          <p:cNvPr id="175" name="Google Shape;175;p19"/>
          <p:cNvPicPr preferRelativeResize="0"/>
          <p:nvPr/>
        </p:nvPicPr>
        <p:blipFill>
          <a:blip r:embed="rId3">
            <a:alphaModFix/>
          </a:blip>
          <a:stretch>
            <a:fillRect/>
          </a:stretch>
        </p:blipFill>
        <p:spPr>
          <a:xfrm>
            <a:off x="5425075" y="1534675"/>
            <a:ext cx="2970175" cy="3240200"/>
          </a:xfrm>
          <a:prstGeom prst="rect">
            <a:avLst/>
          </a:prstGeom>
          <a:noFill/>
          <a:ln>
            <a:noFill/>
          </a:ln>
        </p:spPr>
      </p:pic>
      <p:pic>
        <p:nvPicPr>
          <p:cNvPr id="176" name="Google Shape;176;p19"/>
          <p:cNvPicPr preferRelativeResize="0"/>
          <p:nvPr/>
        </p:nvPicPr>
        <p:blipFill>
          <a:blip r:embed="rId4">
            <a:alphaModFix/>
          </a:blip>
          <a:stretch>
            <a:fillRect/>
          </a:stretch>
        </p:blipFill>
        <p:spPr>
          <a:xfrm>
            <a:off x="1297500" y="1534675"/>
            <a:ext cx="3154927" cy="32402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Neighborhoods and Stars Con.</a:t>
            </a:r>
            <a:endParaRPr/>
          </a:p>
        </p:txBody>
      </p:sp>
      <p:sp>
        <p:nvSpPr>
          <p:cNvPr id="182" name="Google Shape;182;p20"/>
          <p:cNvSpPr txBox="1"/>
          <p:nvPr>
            <p:ph idx="1" type="body"/>
          </p:nvPr>
        </p:nvSpPr>
        <p:spPr>
          <a:xfrm>
            <a:off x="1297500" y="1567550"/>
            <a:ext cx="36270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While visible in the maps, this trend is reinforced when we look at just neighborhoods and their average reviews. The correlation p value is just as strong (&lt;0.0001), but the slope has become more gentle, only about a 0.4 star difference between the whitest and leat white neighborhood.</a:t>
            </a:r>
            <a:endParaRPr sz="1400"/>
          </a:p>
        </p:txBody>
      </p:sp>
      <p:pic>
        <p:nvPicPr>
          <p:cNvPr id="183" name="Google Shape;183;p20"/>
          <p:cNvPicPr preferRelativeResize="0"/>
          <p:nvPr/>
        </p:nvPicPr>
        <p:blipFill>
          <a:blip r:embed="rId3">
            <a:alphaModFix/>
          </a:blip>
          <a:stretch>
            <a:fillRect/>
          </a:stretch>
        </p:blipFill>
        <p:spPr>
          <a:xfrm>
            <a:off x="5689971" y="1567550"/>
            <a:ext cx="3066500" cy="2953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Implications</a:t>
            </a:r>
            <a:endParaRPr/>
          </a:p>
        </p:txBody>
      </p:sp>
      <p:sp>
        <p:nvSpPr>
          <p:cNvPr id="189" name="Google Shape;189;p21"/>
          <p:cNvSpPr txBox="1"/>
          <p:nvPr>
            <p:ph idx="1" type="body"/>
          </p:nvPr>
        </p:nvSpPr>
        <p:spPr>
          <a:xfrm>
            <a:off x="1297500" y="1567550"/>
            <a:ext cx="7038900" cy="310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Unfortunately</a:t>
            </a:r>
            <a:r>
              <a:rPr lang="en" sz="1500"/>
              <a:t> it does appear that there is a distinct correlation between the whiteness of a neighborhood and the average reviews that establishments in it </a:t>
            </a:r>
            <a:r>
              <a:rPr lang="en" sz="1500"/>
              <a:t>receive</a:t>
            </a:r>
            <a:endParaRPr sz="1500"/>
          </a:p>
          <a:p>
            <a:pPr indent="0" lvl="0" marL="0" rtl="0" algn="l">
              <a:spcBef>
                <a:spcPts val="1200"/>
              </a:spcBef>
              <a:spcAft>
                <a:spcPts val="0"/>
              </a:spcAft>
              <a:buNone/>
            </a:pPr>
            <a:r>
              <a:rPr lang="en" sz="1500"/>
              <a:t>This means that business owners from less white neighborhoods are getting lower reviews and are therefore being featured less on Yelp, coming up lower in search results, and generally being chosen less from a customer base.</a:t>
            </a:r>
            <a:endParaRPr sz="1500"/>
          </a:p>
          <a:p>
            <a:pPr indent="0" lvl="0" marL="0" rtl="0" algn="l">
              <a:spcBef>
                <a:spcPts val="1200"/>
              </a:spcBef>
              <a:spcAft>
                <a:spcPts val="1200"/>
              </a:spcAft>
              <a:buNone/>
            </a:pPr>
            <a:r>
              <a:rPr lang="en" sz="1500"/>
              <a:t>It also means that redlining practices are still permeating this part of American life and preventing citizens from fully and freely engaging in the economic process</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