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1" r:id="rId4"/>
    <p:sldMasterId id="2147483673" r:id="rId5"/>
    <p:sldMasterId id="2147483685" r:id="rId6"/>
  </p:sldMasterIdLst>
  <p:notesMasterIdLst>
    <p:notesMasterId r:id="rId25"/>
  </p:notesMasterIdLst>
  <p:sldIdLst>
    <p:sldId id="258" r:id="rId7"/>
    <p:sldId id="517" r:id="rId8"/>
    <p:sldId id="466" r:id="rId9"/>
    <p:sldId id="342" r:id="rId10"/>
    <p:sldId id="424" r:id="rId11"/>
    <p:sldId id="417" r:id="rId12"/>
    <p:sldId id="523" r:id="rId13"/>
    <p:sldId id="524" r:id="rId14"/>
    <p:sldId id="531" r:id="rId15"/>
    <p:sldId id="525" r:id="rId16"/>
    <p:sldId id="526" r:id="rId17"/>
    <p:sldId id="527" r:id="rId18"/>
    <p:sldId id="532" r:id="rId19"/>
    <p:sldId id="423" r:id="rId20"/>
    <p:sldId id="427" r:id="rId21"/>
    <p:sldId id="425" r:id="rId22"/>
    <p:sldId id="529" r:id="rId23"/>
    <p:sldId id="5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0DDB10-78FC-C6F3-283B-94B7E3A08CE9}" name="Sarah Siddiqui" initials="SS" userId="PktX3L3N6XuzmuQRFvBwJkBePr3tTN3n30EGrdr3XZU=" providerId="None"/>
  <p188:author id="{9E65343B-E9A0-451B-3210-CE81E4287DDD}" name="Chen, Jieer" initials="CJ" userId="S::jchen178@ur.rochester.edu::3dec1fe0-f072-49f5-a192-90f6312a720c" providerId="AD"/>
  <p188:author id="{59D71DD9-B579-3503-CB2C-A44A458B923F}" name="Siddiqui, Sarah" initials="SS" userId="S::ssiddiq8@ur.rochester.edu::b104a88f-984e-415f-9ff4-7a579a1a66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63"/>
    <p:restoredTop sz="93729" autoAdjust="0"/>
  </p:normalViewPr>
  <p:slideViewPr>
    <p:cSldViewPr snapToGrid="0">
      <p:cViewPr varScale="1">
        <p:scale>
          <a:sx n="150" d="100"/>
          <a:sy n="150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E5890-4F7F-1F45-90FC-A061F6E24E28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23C67-4DF1-634C-9E28-4CB4051F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1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9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0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3C67-4DF1-634C-9E28-4CB4051FD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C8C9-80B6-A84E-A0DB-F1F04E3AB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0289-19B0-EA42-BEB6-4779DC79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8B28-611A-834B-8760-4ED3EC88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D146-3DCD-7444-8A77-8CFC90265078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7868-5E4A-2E4A-A163-290660CA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4C53-6A1E-5648-A68A-4E101BF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28A0-162F-5148-A0A4-7BEA389F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B60B-53C7-6B4B-AD44-3F418DB2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187-B2BD-7946-8D87-801AA6D3B715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9236-75BE-6047-A6EC-A6CE0ACD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140E-3041-FB4D-89C0-F53B987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FA99A-1398-3945-A4EC-BD63A56E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E8383-6586-B141-8E7D-FE44C023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7169-2574-A24E-9913-DD0FA6B9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AA6A-B2A0-6F49-9CF5-1780E6A17608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8487-2A5A-EC4C-9D3F-D00BC0ED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EFBA-C6D9-514B-B52D-1285E635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03ED-8CB3-0D4D-B8AB-442012B7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FDE99-6593-2038-62C7-99BBC534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1B5A-32B7-6941-B076-59281B60D647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7D84-6B2B-5BF7-22AE-CEF4AFA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64059-40EB-32EA-8E4B-81BEB56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370-5A3D-4C36-AE38-C7A6A4A3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72CD-25E1-F914-5F1D-C49CF338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1201-289A-71E1-A346-BE52F54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B706-AB57-A13A-FA4E-A32C97FF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AEF3-DC68-11B9-04CC-A7633957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B8E-B6A6-B096-3B83-361DEFD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C8D4-7D7D-83C6-FEB6-58E6995F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0D14-68A8-D864-4495-F99F56A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AE88-D13E-9CD6-9C30-E051CE2D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C6A5-67B0-4664-9DA7-F94B5FC6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8A3-9817-013A-43D3-12D7A27D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3C7C-0B23-3125-A845-8C76E618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FA21-B2D2-A867-45DE-44A7B2E2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1DF4-16C4-1AB4-8D7C-BD91E3CE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FC2F-8AE2-EDE9-893C-9C557C1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C9C2-099E-A6A2-CC81-AFED7D34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6701-00E4-A85D-0E21-C09FDD50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E0CE-784B-03CD-381D-87D24FC2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73CA-D99F-D6FA-BA65-E737322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A0EF-56B0-637B-A78C-48A9EB91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9DB-4F4B-A8B9-0173-F397DEB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9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710D-AF86-DA54-EA51-69E7A869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32F0-5728-050B-EC0F-01AC0ABD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D895-9022-7434-9BD9-2C2CB544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A2A13-1F52-2D35-4D92-4B55114C3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D264D-2674-1E3A-E36D-EC4456EEB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95003-FF74-B5E6-070A-414EFB6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E602-37D6-1C3D-1AD7-866EA4D7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A69B1-8134-09BC-2220-6AAE1B3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1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4129-3602-1EEF-F928-3E1EA262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65A6A-1D94-6896-B79F-AC2042D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7A2E-045E-6594-4C3A-CD839B3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FA1C-84A1-89CA-DC61-6041FDDA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8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DF8F8-2A0D-4678-FC57-C24A048F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C5550-361A-0922-2BA1-3A92BFB4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AF14B-4650-1834-5547-4A032E1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0528-8D86-F84B-8C9D-24E06F12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9825-B990-3546-BED6-8F1CC179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2F58-20F3-AE43-944D-ADB7E9D7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1F69-E2D5-2741-BFBE-A692927D885E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8AF9-FAAD-D44E-B87C-83B7EE22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4B-B96B-8AA0-3FF5-E7025E7B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87F7-2968-BCBB-C85C-32046B2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0FE8-DCE6-B501-D815-1181F277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1F482-F422-037B-87EE-5561CEBD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F6A52-C6AA-70DD-E3E1-FF9A421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D9CF-0F46-BDFD-0E68-FF3AA70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35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7483-112D-0837-E7A9-04AA087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346F-DA78-3B3F-0BD6-BFE8EF242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C51E-E334-832D-CBAC-5DD44F28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EBB3-9740-CEB4-CF6C-F0BADFD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24DC-0B64-C778-8168-9300118C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CF9A-4F07-A5E1-CB43-B73E454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37B9-09A0-DFE7-D398-25F6A03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3759-7C36-1F9A-58C4-65B88A45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D4E2-E06C-061F-52C1-19EFDB85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B4FC-6269-FE67-FE47-CF133F48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F32D-08AB-A456-3B6F-B1C6CEB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074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56AF2-05E5-AA13-6E02-4D666299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0A9F-2583-7AD3-C150-84CC7450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7B23-2FFC-4D65-7542-09CAF3A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F3E4-93E0-493B-29DC-D4841E6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6A44-8EF3-0A61-6E70-8E11C305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2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1370-5A3D-4C36-AE38-C7A6A4A3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72CD-25E1-F914-5F1D-C49CF338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1201-289A-71E1-A346-BE52F54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B706-AB57-A13A-FA4E-A32C97FF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AEF3-DC68-11B9-04CC-A7633957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8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B8E-B6A6-B096-3B83-361DEFD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C8D4-7D7D-83C6-FEB6-58E6995F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0D14-68A8-D864-4495-F99F56A6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AE88-D13E-9CD6-9C30-E051CE2D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C6A5-67B0-4664-9DA7-F94B5FC6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8A3-9817-013A-43D3-12D7A27D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A3C7C-0B23-3125-A845-8C76E618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FA21-B2D2-A867-45DE-44A7B2E2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1DF4-16C4-1AB4-8D7C-BD91E3CE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FC2F-8AE2-EDE9-893C-9C557C1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C9C2-099E-A6A2-CC81-AFED7D34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6701-00E4-A85D-0E21-C09FDD50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E0CE-784B-03CD-381D-87D24FC24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73CA-D99F-D6FA-BA65-E737322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A0EF-56B0-637B-A78C-48A9EB91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9DB-4F4B-A8B9-0173-F397DEB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6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710D-AF86-DA54-EA51-69E7A869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32F0-5728-050B-EC0F-01AC0ABD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D895-9022-7434-9BD9-2C2CB544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A2A13-1F52-2D35-4D92-4B55114C3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D264D-2674-1E3A-E36D-EC4456EEB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95003-FF74-B5E6-070A-414EFB6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E602-37D6-1C3D-1AD7-866EA4D7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A69B1-8134-09BC-2220-6AAE1B3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0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4129-3602-1EEF-F928-3E1EA262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65A6A-1D94-6896-B79F-AC2042D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7A2E-045E-6594-4C3A-CD839B3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FA1C-84A1-89CA-DC61-6041FDDA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6406-F69B-AD45-B4AF-456B4D38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9D88-0938-F44A-90C0-711911F5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E081-420C-5B45-9B8E-DB6D125D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6C1-3F08-E14E-AFDF-C56E58A480F3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BB0-7821-AC49-918C-9038C427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7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DF8F8-2A0D-4678-FC57-C24A048F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C5550-361A-0922-2BA1-3A92BFB4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AF14B-4650-1834-5547-4A032E1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68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4B-B96B-8AA0-3FF5-E7025E7B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87F7-2968-BCBB-C85C-32046B2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0FE8-DCE6-B501-D815-1181F277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1F482-F422-037B-87EE-5561CEBD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F6A52-C6AA-70DD-E3E1-FF9A421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D9CF-0F46-BDFD-0E68-FF3AA70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3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7483-112D-0837-E7A9-04AA087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346F-DA78-3B3F-0BD6-BFE8EF242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C51E-E334-832D-CBAC-5DD44F28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EBB3-9740-CEB4-CF6C-F0BADFD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24DC-0B64-C778-8168-9300118C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CF9A-4F07-A5E1-CB43-B73E454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1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37B9-09A0-DFE7-D398-25F6A03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3759-7C36-1F9A-58C4-65B88A45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D4E2-E06C-061F-52C1-19EFDB85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B4FC-6269-FE67-FE47-CF133F48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F32D-08AB-A456-3B6F-B1C6CEB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9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56AF2-05E5-AA13-6E02-4D666299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0A9F-2583-7AD3-C150-84CC7450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7B23-2FFC-4D65-7542-09CAF3A8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3F3E4-93E0-493B-29DC-D4841E6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6A44-8EF3-0A61-6E70-8E11C305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0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03ED-8CB3-0D4D-B8AB-442012B7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FDE99-6593-2038-62C7-99BBC534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1B5A-32B7-6941-B076-59281B60D647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7D84-6B2B-5BF7-22AE-CEF4AFA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64059-40EB-32EA-8E4B-81BEB56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92CB24-3527-15F6-617C-69B7178B6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FDED-D2AF-CA47-B9F4-3CA7482E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6EFB-9F31-DB49-B738-6CB74EE8D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43B6-67A6-2846-B2A5-457C8BDC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4171-8048-864D-841C-0EB59144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6618-7E8B-9D4C-B0E9-91DD9F80485A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AA27-7F03-D34D-BBEE-36C881FC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B93D-4506-4E4E-A3D6-D9F40BF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9F9F-59D8-D64F-92D2-B3C1261E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3988-97F1-FD46-A013-4E9D6A13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5F465-D43E-0444-BCAB-C5206A8DC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8BD0F-6D90-0F4C-B1B6-FE1771C96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92951-B695-1C4F-9682-260077F4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75C5-AA73-2A49-BD6E-02A3749308BE}" type="datetime1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F6396-3CF4-8E44-8235-E29E1B18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05798-50E3-F945-A7C2-FD4DEA4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99B0-414A-8941-8AE5-E72E7707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12D65-1C42-A742-A152-2BABC21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40E-394A-0D45-85A5-1FD2C61EAB18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9565-82A4-A847-8F36-9995AE9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27264-7371-F94B-AEE0-24E4709B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05ABB-E10B-AB43-BD3D-CED58630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569C-7C9F-1D4E-B4B2-5AFFDFC4780E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7A191-6FD4-F548-AB70-6A4ACEA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56F20-5130-F14B-9F4C-F0E64837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56E4-63B0-E942-9283-D07187F9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8596-E7D6-0D48-83C3-74AA3DA9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1EBD-E190-2C46-8B51-6CCB07D2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D7E3-7DFD-F242-8D21-750D83C4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BE40-C209-914F-8575-F9C08C57D7DF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B926-8402-FA48-BC49-6FF7F13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D3B9-6D72-084E-A766-23B3127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A914-05F4-554B-B711-073366BE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E9BD9-FC34-924F-A26E-1B20089E9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62D2-4640-BB46-B8D4-A00C84B1A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429D-4366-8743-ABEA-A6E89141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5879-17FF-8041-969F-47F64F0F02FE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B520-544F-D049-AB02-C6E4611C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4606-43A0-B848-9AA7-1D8DDA70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993A3-77E6-674F-A6C1-459DC137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422E-0AF5-4E45-8BE1-6ED05591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7EA5-654D-5B44-A107-EB1CC1F94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379E-9394-E645-A5BE-61C76E1288D4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2BC-C195-C144-9FE5-EC04D4AC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A4EA-484A-FB48-BD5C-8F6A1F61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E7BF-4280-A942-9EA8-E29937B95B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7FB7CBB-3FC5-4C71-1CD5-6843011D74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06099" y="6280175"/>
            <a:ext cx="1663082" cy="517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6E35C-70B8-0630-596F-C46D6B44535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259065"/>
            <a:ext cx="12192000" cy="5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CEF01-F4C4-425C-EABD-D4D01597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14BA-0900-FA1C-D58A-2EDDCA1C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6FCE-8868-5CE4-190D-DECA21242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51D6-ADC8-C0CB-2935-3AE6E0738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364B-003F-61BD-3DBA-B27DEEB2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CEF01-F4C4-425C-EABD-D4D01597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914BA-0900-FA1C-D58A-2EDDCA1C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6FCE-8868-5CE4-190D-DECA21242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2713-2BE2-4624-8D03-9266309A6643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51D6-ADC8-C0CB-2935-3AE6E0738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364B-003F-61BD-3DBA-B27DEEB2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AB6E-C41D-4EED-8BEC-855A9AC3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rochester.box.com/v/LoveData-GitHub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hester.box.com/v/LoveData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chester.box.com/v/LoveData-GitHu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ry.rochester.edu/services/data-management-and-sharing" TargetMode="External"/><Relationship Id="rId2" Type="http://schemas.openxmlformats.org/officeDocument/2006/relationships/hyperlink" Target="https://doi.org/10.60593/ur.d.c.7275208" TargetMode="Externa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chester.box.com/v/LoveData-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chester.box.com/v/LoveData-GitHu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DE2F68-3DEC-C18E-3C4E-FCFC0A58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-2" y="-5512"/>
            <a:ext cx="12191980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EA9FB-CACF-B542-A070-4CDACFDB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327" y="5154168"/>
            <a:ext cx="7362141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/>
              </a:rPr>
              <a:t>Love Data:</a:t>
            </a:r>
            <a:b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/>
              </a:rPr>
            </a:b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udy Old Style"/>
              </a:rPr>
              <a:t>Git Good with Data – Workshop for Version Control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F24E11-4331-1BD7-AFD9-386881EFFCE4}"/>
              </a:ext>
            </a:extLst>
          </p:cNvPr>
          <p:cNvSpPr txBox="1"/>
          <p:nvPr/>
        </p:nvSpPr>
        <p:spPr>
          <a:xfrm>
            <a:off x="977" y="4592009"/>
            <a:ext cx="12191023" cy="30777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Goudy Old Style"/>
                <a:ea typeface="Calibri"/>
                <a:cs typeface="Calibri"/>
              </a:rPr>
              <a:t>Please download tutorial materials from</a:t>
            </a:r>
            <a:r>
              <a:rPr lang="en-US" sz="1400" b="1" dirty="0">
                <a:solidFill>
                  <a:srgbClr val="FFFFFF"/>
                </a:solidFill>
                <a:latin typeface="Goudy Old Style"/>
                <a:cs typeface="Calibri"/>
              </a:rPr>
              <a:t>: </a:t>
            </a:r>
            <a:r>
              <a:rPr lang="en-US" sz="1400" b="1" dirty="0">
                <a:solidFill>
                  <a:srgbClr val="FFFFFF"/>
                </a:solidFill>
                <a:latin typeface="Goudy Old Style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https://rochester.box.com/v/LoveData-GitHub</a:t>
            </a:r>
            <a:endParaRPr lang="en-US" sz="1400" b="1" dirty="0">
              <a:solidFill>
                <a:srgbClr val="FFFFFF"/>
              </a:solidFill>
              <a:latin typeface="Goudy Old Style"/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68CF49-AA12-AA57-361E-77B2D8DBC2D8}"/>
              </a:ext>
            </a:extLst>
          </p:cNvPr>
          <p:cNvSpPr txBox="1">
            <a:spLocks/>
          </p:cNvSpPr>
          <p:nvPr/>
        </p:nvSpPr>
        <p:spPr>
          <a:xfrm>
            <a:off x="8138160" y="5165901"/>
            <a:ext cx="4053818" cy="169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Materials prepared by</a:t>
            </a:r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: Sarah Siddiqui, Marla Litsky, </a:t>
            </a:r>
            <a:r>
              <a:rPr lang="en-US" sz="2000" b="1" dirty="0" err="1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Aabha</a:t>
            </a:r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 Pandit</a:t>
            </a:r>
          </a:p>
          <a:p>
            <a:pPr algn="l"/>
            <a:r>
              <a:rPr lang="en-US" sz="2000" b="1" u="sng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Presented today by</a:t>
            </a:r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: 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Marla Litsky, Student Employee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Sarah Siddiqui, Reproducibility Librarian</a:t>
            </a:r>
            <a:endParaRPr lang="en-US" sz="2000" dirty="0">
              <a:solidFill>
                <a:schemeClr val="tx2"/>
              </a:solidFill>
              <a:latin typeface="Goudy Old Style" panose="02020502050305020303" pitchFamily="18" charset="0"/>
              <a:ea typeface="+mn-lt"/>
              <a:cs typeface="+mn-lt"/>
            </a:endParaRPr>
          </a:p>
          <a:p>
            <a:pPr algn="l"/>
            <a:r>
              <a:rPr lang="en-US" sz="2000" b="1" u="sng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Zoom Support</a:t>
            </a:r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:</a:t>
            </a:r>
          </a:p>
          <a:p>
            <a:pPr algn="l"/>
            <a:r>
              <a:rPr lang="en-US" sz="2000" b="1" dirty="0" err="1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Aabha</a:t>
            </a:r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 Pandit, Student Employee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Goudy Old Style"/>
                <a:ea typeface="+mn-lt"/>
                <a:cs typeface="+mn-lt"/>
              </a:rPr>
              <a:t>Nishant Hegde, Student Employee</a:t>
            </a:r>
            <a:endParaRPr lang="en-US" sz="2000" b="1" dirty="0">
              <a:solidFill>
                <a:schemeClr val="tx2"/>
              </a:solidFill>
              <a:latin typeface="Goudy Old Style" panose="02020502050305020303" pitchFamily="18" charset="0"/>
              <a:ea typeface="+mn-lt"/>
              <a:cs typeface="+mn-lt"/>
            </a:endParaRPr>
          </a:p>
          <a:p>
            <a:pPr algn="l"/>
            <a:endParaRPr lang="en-US" sz="1700" dirty="0">
              <a:solidFill>
                <a:schemeClr val="tx2"/>
              </a:solidFill>
              <a:latin typeface="Goudy Old Style" panose="02020502050305020303" pitchFamily="18" charset="0"/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E28BA-A9C9-1F25-AA9E-442476DFF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8" y="142875"/>
            <a:ext cx="2486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6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9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Key Git Commands for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DC460-B6FA-C2A8-9ADD-24F2E01D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743"/>
              </p:ext>
            </p:extLst>
          </p:nvPr>
        </p:nvGraphicFramePr>
        <p:xfrm>
          <a:off x="254444" y="1444028"/>
          <a:ext cx="11682806" cy="468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403">
                  <a:extLst>
                    <a:ext uri="{9D8B030D-6E8A-4147-A177-3AD203B41FA5}">
                      <a16:colId xmlns:a16="http://schemas.microsoft.com/office/drawing/2014/main" val="1156051225"/>
                    </a:ext>
                  </a:extLst>
                </a:gridCol>
                <a:gridCol w="5841403">
                  <a:extLst>
                    <a:ext uri="{9D8B030D-6E8A-4147-A177-3AD203B41FA5}">
                      <a16:colId xmlns:a16="http://schemas.microsoft.com/office/drawing/2014/main" val="1021050154"/>
                    </a:ext>
                  </a:extLst>
                </a:gridCol>
              </a:tblGrid>
              <a:tr h="244762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683447369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--v (Windows) / git --version (Mac)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version of git on your machine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187520562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</a:t>
                      </a:r>
                      <a:r>
                        <a:rPr lang="en-US" dirty="0" err="1"/>
                        <a:t>init</a:t>
                      </a:r>
                      <a:endParaRPr lang="en-US" dirty="0"/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 an empty git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74129229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add &lt;file or directory name&gt;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files to the staging area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93009040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commit –m “Commit message in quotes”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changes to your local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3731325979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status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status of your current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39506053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branch &lt;</a:t>
                      </a:r>
                      <a:r>
                        <a:rPr lang="en-US" dirty="0" err="1"/>
                        <a:t>branch_name</a:t>
                      </a:r>
                      <a:r>
                        <a:rPr lang="en-US" dirty="0"/>
                        <a:t>&gt;</a:t>
                      </a:r>
                      <a:endParaRPr lang="en-US" b="1" dirty="0"/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branch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3801745040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branch -a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branches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1857298419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r>
                        <a:rPr lang="en-US" dirty="0"/>
                        <a:t>git branch -d &lt;</a:t>
                      </a:r>
                      <a:r>
                        <a:rPr lang="en-US" dirty="0" err="1"/>
                        <a:t>branch_name</a:t>
                      </a:r>
                      <a:r>
                        <a:rPr lang="en-US" dirty="0"/>
                        <a:t>&gt;</a:t>
                      </a:r>
                      <a:endParaRPr lang="en-US" b="1" dirty="0"/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specific branch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2199113205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checkout &lt;</a:t>
                      </a:r>
                      <a:r>
                        <a:rPr lang="en-US" dirty="0" err="1"/>
                        <a:t>branch_name</a:t>
                      </a:r>
                      <a:r>
                        <a:rPr lang="en-US" dirty="0"/>
                        <a:t>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(switch) to an existing branch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96810610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merge &lt;</a:t>
                      </a:r>
                      <a:r>
                        <a:rPr lang="en-US" dirty="0" err="1"/>
                        <a:t>branch_name</a:t>
                      </a:r>
                      <a:r>
                        <a:rPr lang="en-US" dirty="0"/>
                        <a:t>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changes from one branch to another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479516735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remote &lt;command&gt; &lt;</a:t>
                      </a:r>
                      <a:r>
                        <a:rPr lang="en-US" dirty="0" err="1"/>
                        <a:t>remote_name</a:t>
                      </a:r>
                      <a:r>
                        <a:rPr lang="en-US" dirty="0"/>
                        <a:t>&gt; &lt;</a:t>
                      </a:r>
                      <a:r>
                        <a:rPr lang="en-US" dirty="0" err="1"/>
                        <a:t>remote_URL</a:t>
                      </a:r>
                      <a:r>
                        <a:rPr lang="en-US" dirty="0"/>
                        <a:t>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a local repository to a remote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530625063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clone &lt;</a:t>
                      </a:r>
                      <a:r>
                        <a:rPr lang="en-US" dirty="0" err="1"/>
                        <a:t>remote_URL</a:t>
                      </a:r>
                      <a:r>
                        <a:rPr lang="en-US" dirty="0"/>
                        <a:t>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local working copy of an existing remote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138472648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pull &lt;</a:t>
                      </a:r>
                      <a:r>
                        <a:rPr lang="en-US" dirty="0" err="1"/>
                        <a:t>branch_name</a:t>
                      </a:r>
                      <a:r>
                        <a:rPr lang="en-US" dirty="0"/>
                        <a:t>&gt; &lt;</a:t>
                      </a:r>
                      <a:r>
                        <a:rPr lang="en-US" dirty="0" err="1"/>
                        <a:t>remote_URL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remote_name</a:t>
                      </a:r>
                      <a:r>
                        <a:rPr lang="en-US" dirty="0"/>
                        <a:t>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latest version of a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1291201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push &lt;</a:t>
                      </a:r>
                      <a:r>
                        <a:rPr lang="en-US" dirty="0" err="1"/>
                        <a:t>remote_URL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remote_name</a:t>
                      </a:r>
                      <a:r>
                        <a:rPr lang="en-US" dirty="0"/>
                        <a:t>&gt; &lt;branch&gt;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local branch to remote repository</a:t>
                      </a:r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2951636751"/>
                  </a:ext>
                </a:extLst>
              </a:tr>
              <a:tr h="2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git push -all</a:t>
                      </a:r>
                    </a:p>
                  </a:txBody>
                  <a:tcPr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</a:t>
                      </a:r>
                      <a:r>
                        <a:rPr lang="en-US" i="1" dirty="0"/>
                        <a:t>all </a:t>
                      </a:r>
                      <a:r>
                        <a:rPr lang="en-US" i="0" dirty="0"/>
                        <a:t>local branches to remote repository</a:t>
                      </a:r>
                      <a:endParaRPr lang="en-US" dirty="0"/>
                    </a:p>
                  </a:txBody>
                  <a:tcPr marT="9144" marB="9144"/>
                </a:tc>
                <a:extLst>
                  <a:ext uri="{0D108BD9-81ED-4DB2-BD59-A6C34878D82A}">
                    <a16:rowId xmlns:a16="http://schemas.microsoft.com/office/drawing/2014/main" val="255936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4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38432-6BCF-BBCC-8687-95AF8070D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" r="54575" b="-1"/>
          <a:stretch/>
        </p:blipFill>
        <p:spPr>
          <a:xfrm>
            <a:off x="1704647" y="891540"/>
            <a:ext cx="342682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2CBAC-9751-D53C-3E56-A19B6DE3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220" y="2929813"/>
            <a:ext cx="5144271" cy="119385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PART II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Using GitHub</a:t>
            </a:r>
          </a:p>
        </p:txBody>
      </p:sp>
    </p:spTree>
    <p:extLst>
      <p:ext uri="{BB962C8B-B14F-4D97-AF65-F5344CB8AC3E}">
        <p14:creationId xmlns:p14="http://schemas.microsoft.com/office/powerpoint/2010/main" val="307847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11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Creating Repositories in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pic>
        <p:nvPicPr>
          <p:cNvPr id="5" name="Picture 4" descr="A screenshot of a the home page in GitHub highlighting the new repository button on the top left.">
            <a:extLst>
              <a:ext uri="{FF2B5EF4-FFF2-40B4-BE49-F238E27FC236}">
                <a16:creationId xmlns:a16="http://schemas.microsoft.com/office/drawing/2014/main" id="{8A69C4A3-113D-1BEE-973E-CFEA35581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56" y="2112949"/>
            <a:ext cx="10355720" cy="1355975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6025ADA7-57CB-DBDA-E57A-5F6296BFC7D7}"/>
              </a:ext>
            </a:extLst>
          </p:cNvPr>
          <p:cNvSpPr/>
          <p:nvPr/>
        </p:nvSpPr>
        <p:spPr>
          <a:xfrm rot="6562141">
            <a:off x="1999448" y="2180389"/>
            <a:ext cx="312078" cy="6958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2860A-667D-1488-17D5-5062EA563628}"/>
              </a:ext>
            </a:extLst>
          </p:cNvPr>
          <p:cNvSpPr txBox="1"/>
          <p:nvPr/>
        </p:nvSpPr>
        <p:spPr>
          <a:xfrm>
            <a:off x="1208900" y="1553971"/>
            <a:ext cx="4886946" cy="4199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From the Home Page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From Repositories Tab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Navigate to “Your Repositories” by clicking your profile photo and select the “New” button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6E78BA-A397-C6BE-8283-1A5D90481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47" y="3977623"/>
            <a:ext cx="5505376" cy="2019346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D685FB2D-44F2-A580-F23C-5AFE9CBF313F}"/>
              </a:ext>
            </a:extLst>
          </p:cNvPr>
          <p:cNvSpPr/>
          <p:nvPr/>
        </p:nvSpPr>
        <p:spPr>
          <a:xfrm rot="6562141">
            <a:off x="9510462" y="4233538"/>
            <a:ext cx="312078" cy="6958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12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5525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Repository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A2224-84F2-4004-E500-25832AAC8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287" y="309288"/>
            <a:ext cx="5011715" cy="5719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B5AA5-E07E-7F44-C519-9E93A84B32BB}"/>
              </a:ext>
            </a:extLst>
          </p:cNvPr>
          <p:cNvSpPr txBox="1"/>
          <p:nvPr/>
        </p:nvSpPr>
        <p:spPr>
          <a:xfrm>
            <a:off x="1208902" y="1553971"/>
            <a:ext cx="5396294" cy="373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Clarify the purpose of the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Helps the repository be more discoverable if you are creating it publicly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cs typeface="Calibri"/>
                <a:sym typeface="Calibri"/>
              </a:rPr>
              <a:t>Public vs Private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Who do you want to access this repository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What level of collaboration do you want</a:t>
            </a:r>
          </a:p>
        </p:txBody>
      </p:sp>
    </p:spTree>
    <p:extLst>
      <p:ext uri="{BB962C8B-B14F-4D97-AF65-F5344CB8AC3E}">
        <p14:creationId xmlns:p14="http://schemas.microsoft.com/office/powerpoint/2010/main" val="42137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A6879-2074-EEE7-ED79-06FBAE0207E7}"/>
              </a:ext>
            </a:extLst>
          </p:cNvPr>
          <p:cNvSpPr txBox="1"/>
          <p:nvPr/>
        </p:nvSpPr>
        <p:spPr>
          <a:xfrm>
            <a:off x="965200" y="1567843"/>
            <a:ext cx="3712224" cy="3714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Hands on Activity – Follow Along With Us</a:t>
            </a:r>
            <a:endParaRPr lang="en-US" sz="4800">
              <a:latin typeface="Calibri Light"/>
              <a:ea typeface="+mj-ea"/>
              <a:cs typeface="Calibri Light"/>
            </a:endParaRPr>
          </a:p>
        </p:txBody>
      </p: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: Shape 40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03A70D-9A3F-D75E-410F-301BDFEE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04ECC-2D22-DDB8-B19C-11BC10DDCD28}"/>
              </a:ext>
            </a:extLst>
          </p:cNvPr>
          <p:cNvSpPr txBox="1"/>
          <p:nvPr/>
        </p:nvSpPr>
        <p:spPr>
          <a:xfrm>
            <a:off x="1035463" y="4930538"/>
            <a:ext cx="4768100" cy="705193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Guide, Data, Slides: 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https://rochester.box.com/v/LoveData-GitHub</a:t>
            </a:r>
            <a:endParaRPr lang="en-US" sz="14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41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5DA8E-91E9-4694-9CBA-A6F68146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8432-6BCF-BBCC-8687-95AF8070D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" r="54575" b="-1"/>
          <a:stretch/>
        </p:blipFill>
        <p:spPr>
          <a:xfrm>
            <a:off x="1704647" y="891540"/>
            <a:ext cx="342682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9E2DD5-2822-4A1B-B4DA-2CD596FDE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2CBAC-9751-D53C-3E56-A19B6DE3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220" y="2929813"/>
            <a:ext cx="5144271" cy="1193856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PART III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5E4A4-DCB5-28E4-68C8-07B3152E636E}"/>
              </a:ext>
            </a:extLst>
          </p:cNvPr>
          <p:cNvSpPr txBox="1"/>
          <p:nvPr/>
        </p:nvSpPr>
        <p:spPr>
          <a:xfrm>
            <a:off x="-1101" y="6587496"/>
            <a:ext cx="12191023" cy="26161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</a:rPr>
              <a:t>Please download workshop materials from this box link:  </a:t>
            </a:r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https://rochester.box.com/v/LoveData-GitHub</a:t>
            </a:r>
            <a:endParaRPr lang="en-US" sz="1100" b="1" dirty="0">
              <a:solidFill>
                <a:srgbClr val="3F3F3F"/>
              </a:solidFill>
              <a:latin typeface="Goudy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92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CFD9A-AD7C-42E8-898D-F51A83B1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03A70D-9A3F-D75E-410F-301BDFEE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94" y="1628703"/>
            <a:ext cx="4070588" cy="5128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>
              <a:latin typeface="Calibri Light"/>
              <a:cs typeface="Calibri"/>
            </a:endParaRPr>
          </a:p>
          <a:p>
            <a:pPr>
              <a:lnSpc>
                <a:spcPct val="110000"/>
              </a:lnSpc>
            </a:pPr>
            <a:endParaRPr lang="en-US" sz="1800">
              <a:latin typeface="Calibri Ligh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DEA7F-7EFA-C97F-3854-BE90A4F29C78}"/>
              </a:ext>
            </a:extLst>
          </p:cNvPr>
          <p:cNvSpPr txBox="1"/>
          <p:nvPr/>
        </p:nvSpPr>
        <p:spPr>
          <a:xfrm>
            <a:off x="1323236" y="2017333"/>
            <a:ext cx="251602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Kefa" panose="02000506000000020004" pitchFamily="2" charset="77"/>
                <a:cs typeface="Calibri" panose="020F0502020204030204" pitchFamily="34" charset="0"/>
              </a:rPr>
              <a:t>Committing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15C46-7A30-B853-B909-1E89C664C2C9}"/>
              </a:ext>
            </a:extLst>
          </p:cNvPr>
          <p:cNvSpPr txBox="1"/>
          <p:nvPr/>
        </p:nvSpPr>
        <p:spPr>
          <a:xfrm>
            <a:off x="933015" y="2637917"/>
            <a:ext cx="3862770" cy="2805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Creating Directory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Creating Files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Pushing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Commit Messages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300C1-D6C2-9F8F-329B-41DA88A85851}"/>
              </a:ext>
            </a:extLst>
          </p:cNvPr>
          <p:cNvGrpSpPr/>
          <p:nvPr/>
        </p:nvGrpSpPr>
        <p:grpSpPr>
          <a:xfrm>
            <a:off x="4663154" y="2017333"/>
            <a:ext cx="3000606" cy="2520056"/>
            <a:chOff x="1207993" y="2017333"/>
            <a:chExt cx="3000606" cy="2520056"/>
          </a:xfrm>
        </p:grpSpPr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2D2F47EE-EA09-21E1-9D80-210F52C9E9EE}"/>
                </a:ext>
              </a:extLst>
            </p:cNvPr>
            <p:cNvSpPr txBox="1"/>
            <p:nvPr/>
          </p:nvSpPr>
          <p:spPr>
            <a:xfrm>
              <a:off x="1371442" y="2017333"/>
              <a:ext cx="2673708" cy="523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Kefa" panose="02000506000000020004" pitchFamily="2" charset="77"/>
                  <a:cs typeface="Calibri" panose="020F0502020204030204" pitchFamily="34" charset="0"/>
                </a:rPr>
                <a:t>Branching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F9628-F04B-47CA-51E5-CA4EA1404FBB}"/>
                </a:ext>
              </a:extLst>
            </p:cNvPr>
            <p:cNvSpPr txBox="1"/>
            <p:nvPr/>
          </p:nvSpPr>
          <p:spPr>
            <a:xfrm>
              <a:off x="1207993" y="2701822"/>
              <a:ext cx="3000606" cy="18355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Creating Branches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Pulling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Merging</a:t>
              </a:r>
              <a:endParaRPr lang="en-US" sz="2400" dirty="0">
                <a:latin typeface="Calibri"/>
                <a:cs typeface="Calibri"/>
              </a:endParaRPr>
            </a:p>
            <a:p>
              <a:pPr>
                <a:lnSpc>
                  <a:spcPct val="120000"/>
                </a:lnSpc>
              </a:pPr>
              <a:endParaRPr lang="en-US"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110A5B-64CF-133F-C03B-CFFAA6EB4486}"/>
              </a:ext>
            </a:extLst>
          </p:cNvPr>
          <p:cNvSpPr txBox="1"/>
          <p:nvPr/>
        </p:nvSpPr>
        <p:spPr>
          <a:xfrm>
            <a:off x="8183334" y="2017333"/>
            <a:ext cx="3862770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Kefa" panose="02000506000000020004" pitchFamily="2" charset="77"/>
                <a:cs typeface="Calibri" panose="020F0502020204030204" pitchFamily="34" charset="0"/>
              </a:rPr>
              <a:t>Best Practices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C8DF3-2980-0BF2-CF9B-215243AF3DCE}"/>
              </a:ext>
            </a:extLst>
          </p:cNvPr>
          <p:cNvSpPr txBox="1"/>
          <p:nvPr/>
        </p:nvSpPr>
        <p:spPr>
          <a:xfrm>
            <a:off x="8146239" y="2601356"/>
            <a:ext cx="3562976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Consistent Messages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Organization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Saving Often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950498-B5B9-E68D-2FEC-6C67E3F90E98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Hands-on Activity Summary</a:t>
            </a:r>
          </a:p>
        </p:txBody>
      </p:sp>
    </p:spTree>
    <p:extLst>
      <p:ext uri="{BB962C8B-B14F-4D97-AF65-F5344CB8AC3E}">
        <p14:creationId xmlns:p14="http://schemas.microsoft.com/office/powerpoint/2010/main" val="391068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EC39-2111-B0B2-6AFD-F87468D9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4" y="598289"/>
            <a:ext cx="6447663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/>
                <a:ea typeface="Calibri"/>
                <a:cs typeface="Arial"/>
              </a:rPr>
              <a:t>Please Fill Out Our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8472-392E-09ED-DCED-FE57CF1E3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5588" y="1936997"/>
            <a:ext cx="5257800" cy="2751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Arial"/>
              </a:rPr>
              <a:t>It should only take 5-10  minutes.</a:t>
            </a:r>
          </a:p>
          <a:p>
            <a:r>
              <a:rPr lang="en-US" dirty="0">
                <a:latin typeface="Calibri"/>
                <a:ea typeface="Calibri"/>
                <a:cs typeface="Arial"/>
              </a:rPr>
              <a:t>Everyone who completes the survey will be entered into a raffle and may win a prize.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393C5-5763-8FFB-8D72-44EB67E6271C}"/>
              </a:ext>
            </a:extLst>
          </p:cNvPr>
          <p:cNvSpPr/>
          <p:nvPr/>
        </p:nvSpPr>
        <p:spPr>
          <a:xfrm>
            <a:off x="943781" y="4760776"/>
            <a:ext cx="10524655" cy="1243458"/>
          </a:xfrm>
          <a:prstGeom prst="rect">
            <a:avLst/>
          </a:prstGeom>
          <a:solidFill>
            <a:schemeClr val="bg1"/>
          </a:solidFill>
          <a:ln w="1016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https://rochester.libwizard.com/f/lovedata2025_survey</a:t>
            </a:r>
            <a:endParaRPr lang="en-US" dirty="0">
              <a:solidFill>
                <a:schemeClr val="accent1">
                  <a:lumMod val="76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44E0A-F3CB-0CE6-957A-152D55231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1714500"/>
            <a:ext cx="2314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DE2F68-3DEC-C18E-3C4E-FCFC0A58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20" y="-8552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0BF016-8D9C-0B10-5ED3-68FDA2AD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4926563"/>
            <a:ext cx="12192002" cy="19202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EA9FB-CACF-B542-A070-4CDACFDB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39" y="5220843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>
                <a:solidFill>
                  <a:schemeClr val="bg1"/>
                </a:solidFill>
                <a:latin typeface="Goudy Old Style"/>
              </a:rPr>
              <a:t>Thank you! Please feel free to contact us with any questions you have!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BF93-EDA3-D943-9E91-758E94E4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911" y="4937719"/>
            <a:ext cx="4311847" cy="192028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l"/>
            <a:r>
              <a:rPr lang="en-US" sz="1800" b="1" u="sng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Materials prepared by</a:t>
            </a:r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: Sarah Siddiqui, Marla Litsky, </a:t>
            </a:r>
            <a:r>
              <a:rPr lang="en-US" sz="1800" b="1" dirty="0" err="1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Aabha</a:t>
            </a:r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 Pandit</a:t>
            </a:r>
          </a:p>
          <a:p>
            <a:pPr algn="l"/>
            <a:r>
              <a:rPr lang="en-US" sz="1800" b="1" u="sng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Presented today by</a:t>
            </a:r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: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Marla Litsky, Student Employee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Sarah Siddiqui, Reproducibility Librarian</a:t>
            </a:r>
            <a:endParaRPr lang="en-US" sz="1800" dirty="0">
              <a:solidFill>
                <a:schemeClr val="bg1"/>
              </a:solidFill>
              <a:latin typeface="Goudy Old Style" panose="02020502050305020303" pitchFamily="18" charset="0"/>
              <a:ea typeface="+mn-lt"/>
              <a:cs typeface="+mn-lt"/>
            </a:endParaRPr>
          </a:p>
          <a:p>
            <a:pPr algn="l"/>
            <a:r>
              <a:rPr lang="en-US" sz="1800" b="1" u="sng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Zoom Support</a:t>
            </a:r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:</a:t>
            </a:r>
          </a:p>
          <a:p>
            <a:pPr algn="l"/>
            <a:r>
              <a:rPr lang="en-US" sz="1800" b="1" dirty="0" err="1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Aabha</a:t>
            </a:r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 Pandit, Student Employee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Goudy Old Style"/>
                <a:ea typeface="+mn-lt"/>
                <a:cs typeface="+mn-lt"/>
              </a:rPr>
              <a:t>Nishant Hegde, Student Employee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F935E34C-01CD-245A-28CE-59CD729B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47776" y="4037785"/>
            <a:ext cx="85415" cy="3494637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C482F-E35D-CBA3-E800-E6C53C606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8" y="142875"/>
            <a:ext cx="2486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85676" y="131159"/>
            <a:ext cx="6003658" cy="76111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alibri"/>
                <a:ea typeface="+mj-lt"/>
                <a:cs typeface="+mj-lt"/>
              </a:rPr>
              <a:t>Love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j-lt"/>
                <a:cs typeface="+mj-lt"/>
              </a:rPr>
              <a:t>Data</a:t>
            </a:r>
            <a:r>
              <a:rPr lang="en-US" sz="4000" b="1" dirty="0">
                <a:latin typeface="Calibri"/>
                <a:ea typeface="+mj-lt"/>
                <a:cs typeface="+mj-lt"/>
              </a:rPr>
              <a:t> Month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A1D59-C15D-00F5-B03D-E75F8E57D45F}"/>
              </a:ext>
            </a:extLst>
          </p:cNvPr>
          <p:cNvSpPr txBox="1"/>
          <p:nvPr/>
        </p:nvSpPr>
        <p:spPr>
          <a:xfrm>
            <a:off x="5412789" y="887823"/>
            <a:ext cx="7141630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cs typeface="Calibri" panose="020F0502020204030204"/>
              </a:rPr>
              <a:t>2/03: Metadata &amp; Documentation</a:t>
            </a:r>
            <a:endParaRPr lang="en-US" b="1" dirty="0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2/05: Persistent Identifiers in Academic Networks: ORCID Advantage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2/07: In 3D – XR for Data Viz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2/11: Mapping the Past with QGIS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2/12: Data Viz in Special Collections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2/13: NSF &amp; DOE Public Access Plans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2/17: 3D Data in VISTA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2/18: Panel: Ethics &amp; Governance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2/21: Panel: Cultural Impact with Community-based Research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latin typeface="Calibri"/>
                <a:ea typeface="Calibri" panose="020F0502020204030204"/>
                <a:cs typeface="Calibri" panose="020F0502020204030204"/>
              </a:rPr>
              <a:t>2/26: Git Good with Data: Workshop for Version Control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Calibri" panose="020F0502020204030204"/>
                <a:cs typeface="Calibri" panose="020F0502020204030204"/>
              </a:rPr>
              <a:t>2/27: Spot the Robot: Recognizing AI-Generated A/V Material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29305-69EF-DF7F-7EFD-BAE88BB41D17}"/>
              </a:ext>
            </a:extLst>
          </p:cNvPr>
          <p:cNvSpPr/>
          <p:nvPr/>
        </p:nvSpPr>
        <p:spPr>
          <a:xfrm>
            <a:off x="5553545" y="5904441"/>
            <a:ext cx="6468650" cy="861130"/>
          </a:xfrm>
          <a:prstGeom prst="rect">
            <a:avLst/>
          </a:prstGeom>
          <a:solidFill>
            <a:srgbClr val="C00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For more information go to our QR code or to 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https://libguides.lib.rochester.edu/lovedata</a:t>
            </a:r>
            <a:endParaRPr lang="en-US" dirty="0">
              <a:solidFill>
                <a:schemeClr val="bg1"/>
              </a:solidFill>
              <a:latin typeface="Calibri"/>
              <a:ea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8B201-87F4-8A69-4C13-6093DB3D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4" y="76200"/>
            <a:ext cx="5188458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3CA4296-D6DB-991F-CEF4-457D8E241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69875"/>
            <a:ext cx="10515600" cy="6969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07FFF-2DC5-4CA3-6355-F01B46D7663C}"/>
              </a:ext>
            </a:extLst>
          </p:cNvPr>
          <p:cNvSpPr txBox="1"/>
          <p:nvPr/>
        </p:nvSpPr>
        <p:spPr>
          <a:xfrm>
            <a:off x="384763" y="1073457"/>
            <a:ext cx="6060624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Service Types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Chat &amp; Email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1-on-1 Consultations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 Training and Workshops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Live Public Webinars and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Recorded Webinars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B30B0-169B-C8CC-890D-B652A1955333}"/>
              </a:ext>
            </a:extLst>
          </p:cNvPr>
          <p:cNvSpPr txBox="1"/>
          <p:nvPr/>
        </p:nvSpPr>
        <p:spPr>
          <a:xfrm>
            <a:off x="6871288" y="1073457"/>
            <a:ext cx="5098599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https://www.library.rochester.edu/services/data-management-and-sharing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A7B1A-E32C-E70D-5464-AA3231CC7FDC}"/>
              </a:ext>
            </a:extLst>
          </p:cNvPr>
          <p:cNvSpPr txBox="1"/>
          <p:nvPr/>
        </p:nvSpPr>
        <p:spPr>
          <a:xfrm>
            <a:off x="384764" y="3216583"/>
            <a:ext cx="6070149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Specialties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 Management and Sharing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Plans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Management Best Practices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Reproducibility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Curation and Repositories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Visualization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64438-35BD-7E0A-1BFD-4961F9E89973}"/>
              </a:ext>
            </a:extLst>
          </p:cNvPr>
          <p:cNvSpPr txBox="1"/>
          <p:nvPr/>
        </p:nvSpPr>
        <p:spPr>
          <a:xfrm>
            <a:off x="6880813" y="3216582"/>
            <a:ext cx="508907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Tool Admins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UR Research Repository (URRR)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LabArchives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OSF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protocols.io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DMPTool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ICPSR</a:t>
            </a:r>
          </a:p>
        </p:txBody>
      </p:sp>
    </p:spTree>
    <p:extLst>
      <p:ext uri="{BB962C8B-B14F-4D97-AF65-F5344CB8AC3E}">
        <p14:creationId xmlns:p14="http://schemas.microsoft.com/office/powerpoint/2010/main" val="341018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5DA8E-91E9-4694-9CBA-A6F68146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8432-6BCF-BBCC-8687-95AF8070D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" r="54575" b="-1"/>
          <a:stretch/>
        </p:blipFill>
        <p:spPr>
          <a:xfrm>
            <a:off x="1704647" y="891540"/>
            <a:ext cx="342682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9E2DD5-2822-4A1B-B4DA-2CD596FDE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2CBAC-9751-D53C-3E56-A19B6DE3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84" y="1054121"/>
            <a:ext cx="4740477" cy="1193856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CC36-03EA-AD6A-D3A4-1454A5B9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587" y="1171710"/>
            <a:ext cx="5055326" cy="31109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>
              <a:cs typeface="Calibri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sz="3200" dirty="0">
                <a:cs typeface="Calibri"/>
              </a:rPr>
              <a:t>Introduction</a:t>
            </a:r>
          </a:p>
          <a:p>
            <a:pPr>
              <a:spcBef>
                <a:spcPts val="1600"/>
              </a:spcBef>
            </a:pPr>
            <a:r>
              <a:rPr lang="en-US" sz="3200" dirty="0">
                <a:cs typeface="Calibri"/>
              </a:rPr>
              <a:t>How to GitHub</a:t>
            </a:r>
          </a:p>
          <a:p>
            <a:pPr>
              <a:spcBef>
                <a:spcPts val="1600"/>
              </a:spcBef>
            </a:pPr>
            <a:r>
              <a:rPr lang="en-US" sz="3200" dirty="0">
                <a:cs typeface="Calibri"/>
              </a:rPr>
              <a:t>Activity</a:t>
            </a:r>
          </a:p>
          <a:p>
            <a:pPr>
              <a:spcBef>
                <a:spcPts val="1600"/>
              </a:spcBef>
            </a:pPr>
            <a:r>
              <a:rPr lang="en-US" sz="3200" dirty="0">
                <a:cs typeface="Calibri"/>
              </a:rPr>
              <a:t>Summary</a:t>
            </a:r>
          </a:p>
          <a:p>
            <a:pPr>
              <a:spcBef>
                <a:spcPts val="1600"/>
              </a:spcBef>
            </a:pPr>
            <a:r>
              <a:rPr lang="en-US" sz="3200" dirty="0">
                <a:cs typeface="Calibri"/>
              </a:rPr>
              <a:t>Q &amp; A</a:t>
            </a:r>
            <a:endParaRPr lang="en-US" sz="3200" dirty="0">
              <a:ea typeface="Calibri" panose="020F0502020204030204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6D054-6051-4AE5-0B68-875E7BC147BD}"/>
              </a:ext>
            </a:extLst>
          </p:cNvPr>
          <p:cNvSpPr txBox="1"/>
          <p:nvPr/>
        </p:nvSpPr>
        <p:spPr>
          <a:xfrm>
            <a:off x="-1101" y="6587496"/>
            <a:ext cx="12191023" cy="26161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</a:rPr>
              <a:t>Please download workshop materials from this box link:  </a:t>
            </a:r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https://rochester.box.com/v/LoveData-GitHub</a:t>
            </a:r>
            <a:endParaRPr lang="en-US" sz="1100" b="1" dirty="0">
              <a:solidFill>
                <a:srgbClr val="3F3F3F"/>
              </a:solidFill>
              <a:latin typeface="Goudy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07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5DA8E-91E9-4694-9CBA-A6F68146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8432-6BCF-BBCC-8687-95AF8070D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" r="54575" b="-1"/>
          <a:stretch/>
        </p:blipFill>
        <p:spPr>
          <a:xfrm>
            <a:off x="1704647" y="891540"/>
            <a:ext cx="342682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9E2DD5-2822-4A1B-B4DA-2CD596FDE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2CBAC-9751-D53C-3E56-A19B6DE3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220" y="2929813"/>
            <a:ext cx="4740477" cy="119385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Calibri Light"/>
              </a:rPr>
              <a:t>PART I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What is Version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F0E9-C076-DFC5-B3C6-1847F41200CB}"/>
              </a:ext>
            </a:extLst>
          </p:cNvPr>
          <p:cNvSpPr txBox="1"/>
          <p:nvPr/>
        </p:nvSpPr>
        <p:spPr>
          <a:xfrm>
            <a:off x="-1101" y="6587496"/>
            <a:ext cx="12191023" cy="26161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</a:rPr>
              <a:t>Please download workshop materials from this box link:  </a:t>
            </a:r>
            <a:r>
              <a:rPr lang="en-US" sz="1100" b="1" dirty="0">
                <a:solidFill>
                  <a:srgbClr val="3F3F3F"/>
                </a:solidFill>
                <a:latin typeface="Goudy Old Style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https://rochester.box.com/v/LoveData-GitHub</a:t>
            </a:r>
            <a:endParaRPr lang="en-US" sz="1100" b="1" dirty="0">
              <a:solidFill>
                <a:srgbClr val="3F3F3F"/>
              </a:solidFill>
              <a:latin typeface="Goudy Old Styl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8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CFD9A-AD7C-42E8-898D-F51A83B1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5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What does Version Control mean?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0469B-23AE-94EC-C7CD-2AD1830D161B}"/>
              </a:ext>
            </a:extLst>
          </p:cNvPr>
          <p:cNvSpPr txBox="1"/>
          <p:nvPr/>
        </p:nvSpPr>
        <p:spPr>
          <a:xfrm>
            <a:off x="1208902" y="1553971"/>
            <a:ext cx="6759874" cy="373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Track and Manage Changes Overtime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Keep a detailed record of changes made to a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Allows collaboration without overwriting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Branch off to experiment without changing the main code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Popular Tools: Free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Git – free – Local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Azure DevOps</a:t>
            </a:r>
            <a:r>
              <a:rPr lang="en-US" sz="2000" dirty="0">
                <a:latin typeface="Calibri"/>
                <a:cs typeface="Calibri"/>
                <a:sym typeface="Calibri"/>
              </a:rPr>
              <a:t> – paid – Microsoft system</a:t>
            </a:r>
            <a:endParaRPr lang="en-US" sz="2000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1E5B38-41CD-48DA-3FD9-9036F13E7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22" y="1971253"/>
            <a:ext cx="3765078" cy="10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16DA2-B19D-5D2D-FF5D-B0D54802C5A5}"/>
              </a:ext>
            </a:extLst>
          </p:cNvPr>
          <p:cNvSpPr txBox="1"/>
          <p:nvPr/>
        </p:nvSpPr>
        <p:spPr>
          <a:xfrm>
            <a:off x="5988269" y="3862295"/>
            <a:ext cx="7031457" cy="235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Popular Tools: Paid Options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GitHub (free version available) – Cloud based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GitLab (free version available) – Cloud based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cs typeface="Calibri"/>
                <a:sym typeface="Calibri"/>
              </a:rPr>
              <a:t>GitKraken</a:t>
            </a:r>
            <a:endParaRPr lang="en-US" sz="2000" dirty="0">
              <a:latin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Bit Bucket (free version available)</a:t>
            </a:r>
          </a:p>
        </p:txBody>
      </p:sp>
    </p:spTree>
    <p:extLst>
      <p:ext uri="{BB962C8B-B14F-4D97-AF65-F5344CB8AC3E}">
        <p14:creationId xmlns:p14="http://schemas.microsoft.com/office/powerpoint/2010/main" val="336495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6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Workflow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0469B-23AE-94EC-C7CD-2AD1830D161B}"/>
              </a:ext>
            </a:extLst>
          </p:cNvPr>
          <p:cNvSpPr txBox="1"/>
          <p:nvPr/>
        </p:nvSpPr>
        <p:spPr>
          <a:xfrm>
            <a:off x="1208901" y="1553971"/>
            <a:ext cx="8385673" cy="373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Terminal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Let's you interact with your computer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Used to run commands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Where you can access Git locally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cs typeface="Calibri"/>
                <a:sym typeface="Calibri"/>
              </a:rPr>
              <a:t>Mac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Built in </a:t>
            </a:r>
            <a:r>
              <a:rPr lang="en-US" sz="2000" i="1" dirty="0">
                <a:latin typeface="Calibri"/>
                <a:cs typeface="Calibri"/>
                <a:sym typeface="Calibri"/>
              </a:rPr>
              <a:t>Terminal</a:t>
            </a:r>
            <a:r>
              <a:rPr lang="en-US" sz="2000" dirty="0">
                <a:latin typeface="Calibri"/>
                <a:cs typeface="Calibri"/>
                <a:sym typeface="Calibri"/>
              </a:rPr>
              <a:t> app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Git is already downloaded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F97FB7-B396-EA85-026B-54752EB7D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30" y="91166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1BEA9-CBE6-0240-CEDA-4D24DEAD7AD6}"/>
              </a:ext>
            </a:extLst>
          </p:cNvPr>
          <p:cNvSpPr txBox="1"/>
          <p:nvPr/>
        </p:nvSpPr>
        <p:spPr>
          <a:xfrm>
            <a:off x="6462484" y="3908126"/>
            <a:ext cx="8385673" cy="142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Windows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Git Bash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Need to install Git </a:t>
            </a:r>
          </a:p>
        </p:txBody>
      </p:sp>
    </p:spTree>
    <p:extLst>
      <p:ext uri="{BB962C8B-B14F-4D97-AF65-F5344CB8AC3E}">
        <p14:creationId xmlns:p14="http://schemas.microsoft.com/office/powerpoint/2010/main" val="45515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7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Git vs 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0469B-23AE-94EC-C7CD-2AD1830D161B}"/>
              </a:ext>
            </a:extLst>
          </p:cNvPr>
          <p:cNvSpPr txBox="1"/>
          <p:nvPr/>
        </p:nvSpPr>
        <p:spPr>
          <a:xfrm>
            <a:off x="1208901" y="3515608"/>
            <a:ext cx="5350925" cy="142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Local to your computer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Access through the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10C6C-CA8D-616E-C6A7-568B517E1036}"/>
              </a:ext>
            </a:extLst>
          </p:cNvPr>
          <p:cNvSpPr txBox="1"/>
          <p:nvPr/>
        </p:nvSpPr>
        <p:spPr>
          <a:xfrm>
            <a:off x="6559826" y="3515608"/>
            <a:ext cx="5350925" cy="1891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GitHub</a:t>
            </a: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Web based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Access through the Web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  <a:sym typeface="Calibri"/>
              </a:rPr>
              <a:t>Good for collaboration, allows access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FA972A-8928-2EFD-89D8-2F786AB40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43" y="1432461"/>
            <a:ext cx="2017469" cy="20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B76B9A-E470-2E30-E66D-79D689B3D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55" y="1714975"/>
            <a:ext cx="34671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6BE46-5DA1-3440-0B70-AD40FF194A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67E7BF-4280-A942-9EA8-E29937B95BD5}" type="slidenum">
              <a:rPr lang="en-US" smtClean="0"/>
              <a:t>8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243D7C5-617F-688A-0D5B-C77E629CED27}"/>
              </a:ext>
            </a:extLst>
          </p:cNvPr>
          <p:cNvSpPr txBox="1">
            <a:spLocks/>
          </p:cNvSpPr>
          <p:nvPr/>
        </p:nvSpPr>
        <p:spPr>
          <a:xfrm>
            <a:off x="1208902" y="488640"/>
            <a:ext cx="8783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 panose="020F0302020204030204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32403-4FD9-FA26-79D2-600D9B79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2281"/>
            <a:ext cx="12191694" cy="595719"/>
          </a:xfrm>
          <a:prstGeom prst="rect">
            <a:avLst/>
          </a:prstGeom>
        </p:spPr>
      </p:pic>
      <p:sp>
        <p:nvSpPr>
          <p:cNvPr id="5" name="Pentagon 4">
            <a:extLst>
              <a:ext uri="{FF2B5EF4-FFF2-40B4-BE49-F238E27FC236}">
                <a16:creationId xmlns:a16="http://schemas.microsoft.com/office/drawing/2014/main" id="{2A0941C2-3FDE-EE4C-4533-CF2EFCF413E0}"/>
              </a:ext>
            </a:extLst>
          </p:cNvPr>
          <p:cNvSpPr/>
          <p:nvPr/>
        </p:nvSpPr>
        <p:spPr>
          <a:xfrm>
            <a:off x="1208902" y="1788473"/>
            <a:ext cx="2205318" cy="8686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Files</a:t>
            </a:r>
          </a:p>
          <a:p>
            <a:pPr algn="ctr"/>
            <a:r>
              <a:rPr lang="en-US" dirty="0"/>
              <a:t>(Local)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F8EF5BE-EBAB-5051-B3FF-C4CA35A0E622}"/>
              </a:ext>
            </a:extLst>
          </p:cNvPr>
          <p:cNvSpPr/>
          <p:nvPr/>
        </p:nvSpPr>
        <p:spPr>
          <a:xfrm>
            <a:off x="3890529" y="1788473"/>
            <a:ext cx="2205318" cy="8686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A903C2F-D54B-03C3-86E4-1C56A2CC9211}"/>
              </a:ext>
            </a:extLst>
          </p:cNvPr>
          <p:cNvSpPr/>
          <p:nvPr/>
        </p:nvSpPr>
        <p:spPr>
          <a:xfrm>
            <a:off x="6572156" y="1788473"/>
            <a:ext cx="2205318" cy="8686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2A079798-1E53-A0D1-AF30-26B2C43740E0}"/>
              </a:ext>
            </a:extLst>
          </p:cNvPr>
          <p:cNvSpPr/>
          <p:nvPr/>
        </p:nvSpPr>
        <p:spPr>
          <a:xfrm>
            <a:off x="9253783" y="1788473"/>
            <a:ext cx="2205318" cy="8686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1C789-CE38-D3C0-DAD5-8915D09C6EEF}"/>
              </a:ext>
            </a:extLst>
          </p:cNvPr>
          <p:cNvSpPr txBox="1"/>
          <p:nvPr/>
        </p:nvSpPr>
        <p:spPr>
          <a:xfrm>
            <a:off x="1208903" y="2657153"/>
            <a:ext cx="2341122" cy="142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Edit / Create files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Where you edit the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2A76F-CFCA-F49C-94B0-C2171EFB151C}"/>
              </a:ext>
            </a:extLst>
          </p:cNvPr>
          <p:cNvSpPr txBox="1"/>
          <p:nvPr/>
        </p:nvSpPr>
        <p:spPr>
          <a:xfrm>
            <a:off x="3770134" y="2678682"/>
            <a:ext cx="2446108" cy="235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Add files once they are ready for saving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Review files before committing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30605F-D995-9436-D1D7-3630BF140602}"/>
              </a:ext>
            </a:extLst>
          </p:cNvPr>
          <p:cNvSpPr txBox="1"/>
          <p:nvPr/>
        </p:nvSpPr>
        <p:spPr>
          <a:xfrm>
            <a:off x="6502687" y="2708807"/>
            <a:ext cx="2446108" cy="142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Files saved locally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Changes will not change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9A5AF-FB71-3574-6066-D03275FA8654}"/>
              </a:ext>
            </a:extLst>
          </p:cNvPr>
          <p:cNvSpPr txBox="1"/>
          <p:nvPr/>
        </p:nvSpPr>
        <p:spPr>
          <a:xfrm>
            <a:off x="9185881" y="2708807"/>
            <a:ext cx="2341122" cy="96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Store files online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GitHub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F2EF3D7B-C2A8-1733-0B52-9A37615B5CA2}"/>
              </a:ext>
            </a:extLst>
          </p:cNvPr>
          <p:cNvSpPr/>
          <p:nvPr/>
        </p:nvSpPr>
        <p:spPr>
          <a:xfrm>
            <a:off x="8209341" y="710005"/>
            <a:ext cx="1343449" cy="497555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DE4E40F-B76F-8232-CE4D-6CC3C2D7CB7E}"/>
              </a:ext>
            </a:extLst>
          </p:cNvPr>
          <p:cNvSpPr/>
          <p:nvPr/>
        </p:nvSpPr>
        <p:spPr>
          <a:xfrm>
            <a:off x="8265684" y="1207560"/>
            <a:ext cx="1366221" cy="49755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A146A4C-1755-4CEB-F883-914421986E8F}"/>
              </a:ext>
            </a:extLst>
          </p:cNvPr>
          <p:cNvSpPr/>
          <p:nvPr/>
        </p:nvSpPr>
        <p:spPr>
          <a:xfrm>
            <a:off x="2731109" y="1207560"/>
            <a:ext cx="1366221" cy="49755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B15FDC7-5109-925A-F421-0E6CBA339D0F}"/>
              </a:ext>
            </a:extLst>
          </p:cNvPr>
          <p:cNvSpPr/>
          <p:nvPr/>
        </p:nvSpPr>
        <p:spPr>
          <a:xfrm>
            <a:off x="5619537" y="1182244"/>
            <a:ext cx="1366221" cy="49755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25105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0EF6D4CE6FBE418ABEB34101FF4DA0" ma:contentTypeVersion="4" ma:contentTypeDescription="Create a new document." ma:contentTypeScope="" ma:versionID="a2961f7ec61d2847646213ca554196f6">
  <xsd:schema xmlns:xsd="http://www.w3.org/2001/XMLSchema" xmlns:xs="http://www.w3.org/2001/XMLSchema" xmlns:p="http://schemas.microsoft.com/office/2006/metadata/properties" xmlns:ns2="5d6462e7-3394-4e8d-aa33-c1fd1cec90be" targetNamespace="http://schemas.microsoft.com/office/2006/metadata/properties" ma:root="true" ma:fieldsID="c7cfd1f7a692ffc43f89c8f3458afbeb" ns2:_="">
    <xsd:import namespace="5d6462e7-3394-4e8d-aa33-c1fd1cec90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462e7-3394-4e8d-aa33-c1fd1cec9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2DEA4-5B31-4400-87B0-98481F2BDC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F04022-848A-49E5-BC27-9749DC6329C0}">
  <ds:schemaRefs>
    <ds:schemaRef ds:uri="5d6462e7-3394-4e8d-aa33-c1fd1cec90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B64965-1376-4645-B969-9F97A2352974}">
  <ds:schemaRefs>
    <ds:schemaRef ds:uri="5d6462e7-3394-4e8d-aa33-c1fd1cec90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20032</TotalTime>
  <Words>1000</Words>
  <Application>Microsoft Macintosh PowerPoint</Application>
  <PresentationFormat>Widescreen</PresentationFormat>
  <Paragraphs>212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Goudy Old Style</vt:lpstr>
      <vt:lpstr>Helvetica Neue</vt:lpstr>
      <vt:lpstr>Kefa</vt:lpstr>
      <vt:lpstr>Office Theme</vt:lpstr>
      <vt:lpstr>1_Office Theme</vt:lpstr>
      <vt:lpstr>2_Office Theme</vt:lpstr>
      <vt:lpstr>Love Data: Git Good with Data – Workshop for Version Control</vt:lpstr>
      <vt:lpstr>Love Data Month</vt:lpstr>
      <vt:lpstr>Data Services</vt:lpstr>
      <vt:lpstr>Agenda</vt:lpstr>
      <vt:lpstr>PART I What is 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Using GitHub</vt:lpstr>
      <vt:lpstr>PowerPoint Presentation</vt:lpstr>
      <vt:lpstr>PowerPoint Presentation</vt:lpstr>
      <vt:lpstr>PowerPoint Presentation</vt:lpstr>
      <vt:lpstr>PART III Summary</vt:lpstr>
      <vt:lpstr>PowerPoint Presentation</vt:lpstr>
      <vt:lpstr>Please Fill Out Our Survey</vt:lpstr>
      <vt:lpstr>Thank you! Please feel free to contact us with any questions you have!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Jieer</dc:creator>
  <cp:lastModifiedBy>Marla Litsky</cp:lastModifiedBy>
  <cp:revision>72</cp:revision>
  <dcterms:created xsi:type="dcterms:W3CDTF">2021-10-14T19:28:20Z</dcterms:created>
  <dcterms:modified xsi:type="dcterms:W3CDTF">2025-02-25T21:01:18Z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0x010100240EF6D4CE6FBE418ABEB34101FF4DA0</vt:lpwstr>
  </property>
</Properties>
</file>