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0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E962F4-0A43-4B6A-36B6-D5C29E3DA559}" v="1327" dt="2020-09-03T15:21:57.8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44837-C580-4CC9-913F-82E9AB91E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Why commodity futures data impact </a:t>
            </a:r>
            <a:r>
              <a:rPr lang="en-US" dirty="0">
                <a:ea typeface="+mj-lt"/>
                <a:cs typeface="+mj-lt"/>
              </a:rPr>
              <a:t>planting?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E107B2-6EEC-4310-9B54-0AE5C800B1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26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19EBF-E01D-486B-A930-7CCAFE43F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ea typeface="+mj-lt"/>
                <a:cs typeface="+mj-lt"/>
              </a:rPr>
              <a:t>Futures </a:t>
            </a:r>
            <a:r>
              <a:rPr lang="en-US" dirty="0">
                <a:ea typeface="+mj-lt"/>
                <a:cs typeface="+mj-lt"/>
              </a:rPr>
              <a:t>data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A29230-DAB7-4161-B092-78CBF620F21C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Open/Last:</a:t>
            </a:r>
            <a:r>
              <a:rPr lang="en-US" sz="2000" dirty="0"/>
              <a:t> </a:t>
            </a:r>
            <a:r>
              <a:rPr lang="en-US" sz="2000"/>
              <a:t>Opening/Closing price of the day.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cs typeface="Calibri"/>
              </a:rPr>
              <a:t>Change: </a:t>
            </a:r>
            <a:r>
              <a:rPr lang="en-US" sz="2000">
                <a:cs typeface="Calibri"/>
              </a:rPr>
              <a:t>the difference between Open &amp; Last</a:t>
            </a:r>
            <a:endParaRPr lang="en-US" sz="20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cs typeface="Calibri"/>
              </a:rPr>
              <a:t>Volume:</a:t>
            </a:r>
            <a:r>
              <a:rPr lang="en-US" sz="2000">
                <a:cs typeface="Calibri"/>
              </a:rPr>
              <a:t> the number of exchange. (Kinetic energy of Market)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cs typeface="Calibri"/>
              </a:rPr>
              <a:t>Open Interest:</a:t>
            </a:r>
            <a:r>
              <a:rPr lang="en-US" sz="2000">
                <a:ea typeface="+mn-lt"/>
                <a:cs typeface="+mn-lt"/>
              </a:rPr>
              <a:t> total number of outstanding contracts that have not been settled. (The potential of Market</a:t>
            </a:r>
            <a:r>
              <a:rPr lang="en-US" sz="2000" dirty="0">
                <a:ea typeface="+mn-lt"/>
                <a:cs typeface="+mn-lt"/>
              </a:rPr>
              <a:t>)</a:t>
            </a:r>
            <a:endParaRPr lang="en-US" sz="20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F9F657-B239-4DE8-B3BD-73AA50F32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5862" y="1339536"/>
            <a:ext cx="6019331" cy="417568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81142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31021-8567-4FE0-9605-1462B1252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7376" y="629266"/>
            <a:ext cx="5102351" cy="2596578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"Volume" related to "Month", not "Year".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6188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4633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0E6229B-5E71-406E-B4C0-C3D361789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72" y="793423"/>
            <a:ext cx="4206240" cy="2119297"/>
          </a:xfrm>
          <a:prstGeom prst="rect">
            <a:avLst/>
          </a:prstGeom>
        </p:spPr>
      </p:pic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39D6C490-0229-4573-9696-B73E5B3A9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3511296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30F8D99E-EA15-4FF2-AEDE-26160C5F1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2" y="3823247"/>
            <a:ext cx="4206240" cy="2119297"/>
          </a:xfrm>
          <a:prstGeom prst="rect">
            <a:avLst/>
          </a:prstGeom>
          <a:effectLst/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85D433E-57AA-4CC0-9F00-8299E8504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7376" y="3507058"/>
            <a:ext cx="5102351" cy="27353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High &lt;Volume&gt; and fluctuation during Jun to Aug.</a:t>
            </a:r>
          </a:p>
          <a:p>
            <a:r>
              <a:rPr lang="en-US" sz="2000">
                <a:cs typeface="Calibri"/>
              </a:rPr>
              <a:t>No significant changes on </a:t>
            </a:r>
            <a:r>
              <a:rPr lang="en-US" sz="2000">
                <a:ea typeface="+mn-lt"/>
                <a:cs typeface="+mn-lt"/>
              </a:rPr>
              <a:t>&lt;Volume&gt; </a:t>
            </a:r>
            <a:r>
              <a:rPr lang="en-US" sz="2000">
                <a:cs typeface="Calibri"/>
              </a:rPr>
              <a:t>during years.</a:t>
            </a:r>
          </a:p>
          <a:p>
            <a:endParaRPr lang="en-US" sz="2000" dirty="0">
              <a:cs typeface="Calibri"/>
            </a:endParaRPr>
          </a:p>
          <a:p>
            <a:r>
              <a:rPr lang="en-US" sz="2000">
                <a:cs typeface="Calibri"/>
              </a:rPr>
              <a:t>"</a:t>
            </a:r>
            <a:r>
              <a:rPr lang="en-US" sz="2000" b="1">
                <a:cs typeface="Calibri"/>
              </a:rPr>
              <a:t>Change</a:t>
            </a:r>
            <a:r>
              <a:rPr lang="en-US" sz="2000">
                <a:cs typeface="Calibri"/>
              </a:rPr>
              <a:t>" feature does not relate to time-series as well.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7042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FBE71B-B038-4031-A599-7FBE5FF1C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514" y="978408"/>
            <a:ext cx="4025215" cy="15657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/>
              <a:t>We choose "Open" as our candidate feature.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3C046F-878F-4D14-A6B6-AFAF653AE4C8}"/>
              </a:ext>
            </a:extLst>
          </p:cNvPr>
          <p:cNvSpPr txBox="1"/>
          <p:nvPr/>
        </p:nvSpPr>
        <p:spPr>
          <a:xfrm>
            <a:off x="859075" y="2745371"/>
            <a:ext cx="4035654" cy="304278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"High", "Low", "Last" show similar traces as 'Open'.</a:t>
            </a:r>
            <a:endParaRPr lang="en-US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Corr Coef.(acre, Open) = 0.69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</p:txBody>
      </p:sp>
      <p:pic>
        <p:nvPicPr>
          <p:cNvPr id="6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B2D4BC-6C93-496D-97B1-FBDDD9B5F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705" y="732516"/>
            <a:ext cx="2873668" cy="2007736"/>
          </a:xfrm>
          <a:prstGeom prst="rect">
            <a:avLst/>
          </a:prstGeom>
        </p:spPr>
      </p:pic>
      <p:pic>
        <p:nvPicPr>
          <p:cNvPr id="3" name="Picture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BD980D83-A5C1-494E-B132-A5B5D65ED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365" y="765893"/>
            <a:ext cx="2873668" cy="1937065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B10D4E2E-2FCE-42E5-A7D7-D98CD5FE3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924248" y="3109523"/>
            <a:ext cx="5834242" cy="30571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4EA61E-2078-492A-A337-967D617340F0}"/>
              </a:ext>
            </a:extLst>
          </p:cNvPr>
          <p:cNvSpPr txBox="1"/>
          <p:nvPr/>
        </p:nvSpPr>
        <p:spPr>
          <a:xfrm>
            <a:off x="8460059" y="2549912"/>
            <a:ext cx="147010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cs typeface="Calibri"/>
              </a:rPr>
              <a:t>(Market year)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9A9238-99D2-4034-9135-72EC6E0DF940}"/>
              </a:ext>
            </a:extLst>
          </p:cNvPr>
          <p:cNvSpPr txBox="1"/>
          <p:nvPr/>
        </p:nvSpPr>
        <p:spPr>
          <a:xfrm>
            <a:off x="6062547" y="449765"/>
            <a:ext cx="147010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cs typeface="Calibri"/>
              </a:rPr>
              <a:t>"Open" in 'Oct'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873958-E31E-40B9-A92F-D91498D5C8F0}"/>
              </a:ext>
            </a:extLst>
          </p:cNvPr>
          <p:cNvSpPr txBox="1"/>
          <p:nvPr/>
        </p:nvSpPr>
        <p:spPr>
          <a:xfrm>
            <a:off x="9324278" y="449765"/>
            <a:ext cx="147010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cs typeface="Calibri"/>
              </a:rPr>
              <a:t>Corn acre.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60059B-55FB-4609-B1AD-33C776D04B30}"/>
              </a:ext>
            </a:extLst>
          </p:cNvPr>
          <p:cNvSpPr txBox="1"/>
          <p:nvPr/>
        </p:nvSpPr>
        <p:spPr>
          <a:xfrm>
            <a:off x="6508596" y="3200399"/>
            <a:ext cx="147010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cs typeface="Calibri"/>
              </a:rPr>
              <a:t>Averaged "Open"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42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D6CCA-AC71-4590-9C2C-E27D19B8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Result imporved</a:t>
            </a:r>
            <a:endParaRPr lang="en-US"/>
          </a:p>
        </p:txBody>
      </p:sp>
      <p:pic>
        <p:nvPicPr>
          <p:cNvPr id="4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57B03608-55EF-4468-B810-4C1B096ED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87609"/>
            <a:ext cx="10515600" cy="4189370"/>
          </a:xfr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E47D2B4-1C02-4705-B57F-44A58F87F2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290229"/>
              </p:ext>
            </p:extLst>
          </p:nvPr>
        </p:nvGraphicFramePr>
        <p:xfrm>
          <a:off x="5519737" y="298133"/>
          <a:ext cx="5904076" cy="1495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020">
                  <a:extLst>
                    <a:ext uri="{9D8B030D-6E8A-4147-A177-3AD203B41FA5}">
                      <a16:colId xmlns:a16="http://schemas.microsoft.com/office/drawing/2014/main" val="1892418802"/>
                    </a:ext>
                  </a:extLst>
                </a:gridCol>
                <a:gridCol w="1186521">
                  <a:extLst>
                    <a:ext uri="{9D8B030D-6E8A-4147-A177-3AD203B41FA5}">
                      <a16:colId xmlns:a16="http://schemas.microsoft.com/office/drawing/2014/main" val="2795362703"/>
                    </a:ext>
                  </a:extLst>
                </a:gridCol>
                <a:gridCol w="1398637">
                  <a:extLst>
                    <a:ext uri="{9D8B030D-6E8A-4147-A177-3AD203B41FA5}">
                      <a16:colId xmlns:a16="http://schemas.microsoft.com/office/drawing/2014/main" val="1383214682"/>
                    </a:ext>
                  </a:extLst>
                </a:gridCol>
                <a:gridCol w="1842898">
                  <a:extLst>
                    <a:ext uri="{9D8B030D-6E8A-4147-A177-3AD203B41FA5}">
                      <a16:colId xmlns:a16="http://schemas.microsoft.com/office/drawing/2014/main" val="66351147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600">
                          <a:effectLst/>
                        </a:rPr>
                        <a:t>Model</a:t>
                      </a: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>
                          <a:effectLst/>
                        </a:rPr>
                        <a:t>Metric</a:t>
                      </a: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>
                          <a:effectLst/>
                        </a:rPr>
                        <a:t>Score</a:t>
                      </a: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>
                          <a:effectLst/>
                        </a:rPr>
                        <a:t>ModelRun</a:t>
                      </a: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4703152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600">
                          <a:effectLst/>
                        </a:rPr>
                        <a:t>USDA</a:t>
                      </a: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>
                          <a:effectLst/>
                        </a:rPr>
                        <a:t>MAE</a:t>
                      </a: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>
                          <a:effectLst/>
                        </a:rPr>
                        <a:t>2.67</a:t>
                      </a: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6461680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600">
                          <a:effectLst/>
                        </a:rPr>
                        <a:t>XGB</a:t>
                      </a: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>
                          <a:effectLst/>
                        </a:rPr>
                        <a:t>MAE</a:t>
                      </a: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>
                          <a:effectLst/>
                        </a:rPr>
                        <a:t>0.7</a:t>
                      </a: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>
                          <a:effectLst/>
                        </a:rPr>
                        <a:t>SeptemberOrders</a:t>
                      </a: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261692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600">
                          <a:effectLst/>
                        </a:rPr>
                        <a:t>XGB</a:t>
                      </a: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>
                          <a:effectLst/>
                        </a:rPr>
                        <a:t>MAE</a:t>
                      </a: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>
                          <a:effectLst/>
                        </a:rPr>
                        <a:t>0.41</a:t>
                      </a: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>
                          <a:effectLst/>
                        </a:rPr>
                        <a:t>OctoberOrders</a:t>
                      </a: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2401592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600">
                          <a:effectLst/>
                        </a:rPr>
                        <a:t>XGB</a:t>
                      </a: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>
                          <a:effectLst/>
                        </a:rPr>
                        <a:t>MAE</a:t>
                      </a: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>
                          <a:effectLst/>
                        </a:rPr>
                        <a:t>0.44</a:t>
                      </a: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>
                          <a:effectLst/>
                        </a:rPr>
                        <a:t>NovemberOrders</a:t>
                      </a: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336075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245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Why commodity futures data impact planting?</vt:lpstr>
      <vt:lpstr>Futures data</vt:lpstr>
      <vt:lpstr>"Volume" related to "Month", not "Year".</vt:lpstr>
      <vt:lpstr>We choose "Open" as our candidate feature.</vt:lpstr>
      <vt:lpstr>Result imporved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 commodity futures data impact planting?</dc:title>
  <dc:creator/>
  <cp:lastModifiedBy/>
  <cp:revision>18</cp:revision>
  <dcterms:created xsi:type="dcterms:W3CDTF">2020-09-03T15:20:16Z</dcterms:created>
  <dcterms:modified xsi:type="dcterms:W3CDTF">2020-09-03T15:32:36Z</dcterms:modified>
</cp:coreProperties>
</file>