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9" r:id="rId5"/>
    <p:sldId id="258" r:id="rId6"/>
    <p:sldId id="261"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BDC7E7-236D-BC49-8345-9AE5214C867A}" v="12" dt="2020-08-13T21:39:2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p:restoredTop sz="94694"/>
  </p:normalViewPr>
  <p:slideViewPr>
    <p:cSldViewPr snapToGrid="0" snapToObjects="1">
      <p:cViewPr varScale="1">
        <p:scale>
          <a:sx n="148" d="100"/>
          <a:sy n="148" d="100"/>
        </p:scale>
        <p:origin x="11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Causey" userId="5c05d7e4-c6ab-4860-b73e-9aee38c2dd3a" providerId="ADAL" clId="{AEBDC7E7-236D-BC49-8345-9AE5214C867A}"/>
    <pc:docChg chg="custSel addSld modSld">
      <pc:chgData name="Oliver Causey" userId="5c05d7e4-c6ab-4860-b73e-9aee38c2dd3a" providerId="ADAL" clId="{AEBDC7E7-236D-BC49-8345-9AE5214C867A}" dt="2020-08-13T22:15:18.046" v="590" actId="20577"/>
      <pc:docMkLst>
        <pc:docMk/>
      </pc:docMkLst>
      <pc:sldChg chg="modSp add">
        <pc:chgData name="Oliver Causey" userId="5c05d7e4-c6ab-4860-b73e-9aee38c2dd3a" providerId="ADAL" clId="{AEBDC7E7-236D-BC49-8345-9AE5214C867A}" dt="2020-08-12T21:53:28.587" v="217" actId="20577"/>
        <pc:sldMkLst>
          <pc:docMk/>
          <pc:sldMk cId="2041348707" sldId="264"/>
        </pc:sldMkLst>
        <pc:spChg chg="mod">
          <ac:chgData name="Oliver Causey" userId="5c05d7e4-c6ab-4860-b73e-9aee38c2dd3a" providerId="ADAL" clId="{AEBDC7E7-236D-BC49-8345-9AE5214C867A}" dt="2020-08-12T21:35:17.045" v="11" actId="20577"/>
          <ac:spMkLst>
            <pc:docMk/>
            <pc:sldMk cId="2041348707" sldId="264"/>
            <ac:spMk id="2" creationId="{682B6018-F4B4-624B-8B95-7D4E8D5CCBC8}"/>
          </ac:spMkLst>
        </pc:spChg>
        <pc:spChg chg="mod">
          <ac:chgData name="Oliver Causey" userId="5c05d7e4-c6ab-4860-b73e-9aee38c2dd3a" providerId="ADAL" clId="{AEBDC7E7-236D-BC49-8345-9AE5214C867A}" dt="2020-08-12T21:53:28.587" v="217" actId="20577"/>
          <ac:spMkLst>
            <pc:docMk/>
            <pc:sldMk cId="2041348707" sldId="264"/>
            <ac:spMk id="3" creationId="{494BFDF6-28BB-5C49-B5B6-4ECF830FE5E6}"/>
          </ac:spMkLst>
        </pc:spChg>
      </pc:sldChg>
      <pc:sldChg chg="modSp add">
        <pc:chgData name="Oliver Causey" userId="5c05d7e4-c6ab-4860-b73e-9aee38c2dd3a" providerId="ADAL" clId="{AEBDC7E7-236D-BC49-8345-9AE5214C867A}" dt="2020-08-13T22:15:18.046" v="590" actId="20577"/>
        <pc:sldMkLst>
          <pc:docMk/>
          <pc:sldMk cId="2664474258" sldId="265"/>
        </pc:sldMkLst>
        <pc:spChg chg="mod">
          <ac:chgData name="Oliver Causey" userId="5c05d7e4-c6ab-4860-b73e-9aee38c2dd3a" providerId="ADAL" clId="{AEBDC7E7-236D-BC49-8345-9AE5214C867A}" dt="2020-08-13T21:39:28.787" v="239" actId="20577"/>
          <ac:spMkLst>
            <pc:docMk/>
            <pc:sldMk cId="2664474258" sldId="265"/>
            <ac:spMk id="2" creationId="{AB267591-F299-3C42-9F6B-0568113A8C9A}"/>
          </ac:spMkLst>
        </pc:spChg>
        <pc:spChg chg="mod">
          <ac:chgData name="Oliver Causey" userId="5c05d7e4-c6ab-4860-b73e-9aee38c2dd3a" providerId="ADAL" clId="{AEBDC7E7-236D-BC49-8345-9AE5214C867A}" dt="2020-08-13T22:15:18.046" v="590" actId="20577"/>
          <ac:spMkLst>
            <pc:docMk/>
            <pc:sldMk cId="2664474258" sldId="265"/>
            <ac:spMk id="3" creationId="{9A26B022-09EE-D241-B474-35ADED3F44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B07B-E280-8240-97BE-99BAFF3F2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6D4C7-C1E8-224B-8E12-CF37DFBB0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7206AA-FA8E-0944-8025-698C2FD8F320}"/>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EE2B04E3-2ACE-DD42-B15D-5B3C699F7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1398B-A3CF-2B41-A7AF-4448E1D7696A}"/>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402799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30C5-5C21-C14C-8BCA-B96C91B7B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248190-5DEB-5A46-9B7C-6361B5F348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0923C-1B42-684A-A615-5DC108CCB8C5}"/>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18C45562-2500-B248-8B78-5E30A33B6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5E32E-4A1B-5840-AF01-B274E9AC9809}"/>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385726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C3985-1E14-6046-82E6-EB469CCC5C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007A7A-FFE7-9246-88B3-A569217D0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4159D-0D9C-704B-AA7F-3ECAC356D404}"/>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19572580-1C37-7747-A413-1AE45A39D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4892E-D33C-9248-9058-9C8C7273D611}"/>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117059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B1E7-B92D-2546-9100-8094BDE73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02478-DDFF-5547-AD2E-2E783A91F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44E9E-4E8F-AE46-B829-921CE08FB451}"/>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00E8059F-D8ED-9E42-97B2-46F0F532D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064EA-8521-6A40-BB38-3ADDD3565D8D}"/>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152567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1AD8-6413-4C48-AEC1-EC987AEFE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8AF5C0-EF79-CD42-B1F0-86241032FF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8495F4-EDCE-A64B-B7E2-CF100C6DC48E}"/>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41DFBC40-AF9C-6E45-86DB-B6B74741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03E3F-A131-324A-99F9-38E3B92C4C8D}"/>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7764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21F1-17DC-974C-8796-13F10DEF8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5649B-A1EB-9F49-BDE5-F36891782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6A70B-CAD9-114F-B6CC-5AB6B41F2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628C39-8117-494B-A3CF-78D067D26432}"/>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6" name="Footer Placeholder 5">
            <a:extLst>
              <a:ext uri="{FF2B5EF4-FFF2-40B4-BE49-F238E27FC236}">
                <a16:creationId xmlns:a16="http://schemas.microsoft.com/office/drawing/2014/main" id="{C67B825D-ADBF-8A41-B4BF-947A8AD4A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93491-10E8-BF4F-A8C2-0622315A1BB0}"/>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219789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60D4-C7EF-F945-AFB8-347ABD5F3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66DC04-5D08-C346-A80B-AA67300FA5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ECA31-E094-074C-BEE0-123F2A9F4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B0B23-26A5-5E45-B08F-E4BD375B4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D6082-7BE2-6049-A322-7F805E7EB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BFA87-B6A7-1A4C-BA4A-BC7FF8354501}"/>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8" name="Footer Placeholder 7">
            <a:extLst>
              <a:ext uri="{FF2B5EF4-FFF2-40B4-BE49-F238E27FC236}">
                <a16:creationId xmlns:a16="http://schemas.microsoft.com/office/drawing/2014/main" id="{FCFC9849-39D2-584B-9424-32E1D2630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8335A-7BE6-8C45-AD7E-363B53DF41D6}"/>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160065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DC08-6846-234E-91AC-E63C1F53C2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1D95E-02EE-4E43-8AB1-2236CCC021BB}"/>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4" name="Footer Placeholder 3">
            <a:extLst>
              <a:ext uri="{FF2B5EF4-FFF2-40B4-BE49-F238E27FC236}">
                <a16:creationId xmlns:a16="http://schemas.microsoft.com/office/drawing/2014/main" id="{3BA7C668-BF8A-314B-B440-23FC9432E7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B200D-2847-F34A-AE41-25AB9A42011C}"/>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411061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A4B48-55E1-D44D-A508-6EA3FF3889CD}"/>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3" name="Footer Placeholder 2">
            <a:extLst>
              <a:ext uri="{FF2B5EF4-FFF2-40B4-BE49-F238E27FC236}">
                <a16:creationId xmlns:a16="http://schemas.microsoft.com/office/drawing/2014/main" id="{8EC356AE-3E98-0A43-8631-C3B691DAF8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DE436E-2E11-C042-A9CB-7839582C9825}"/>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64910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A300-51B3-F443-95C5-8B5431E38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356DC-75E2-1848-AA39-4303101DC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A681EF-6C09-C445-9ACF-F7FFB6D52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BE8AA-A0CE-C446-A750-D5485DE4D95C}"/>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6" name="Footer Placeholder 5">
            <a:extLst>
              <a:ext uri="{FF2B5EF4-FFF2-40B4-BE49-F238E27FC236}">
                <a16:creationId xmlns:a16="http://schemas.microsoft.com/office/drawing/2014/main" id="{7FD774FB-ABCB-4F41-A8FD-430838600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F6AB5-A1DA-0E46-AE5C-9176B6BED3DD}"/>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112523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2FDD-5F9B-4143-B282-A001A315E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8C5B6-990A-E94D-9E05-95D686602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72C529-C3B0-F843-AE4F-59F2465A4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44BDD-74DE-5145-B3B9-7637768E40CF}"/>
              </a:ext>
            </a:extLst>
          </p:cNvPr>
          <p:cNvSpPr>
            <a:spLocks noGrp="1"/>
          </p:cNvSpPr>
          <p:nvPr>
            <p:ph type="dt" sz="half" idx="10"/>
          </p:nvPr>
        </p:nvSpPr>
        <p:spPr/>
        <p:txBody>
          <a:bodyPr/>
          <a:lstStyle/>
          <a:p>
            <a:fld id="{39E6B765-C2B6-5D4E-9989-D20168F5F56F}" type="datetimeFigureOut">
              <a:rPr lang="en-US" smtClean="0"/>
              <a:t>8/13/20</a:t>
            </a:fld>
            <a:endParaRPr lang="en-US"/>
          </a:p>
        </p:txBody>
      </p:sp>
      <p:sp>
        <p:nvSpPr>
          <p:cNvPr id="6" name="Footer Placeholder 5">
            <a:extLst>
              <a:ext uri="{FF2B5EF4-FFF2-40B4-BE49-F238E27FC236}">
                <a16:creationId xmlns:a16="http://schemas.microsoft.com/office/drawing/2014/main" id="{101DD592-3C8F-8646-8679-6B6E6F294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1A46B-C50D-1F46-AFF6-57C12E797B33}"/>
              </a:ext>
            </a:extLst>
          </p:cNvPr>
          <p:cNvSpPr>
            <a:spLocks noGrp="1"/>
          </p:cNvSpPr>
          <p:nvPr>
            <p:ph type="sldNum" sz="quarter" idx="12"/>
          </p:nvPr>
        </p:nvSpPr>
        <p:spPr/>
        <p:txBody>
          <a:bodyPr/>
          <a:lstStyle/>
          <a:p>
            <a:fld id="{5F749BC6-A59B-A24D-8DC4-7E0CA22EF3FA}" type="slidenum">
              <a:rPr lang="en-US" smtClean="0"/>
              <a:t>‹#›</a:t>
            </a:fld>
            <a:endParaRPr lang="en-US"/>
          </a:p>
        </p:txBody>
      </p:sp>
    </p:spTree>
    <p:extLst>
      <p:ext uri="{BB962C8B-B14F-4D97-AF65-F5344CB8AC3E}">
        <p14:creationId xmlns:p14="http://schemas.microsoft.com/office/powerpoint/2010/main" val="66195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5DEA9-54B1-814A-82BD-394A769D3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751FBD-49F3-5847-9AFA-E2BF95664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4E08F-ADA2-CC44-8D7E-D0A893209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6B765-C2B6-5D4E-9989-D20168F5F56F}" type="datetimeFigureOut">
              <a:rPr lang="en-US" smtClean="0"/>
              <a:t>8/13/20</a:t>
            </a:fld>
            <a:endParaRPr lang="en-US"/>
          </a:p>
        </p:txBody>
      </p:sp>
      <p:sp>
        <p:nvSpPr>
          <p:cNvPr id="5" name="Footer Placeholder 4">
            <a:extLst>
              <a:ext uri="{FF2B5EF4-FFF2-40B4-BE49-F238E27FC236}">
                <a16:creationId xmlns:a16="http://schemas.microsoft.com/office/drawing/2014/main" id="{6161C5E3-AF3D-5440-83DA-F5420E5E2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3E0FB9-127D-8D46-9C7A-7BCD96350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49BC6-A59B-A24D-8DC4-7E0CA22EF3FA}" type="slidenum">
              <a:rPr lang="en-US" smtClean="0"/>
              <a:t>‹#›</a:t>
            </a:fld>
            <a:endParaRPr lang="en-US"/>
          </a:p>
        </p:txBody>
      </p:sp>
    </p:spTree>
    <p:extLst>
      <p:ext uri="{BB962C8B-B14F-4D97-AF65-F5344CB8AC3E}">
        <p14:creationId xmlns:p14="http://schemas.microsoft.com/office/powerpoint/2010/main" val="379709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B000-6FA2-A448-A831-C35A64AA3A29}"/>
              </a:ext>
            </a:extLst>
          </p:cNvPr>
          <p:cNvSpPr>
            <a:spLocks noGrp="1"/>
          </p:cNvSpPr>
          <p:nvPr>
            <p:ph type="ctrTitle"/>
          </p:nvPr>
        </p:nvSpPr>
        <p:spPr/>
        <p:txBody>
          <a:bodyPr>
            <a:normAutofit fontScale="90000"/>
          </a:bodyPr>
          <a:lstStyle/>
          <a:p>
            <a:r>
              <a:rPr lang="en-US" dirty="0" err="1"/>
              <a:t>Xgb</a:t>
            </a:r>
            <a:r>
              <a:rPr lang="en-US" dirty="0"/>
              <a:t> vs Linear and naïve Models:</a:t>
            </a:r>
            <a:br>
              <a:rPr lang="en-US" dirty="0"/>
            </a:br>
            <a:r>
              <a:rPr lang="en-US" dirty="0"/>
              <a:t>Predicting Planting Acres in y+1 </a:t>
            </a:r>
          </a:p>
        </p:txBody>
      </p:sp>
      <p:sp>
        <p:nvSpPr>
          <p:cNvPr id="3" name="Subtitle 2">
            <a:extLst>
              <a:ext uri="{FF2B5EF4-FFF2-40B4-BE49-F238E27FC236}">
                <a16:creationId xmlns:a16="http://schemas.microsoft.com/office/drawing/2014/main" id="{B556A61E-B27D-5D4F-BA3E-09BAA8E70F0E}"/>
              </a:ext>
            </a:extLst>
          </p:cNvPr>
          <p:cNvSpPr>
            <a:spLocks noGrp="1"/>
          </p:cNvSpPr>
          <p:nvPr>
            <p:ph type="subTitle" idx="1"/>
          </p:nvPr>
        </p:nvSpPr>
        <p:spPr/>
        <p:txBody>
          <a:bodyPr/>
          <a:lstStyle/>
          <a:p>
            <a:r>
              <a:rPr lang="en-US" dirty="0"/>
              <a:t>Oliver Causey</a:t>
            </a:r>
          </a:p>
          <a:p>
            <a:r>
              <a:rPr lang="en-US" dirty="0"/>
              <a:t>11AUG2020</a:t>
            </a:r>
          </a:p>
        </p:txBody>
      </p:sp>
    </p:spTree>
    <p:extLst>
      <p:ext uri="{BB962C8B-B14F-4D97-AF65-F5344CB8AC3E}">
        <p14:creationId xmlns:p14="http://schemas.microsoft.com/office/powerpoint/2010/main" val="2091695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7591-F299-3C42-9F6B-0568113A8C9A}"/>
              </a:ext>
            </a:extLst>
          </p:cNvPr>
          <p:cNvSpPr>
            <a:spLocks noGrp="1"/>
          </p:cNvSpPr>
          <p:nvPr>
            <p:ph type="title"/>
          </p:nvPr>
        </p:nvSpPr>
        <p:spPr/>
        <p:txBody>
          <a:bodyPr/>
          <a:lstStyle/>
          <a:p>
            <a:r>
              <a:rPr lang="en-US" dirty="0"/>
              <a:t>Notes 13AUG</a:t>
            </a:r>
          </a:p>
        </p:txBody>
      </p:sp>
      <p:sp>
        <p:nvSpPr>
          <p:cNvPr id="3" name="Content Placeholder 2">
            <a:extLst>
              <a:ext uri="{FF2B5EF4-FFF2-40B4-BE49-F238E27FC236}">
                <a16:creationId xmlns:a16="http://schemas.microsoft.com/office/drawing/2014/main" id="{9A26B022-09EE-D241-B474-35ADED3F44A7}"/>
              </a:ext>
            </a:extLst>
          </p:cNvPr>
          <p:cNvSpPr>
            <a:spLocks noGrp="1"/>
          </p:cNvSpPr>
          <p:nvPr>
            <p:ph idx="1"/>
          </p:nvPr>
        </p:nvSpPr>
        <p:spPr/>
        <p:txBody>
          <a:bodyPr/>
          <a:lstStyle/>
          <a:p>
            <a:r>
              <a:rPr lang="en-US" dirty="0"/>
              <a:t>Accumulate </a:t>
            </a:r>
            <a:r>
              <a:rPr lang="en-US" dirty="0" err="1"/>
              <a:t>sep-dec</a:t>
            </a:r>
            <a:r>
              <a:rPr lang="en-US" dirty="0"/>
              <a:t> order data and use as a predictor</a:t>
            </a:r>
          </a:p>
          <a:p>
            <a:r>
              <a:rPr lang="en-US" dirty="0"/>
              <a:t>Remove imputed data</a:t>
            </a:r>
          </a:p>
          <a:p>
            <a:r>
              <a:rPr lang="en-US" dirty="0"/>
              <a:t>Add in new data</a:t>
            </a:r>
          </a:p>
          <a:p>
            <a:r>
              <a:rPr lang="en-US" dirty="0"/>
              <a:t>John Martens: request package to search hyperparameter subspace</a:t>
            </a:r>
          </a:p>
          <a:p>
            <a:pPr lvl="1"/>
            <a:r>
              <a:rPr lang="en-US" dirty="0"/>
              <a:t>It does  Bayesian optimization using gaussian kernels. </a:t>
            </a:r>
          </a:p>
          <a:p>
            <a:r>
              <a:rPr lang="en-US" dirty="0"/>
              <a:t>Log transform your response</a:t>
            </a:r>
          </a:p>
          <a:p>
            <a:r>
              <a:rPr lang="en-US" dirty="0"/>
              <a:t>Introduce noise to </a:t>
            </a:r>
            <a:r>
              <a:rPr lang="en-US"/>
              <a:t>the inputs </a:t>
            </a:r>
            <a:endParaRPr lang="en-US" dirty="0"/>
          </a:p>
        </p:txBody>
      </p:sp>
    </p:spTree>
    <p:extLst>
      <p:ext uri="{BB962C8B-B14F-4D97-AF65-F5344CB8AC3E}">
        <p14:creationId xmlns:p14="http://schemas.microsoft.com/office/powerpoint/2010/main" val="266447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B7EC-F2A5-FA4D-9037-A01F39B82D1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3D44978-B90B-0747-9286-F5CE53C28D6E}"/>
              </a:ext>
            </a:extLst>
          </p:cNvPr>
          <p:cNvSpPr>
            <a:spLocks noGrp="1"/>
          </p:cNvSpPr>
          <p:nvPr>
            <p:ph idx="1"/>
          </p:nvPr>
        </p:nvSpPr>
        <p:spPr/>
        <p:txBody>
          <a:bodyPr/>
          <a:lstStyle/>
          <a:p>
            <a:pPr marL="0" indent="0">
              <a:buNone/>
            </a:pPr>
            <a:r>
              <a:rPr lang="en-US" dirty="0"/>
              <a:t>Same as before with added  soy/corn futures ratio lags 1:3 for all features.</a:t>
            </a:r>
          </a:p>
          <a:p>
            <a:pPr marL="0" indent="0">
              <a:buNone/>
            </a:pPr>
            <a:endParaRPr lang="en-US" dirty="0"/>
          </a:p>
        </p:txBody>
      </p:sp>
    </p:spTree>
    <p:extLst>
      <p:ext uri="{BB962C8B-B14F-4D97-AF65-F5344CB8AC3E}">
        <p14:creationId xmlns:p14="http://schemas.microsoft.com/office/powerpoint/2010/main" val="111773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D68D-7BA8-EC46-A76B-456BE9BF3904}"/>
              </a:ext>
            </a:extLst>
          </p:cNvPr>
          <p:cNvSpPr>
            <a:spLocks noGrp="1"/>
          </p:cNvSpPr>
          <p:nvPr>
            <p:ph type="title"/>
          </p:nvPr>
        </p:nvSpPr>
        <p:spPr/>
        <p:txBody>
          <a:bodyPr/>
          <a:lstStyle/>
          <a:p>
            <a:r>
              <a:rPr lang="en-US" dirty="0"/>
              <a:t>Experimental design</a:t>
            </a:r>
          </a:p>
        </p:txBody>
      </p:sp>
      <p:sp>
        <p:nvSpPr>
          <p:cNvPr id="3" name="Content Placeholder 2">
            <a:extLst>
              <a:ext uri="{FF2B5EF4-FFF2-40B4-BE49-F238E27FC236}">
                <a16:creationId xmlns:a16="http://schemas.microsoft.com/office/drawing/2014/main" id="{C296930F-6A58-BF45-ADDA-ED7D6943C7FD}"/>
              </a:ext>
            </a:extLst>
          </p:cNvPr>
          <p:cNvSpPr>
            <a:spLocks noGrp="1"/>
          </p:cNvSpPr>
          <p:nvPr>
            <p:ph idx="1"/>
          </p:nvPr>
        </p:nvSpPr>
        <p:spPr/>
        <p:txBody>
          <a:bodyPr>
            <a:normAutofit fontScale="92500"/>
          </a:bodyPr>
          <a:lstStyle/>
          <a:p>
            <a:r>
              <a:rPr lang="en-US" dirty="0"/>
              <a:t>Using 25 (1991 – 2017) years of data with three years of lags, we predict the next years results using all previous years (chronologically). </a:t>
            </a:r>
          </a:p>
          <a:p>
            <a:r>
              <a:rPr lang="en-US" dirty="0"/>
              <a:t>Examples: 1991-1992 -&gt; 1993 </a:t>
            </a:r>
          </a:p>
          <a:p>
            <a:pPr marL="0" indent="0">
              <a:buNone/>
            </a:pPr>
            <a:r>
              <a:rPr lang="en-US" dirty="0"/>
              <a:t>	          1991-1993 –&gt;1994 </a:t>
            </a:r>
          </a:p>
          <a:p>
            <a:pPr marL="0" indent="0">
              <a:buNone/>
            </a:pPr>
            <a:r>
              <a:rPr lang="en-US" dirty="0"/>
              <a:t>	          … </a:t>
            </a:r>
          </a:p>
          <a:p>
            <a:pPr marL="0" indent="0">
              <a:buNone/>
            </a:pPr>
            <a:r>
              <a:rPr lang="en-US" dirty="0"/>
              <a:t> 	         1991-2016 -&gt; 2017 </a:t>
            </a:r>
          </a:p>
          <a:p>
            <a:r>
              <a:rPr lang="en-US" dirty="0"/>
              <a:t>Performed this for gradient boosting (with and without the soy/corn futures ratios and their respective lags), a linear model (with last year’s planting as an input) and a naïve model (use last year as a prediction for this year)</a:t>
            </a:r>
          </a:p>
        </p:txBody>
      </p:sp>
    </p:spTree>
    <p:extLst>
      <p:ext uri="{BB962C8B-B14F-4D97-AF65-F5344CB8AC3E}">
        <p14:creationId xmlns:p14="http://schemas.microsoft.com/office/powerpoint/2010/main" val="60991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54CE-530B-F144-90B8-49D9A9A1931B}"/>
              </a:ext>
            </a:extLst>
          </p:cNvPr>
          <p:cNvSpPr>
            <a:spLocks noGrp="1"/>
          </p:cNvSpPr>
          <p:nvPr>
            <p:ph type="title"/>
          </p:nvPr>
        </p:nvSpPr>
        <p:spPr/>
        <p:txBody>
          <a:bodyPr/>
          <a:lstStyle/>
          <a:p>
            <a:r>
              <a:rPr lang="en-US" dirty="0"/>
              <a:t>Predictors</a:t>
            </a:r>
          </a:p>
        </p:txBody>
      </p:sp>
      <p:pic>
        <p:nvPicPr>
          <p:cNvPr id="4" name="Picture 3">
            <a:extLst>
              <a:ext uri="{FF2B5EF4-FFF2-40B4-BE49-F238E27FC236}">
                <a16:creationId xmlns:a16="http://schemas.microsoft.com/office/drawing/2014/main" id="{B4CACAF8-268C-F94E-87B6-4C8C70872166}"/>
              </a:ext>
            </a:extLst>
          </p:cNvPr>
          <p:cNvPicPr>
            <a:picLocks noChangeAspect="1"/>
          </p:cNvPicPr>
          <p:nvPr/>
        </p:nvPicPr>
        <p:blipFill>
          <a:blip r:embed="rId2"/>
          <a:stretch>
            <a:fillRect/>
          </a:stretch>
        </p:blipFill>
        <p:spPr>
          <a:xfrm>
            <a:off x="5782926" y="0"/>
            <a:ext cx="6236116" cy="6858000"/>
          </a:xfrm>
          <a:prstGeom prst="rect">
            <a:avLst/>
          </a:prstGeom>
        </p:spPr>
      </p:pic>
    </p:spTree>
    <p:extLst>
      <p:ext uri="{BB962C8B-B14F-4D97-AF65-F5344CB8AC3E}">
        <p14:creationId xmlns:p14="http://schemas.microsoft.com/office/powerpoint/2010/main" val="279483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0ABD-0B9E-C246-A7DE-BEDC315276E7}"/>
              </a:ext>
            </a:extLst>
          </p:cNvPr>
          <p:cNvSpPr>
            <a:spLocks noGrp="1"/>
          </p:cNvSpPr>
          <p:nvPr>
            <p:ph type="title"/>
          </p:nvPr>
        </p:nvSpPr>
        <p:spPr/>
        <p:txBody>
          <a:bodyPr/>
          <a:lstStyle/>
          <a:p>
            <a:r>
              <a:rPr lang="en-US" dirty="0"/>
              <a:t>predictions</a:t>
            </a:r>
          </a:p>
        </p:txBody>
      </p:sp>
      <p:pic>
        <p:nvPicPr>
          <p:cNvPr id="5" name="Picture 4">
            <a:extLst>
              <a:ext uri="{FF2B5EF4-FFF2-40B4-BE49-F238E27FC236}">
                <a16:creationId xmlns:a16="http://schemas.microsoft.com/office/drawing/2014/main" id="{1B21B98E-E2C8-DC44-B16C-0AA0BB95957F}"/>
              </a:ext>
            </a:extLst>
          </p:cNvPr>
          <p:cNvPicPr>
            <a:picLocks noChangeAspect="1"/>
          </p:cNvPicPr>
          <p:nvPr/>
        </p:nvPicPr>
        <p:blipFill rotWithShape="1">
          <a:blip r:embed="rId2"/>
          <a:srcRect t="1" b="50327"/>
          <a:stretch/>
        </p:blipFill>
        <p:spPr>
          <a:xfrm>
            <a:off x="344474" y="1690688"/>
            <a:ext cx="4876528" cy="4316644"/>
          </a:xfrm>
          <a:prstGeom prst="rect">
            <a:avLst/>
          </a:prstGeom>
        </p:spPr>
      </p:pic>
      <p:pic>
        <p:nvPicPr>
          <p:cNvPr id="6" name="Picture 5">
            <a:extLst>
              <a:ext uri="{FF2B5EF4-FFF2-40B4-BE49-F238E27FC236}">
                <a16:creationId xmlns:a16="http://schemas.microsoft.com/office/drawing/2014/main" id="{D428A5E2-52E3-8243-B5A9-DF08A78F8D1C}"/>
              </a:ext>
            </a:extLst>
          </p:cNvPr>
          <p:cNvPicPr>
            <a:picLocks noChangeAspect="1"/>
          </p:cNvPicPr>
          <p:nvPr/>
        </p:nvPicPr>
        <p:blipFill rotWithShape="1">
          <a:blip r:embed="rId2"/>
          <a:srcRect t="50329"/>
          <a:stretch/>
        </p:blipFill>
        <p:spPr>
          <a:xfrm>
            <a:off x="6096000" y="1690688"/>
            <a:ext cx="4876528" cy="4316644"/>
          </a:xfrm>
          <a:prstGeom prst="rect">
            <a:avLst/>
          </a:prstGeom>
        </p:spPr>
      </p:pic>
    </p:spTree>
    <p:extLst>
      <p:ext uri="{BB962C8B-B14F-4D97-AF65-F5344CB8AC3E}">
        <p14:creationId xmlns:p14="http://schemas.microsoft.com/office/powerpoint/2010/main" val="290199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EE69-4CAB-8A44-A652-D4D1535EB500}"/>
              </a:ext>
            </a:extLst>
          </p:cNvPr>
          <p:cNvSpPr>
            <a:spLocks noGrp="1"/>
          </p:cNvSpPr>
          <p:nvPr>
            <p:ph type="title"/>
          </p:nvPr>
        </p:nvSpPr>
        <p:spPr>
          <a:xfrm>
            <a:off x="0" y="228600"/>
            <a:ext cx="2844114" cy="5578475"/>
          </a:xfrm>
        </p:spPr>
        <p:txBody>
          <a:bodyPr/>
          <a:lstStyle/>
          <a:p>
            <a:r>
              <a:rPr lang="en-US" dirty="0"/>
              <a:t>What do we actually care about:</a:t>
            </a:r>
            <a:br>
              <a:rPr lang="en-US" dirty="0"/>
            </a:br>
            <a:r>
              <a:rPr lang="en-US" dirty="0"/>
              <a:t>get a correlation matrix</a:t>
            </a:r>
          </a:p>
        </p:txBody>
      </p:sp>
      <p:pic>
        <p:nvPicPr>
          <p:cNvPr id="5" name="Picture 4">
            <a:extLst>
              <a:ext uri="{FF2B5EF4-FFF2-40B4-BE49-F238E27FC236}">
                <a16:creationId xmlns:a16="http://schemas.microsoft.com/office/drawing/2014/main" id="{87DA42EC-62A0-E745-AD03-2F846B606ADF}"/>
              </a:ext>
            </a:extLst>
          </p:cNvPr>
          <p:cNvPicPr>
            <a:picLocks noChangeAspect="1"/>
          </p:cNvPicPr>
          <p:nvPr/>
        </p:nvPicPr>
        <p:blipFill>
          <a:blip r:embed="rId2"/>
          <a:stretch>
            <a:fillRect/>
          </a:stretch>
        </p:blipFill>
        <p:spPr>
          <a:xfrm>
            <a:off x="2706130" y="0"/>
            <a:ext cx="9485870" cy="6524672"/>
          </a:xfrm>
          <a:prstGeom prst="rect">
            <a:avLst/>
          </a:prstGeom>
        </p:spPr>
      </p:pic>
      <p:cxnSp>
        <p:nvCxnSpPr>
          <p:cNvPr id="7" name="Straight Arrow Connector 6">
            <a:extLst>
              <a:ext uri="{FF2B5EF4-FFF2-40B4-BE49-F238E27FC236}">
                <a16:creationId xmlns:a16="http://schemas.microsoft.com/office/drawing/2014/main" id="{5B633257-5B01-764C-9887-3BFA8FFE9C22}"/>
              </a:ext>
            </a:extLst>
          </p:cNvPr>
          <p:cNvCxnSpPr/>
          <p:nvPr/>
        </p:nvCxnSpPr>
        <p:spPr>
          <a:xfrm>
            <a:off x="444843" y="6425513"/>
            <a:ext cx="20635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427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EF73-D33F-0E49-BD9F-AD2086EECAD4}"/>
              </a:ext>
            </a:extLst>
          </p:cNvPr>
          <p:cNvSpPr>
            <a:spLocks noGrp="1"/>
          </p:cNvSpPr>
          <p:nvPr>
            <p:ph type="title"/>
          </p:nvPr>
        </p:nvSpPr>
        <p:spPr/>
        <p:txBody>
          <a:bodyPr/>
          <a:lstStyle/>
          <a:p>
            <a:r>
              <a:rPr lang="en-US" dirty="0"/>
              <a:t>Does the ratio of soy/corn futures price matter? Maybe</a:t>
            </a:r>
          </a:p>
        </p:txBody>
      </p:sp>
      <p:sp>
        <p:nvSpPr>
          <p:cNvPr id="3" name="Content Placeholder 2">
            <a:extLst>
              <a:ext uri="{FF2B5EF4-FFF2-40B4-BE49-F238E27FC236}">
                <a16:creationId xmlns:a16="http://schemas.microsoft.com/office/drawing/2014/main" id="{531CC282-6B81-9747-8CC2-956AB47EB981}"/>
              </a:ext>
            </a:extLst>
          </p:cNvPr>
          <p:cNvSpPr>
            <a:spLocks noGrp="1"/>
          </p:cNvSpPr>
          <p:nvPr>
            <p:ph idx="1"/>
          </p:nvPr>
        </p:nvSpPr>
        <p:spPr>
          <a:xfrm>
            <a:off x="838200" y="1825625"/>
            <a:ext cx="10515600" cy="1603375"/>
          </a:xfrm>
        </p:spPr>
        <p:txBody>
          <a:bodyPr>
            <a:normAutofit/>
          </a:bodyPr>
          <a:lstStyle/>
          <a:p>
            <a:r>
              <a:rPr lang="en-US" dirty="0"/>
              <a:t>Difference for each year predicting using soy/corn futures prices (and their respective lags) and not using them. Maximum of ~140k acres prediction difference. </a:t>
            </a:r>
          </a:p>
          <a:p>
            <a:endParaRPr lang="en-US" dirty="0"/>
          </a:p>
        </p:txBody>
      </p:sp>
      <p:pic>
        <p:nvPicPr>
          <p:cNvPr id="4" name="Picture 3">
            <a:extLst>
              <a:ext uri="{FF2B5EF4-FFF2-40B4-BE49-F238E27FC236}">
                <a16:creationId xmlns:a16="http://schemas.microsoft.com/office/drawing/2014/main" id="{9D3B7B82-6948-654A-A5D3-E490A58D3FFB}"/>
              </a:ext>
            </a:extLst>
          </p:cNvPr>
          <p:cNvPicPr>
            <a:picLocks noChangeAspect="1"/>
          </p:cNvPicPr>
          <p:nvPr/>
        </p:nvPicPr>
        <p:blipFill>
          <a:blip r:embed="rId2"/>
          <a:stretch>
            <a:fillRect/>
          </a:stretch>
        </p:blipFill>
        <p:spPr>
          <a:xfrm>
            <a:off x="63500" y="4194432"/>
            <a:ext cx="12065000" cy="1993900"/>
          </a:xfrm>
          <a:prstGeom prst="rect">
            <a:avLst/>
          </a:prstGeom>
        </p:spPr>
      </p:pic>
    </p:spTree>
    <p:extLst>
      <p:ext uri="{BB962C8B-B14F-4D97-AF65-F5344CB8AC3E}">
        <p14:creationId xmlns:p14="http://schemas.microsoft.com/office/powerpoint/2010/main" val="101388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3263-BD62-EC4C-95D9-02373C91FAC1}"/>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552A9709-C104-454E-8BD2-AA67605CBCAB}"/>
              </a:ext>
            </a:extLst>
          </p:cNvPr>
          <p:cNvGraphicFramePr>
            <a:graphicFrameLocks noGrp="1"/>
          </p:cNvGraphicFramePr>
          <p:nvPr>
            <p:ph idx="1"/>
            <p:extLst>
              <p:ext uri="{D42A27DB-BD31-4B8C-83A1-F6EECF244321}">
                <p14:modId xmlns:p14="http://schemas.microsoft.com/office/powerpoint/2010/main" val="1861720780"/>
              </p:ext>
            </p:extLst>
          </p:nvPr>
        </p:nvGraphicFramePr>
        <p:xfrm>
          <a:off x="2834311" y="2838879"/>
          <a:ext cx="6626087" cy="1752600"/>
        </p:xfrm>
        <a:graphic>
          <a:graphicData uri="http://schemas.openxmlformats.org/drawingml/2006/table">
            <a:tbl>
              <a:tblPr firstRow="1" bandRow="1">
                <a:tableStyleId>{5C22544A-7EE6-4342-B048-85BDC9FD1C3A}</a:tableStyleId>
              </a:tblPr>
              <a:tblGrid>
                <a:gridCol w="1646583">
                  <a:extLst>
                    <a:ext uri="{9D8B030D-6E8A-4147-A177-3AD203B41FA5}">
                      <a16:colId xmlns:a16="http://schemas.microsoft.com/office/drawing/2014/main" val="3697123027"/>
                    </a:ext>
                  </a:extLst>
                </a:gridCol>
                <a:gridCol w="675860">
                  <a:extLst>
                    <a:ext uri="{9D8B030D-6E8A-4147-A177-3AD203B41FA5}">
                      <a16:colId xmlns:a16="http://schemas.microsoft.com/office/drawing/2014/main" val="2424710023"/>
                    </a:ext>
                  </a:extLst>
                </a:gridCol>
                <a:gridCol w="834887">
                  <a:extLst>
                    <a:ext uri="{9D8B030D-6E8A-4147-A177-3AD203B41FA5}">
                      <a16:colId xmlns:a16="http://schemas.microsoft.com/office/drawing/2014/main" val="2975728540"/>
                    </a:ext>
                  </a:extLst>
                </a:gridCol>
                <a:gridCol w="844827">
                  <a:extLst>
                    <a:ext uri="{9D8B030D-6E8A-4147-A177-3AD203B41FA5}">
                      <a16:colId xmlns:a16="http://schemas.microsoft.com/office/drawing/2014/main" val="3076149388"/>
                    </a:ext>
                  </a:extLst>
                </a:gridCol>
                <a:gridCol w="824947">
                  <a:extLst>
                    <a:ext uri="{9D8B030D-6E8A-4147-A177-3AD203B41FA5}">
                      <a16:colId xmlns:a16="http://schemas.microsoft.com/office/drawing/2014/main" val="269150752"/>
                    </a:ext>
                  </a:extLst>
                </a:gridCol>
                <a:gridCol w="904461">
                  <a:extLst>
                    <a:ext uri="{9D8B030D-6E8A-4147-A177-3AD203B41FA5}">
                      <a16:colId xmlns:a16="http://schemas.microsoft.com/office/drawing/2014/main" val="3635491118"/>
                    </a:ext>
                  </a:extLst>
                </a:gridCol>
                <a:gridCol w="894522">
                  <a:extLst>
                    <a:ext uri="{9D8B030D-6E8A-4147-A177-3AD203B41FA5}">
                      <a16:colId xmlns:a16="http://schemas.microsoft.com/office/drawing/2014/main" val="3611786933"/>
                    </a:ext>
                  </a:extLst>
                </a:gridCol>
              </a:tblGrid>
              <a:tr h="370840">
                <a:tc>
                  <a:txBody>
                    <a:bodyPr/>
                    <a:lstStyle/>
                    <a:p>
                      <a:r>
                        <a:rPr lang="en-US" dirty="0"/>
                        <a:t>Statistic/metric</a:t>
                      </a:r>
                    </a:p>
                  </a:txBody>
                  <a:tcPr/>
                </a:tc>
                <a:tc>
                  <a:txBody>
                    <a:bodyPr/>
                    <a:lstStyle/>
                    <a:p>
                      <a:r>
                        <a:rPr lang="en-US" dirty="0"/>
                        <a:t>XGB</a:t>
                      </a:r>
                    </a:p>
                  </a:txBody>
                  <a:tcPr/>
                </a:tc>
                <a:tc>
                  <a:txBody>
                    <a:bodyPr/>
                    <a:lstStyle/>
                    <a:p>
                      <a:r>
                        <a:rPr lang="en-US" dirty="0"/>
                        <a:t>Linear</a:t>
                      </a:r>
                    </a:p>
                  </a:txBody>
                  <a:tcPr/>
                </a:tc>
                <a:tc>
                  <a:txBody>
                    <a:bodyPr/>
                    <a:lstStyle/>
                    <a:p>
                      <a:r>
                        <a:rPr lang="en-US" dirty="0"/>
                        <a:t>Naive</a:t>
                      </a:r>
                    </a:p>
                  </a:txBody>
                  <a:tcPr/>
                </a:tc>
                <a:tc>
                  <a:txBody>
                    <a:bodyPr/>
                    <a:lstStyle/>
                    <a:p>
                      <a:r>
                        <a:rPr lang="en-US" dirty="0"/>
                        <a:t>XGB</a:t>
                      </a:r>
                    </a:p>
                  </a:txBody>
                  <a:tcPr/>
                </a:tc>
                <a:tc>
                  <a:txBody>
                    <a:bodyPr/>
                    <a:lstStyle/>
                    <a:p>
                      <a:r>
                        <a:rPr lang="en-US" dirty="0"/>
                        <a:t>Linear</a:t>
                      </a:r>
                    </a:p>
                  </a:txBody>
                  <a:tcPr/>
                </a:tc>
                <a:tc>
                  <a:txBody>
                    <a:bodyPr/>
                    <a:lstStyle/>
                    <a:p>
                      <a:r>
                        <a:rPr lang="en-US" dirty="0"/>
                        <a:t>Naive</a:t>
                      </a:r>
                    </a:p>
                  </a:txBody>
                  <a:tcPr/>
                </a:tc>
                <a:extLst>
                  <a:ext uri="{0D108BD9-81ED-4DB2-BD59-A6C34878D82A}">
                    <a16:rowId xmlns:a16="http://schemas.microsoft.com/office/drawing/2014/main" val="3993744564"/>
                  </a:ext>
                </a:extLst>
              </a:tr>
              <a:tr h="370840">
                <a:tc>
                  <a:txBody>
                    <a:bodyPr/>
                    <a:lstStyle/>
                    <a:p>
                      <a:r>
                        <a:rPr lang="en-US" dirty="0"/>
                        <a:t>RMSE</a:t>
                      </a:r>
                    </a:p>
                  </a:txBody>
                  <a:tcPr/>
                </a:tc>
                <a:tc>
                  <a:txBody>
                    <a:bodyPr/>
                    <a:lstStyle/>
                    <a:p>
                      <a:r>
                        <a:rPr lang="en-US" dirty="0"/>
                        <a:t>2.59</a:t>
                      </a:r>
                    </a:p>
                  </a:txBody>
                  <a:tcPr/>
                </a:tc>
                <a:tc>
                  <a:txBody>
                    <a:bodyPr/>
                    <a:lstStyle/>
                    <a:p>
                      <a:r>
                        <a:rPr lang="en-US" dirty="0"/>
                        <a:t>5.96</a:t>
                      </a:r>
                    </a:p>
                  </a:txBody>
                  <a:tcPr/>
                </a:tc>
                <a:tc>
                  <a:txBody>
                    <a:bodyPr/>
                    <a:lstStyle/>
                    <a:p>
                      <a:r>
                        <a:rPr lang="en-US" dirty="0"/>
                        <a:t>7.21</a:t>
                      </a:r>
                    </a:p>
                  </a:txBody>
                  <a:tcPr/>
                </a:tc>
                <a:tc>
                  <a:txBody>
                    <a:bodyPr/>
                    <a:lstStyle/>
                    <a:p>
                      <a:r>
                        <a:rPr lang="en-US" dirty="0"/>
                        <a:t>0.27</a:t>
                      </a:r>
                    </a:p>
                  </a:txBody>
                  <a:tcPr/>
                </a:tc>
                <a:tc>
                  <a:txBody>
                    <a:bodyPr/>
                    <a:lstStyle/>
                    <a:p>
                      <a:r>
                        <a:rPr lang="en-US" dirty="0"/>
                        <a:t>0.62</a:t>
                      </a:r>
                    </a:p>
                  </a:txBody>
                  <a:tcPr/>
                </a:tc>
                <a:tc>
                  <a:txBody>
                    <a:bodyPr/>
                    <a:lstStyle/>
                    <a:p>
                      <a:r>
                        <a:rPr lang="en-US" dirty="0"/>
                        <a:t>0.75</a:t>
                      </a:r>
                    </a:p>
                  </a:txBody>
                  <a:tcPr/>
                </a:tc>
                <a:extLst>
                  <a:ext uri="{0D108BD9-81ED-4DB2-BD59-A6C34878D82A}">
                    <a16:rowId xmlns:a16="http://schemas.microsoft.com/office/drawing/2014/main" val="4013852144"/>
                  </a:ext>
                </a:extLst>
              </a:tr>
              <a:tr h="370840">
                <a:tc>
                  <a:txBody>
                    <a:bodyPr/>
                    <a:lstStyle/>
                    <a:p>
                      <a:r>
                        <a:rPr lang="en-US" dirty="0"/>
                        <a:t>MAE (10^6 Acres)</a:t>
                      </a:r>
                    </a:p>
                  </a:txBody>
                  <a:tcPr/>
                </a:tc>
                <a:tc>
                  <a:txBody>
                    <a:bodyPr/>
                    <a:lstStyle/>
                    <a:p>
                      <a:r>
                        <a:rPr lang="en-US" dirty="0"/>
                        <a:t>1.86</a:t>
                      </a:r>
                    </a:p>
                  </a:txBody>
                  <a:tcPr/>
                </a:tc>
                <a:tc>
                  <a:txBody>
                    <a:bodyPr/>
                    <a:lstStyle/>
                    <a:p>
                      <a:r>
                        <a:rPr lang="en-US" dirty="0"/>
                        <a:t>4.66</a:t>
                      </a:r>
                    </a:p>
                  </a:txBody>
                  <a:tcPr/>
                </a:tc>
                <a:tc>
                  <a:txBody>
                    <a:bodyPr/>
                    <a:lstStyle/>
                    <a:p>
                      <a:r>
                        <a:rPr lang="en-US" dirty="0"/>
                        <a:t>5.52</a:t>
                      </a:r>
                    </a:p>
                  </a:txBody>
                  <a:tcPr/>
                </a:tc>
                <a:tc>
                  <a:txBody>
                    <a:bodyPr/>
                    <a:lstStyle/>
                    <a:p>
                      <a:r>
                        <a:rPr lang="en-US" dirty="0"/>
                        <a:t>0.19</a:t>
                      </a:r>
                    </a:p>
                  </a:txBody>
                  <a:tcPr/>
                </a:tc>
                <a:tc>
                  <a:txBody>
                    <a:bodyPr/>
                    <a:lstStyle/>
                    <a:p>
                      <a:r>
                        <a:rPr lang="en-US" dirty="0"/>
                        <a:t>0.48</a:t>
                      </a:r>
                    </a:p>
                  </a:txBody>
                  <a:tcPr/>
                </a:tc>
                <a:tc>
                  <a:txBody>
                    <a:bodyPr/>
                    <a:lstStyle/>
                    <a:p>
                      <a:r>
                        <a:rPr lang="en-US" dirty="0"/>
                        <a:t>0.57</a:t>
                      </a:r>
                    </a:p>
                  </a:txBody>
                  <a:tcPr/>
                </a:tc>
                <a:extLst>
                  <a:ext uri="{0D108BD9-81ED-4DB2-BD59-A6C34878D82A}">
                    <a16:rowId xmlns:a16="http://schemas.microsoft.com/office/drawing/2014/main" val="587786350"/>
                  </a:ext>
                </a:extLst>
              </a:tr>
              <a:tr h="370840">
                <a:tc>
                  <a:txBody>
                    <a:bodyPr/>
                    <a:lstStyle/>
                    <a:p>
                      <a:r>
                        <a:rPr lang="en-US" dirty="0"/>
                        <a:t>MAPE (%)</a:t>
                      </a:r>
                    </a:p>
                  </a:txBody>
                  <a:tcPr/>
                </a:tc>
                <a:tc>
                  <a:txBody>
                    <a:bodyPr/>
                    <a:lstStyle/>
                    <a:p>
                      <a:r>
                        <a:rPr lang="en-US" dirty="0"/>
                        <a:t>2.07</a:t>
                      </a:r>
                    </a:p>
                  </a:txBody>
                  <a:tcPr/>
                </a:tc>
                <a:tc>
                  <a:txBody>
                    <a:bodyPr/>
                    <a:lstStyle/>
                    <a:p>
                      <a:r>
                        <a:rPr lang="en-US" dirty="0"/>
                        <a:t>5.52</a:t>
                      </a:r>
                    </a:p>
                  </a:txBody>
                  <a:tcPr/>
                </a:tc>
                <a:tc>
                  <a:txBody>
                    <a:bodyPr/>
                    <a:lstStyle/>
                    <a:p>
                      <a:r>
                        <a:rPr lang="en-US" dirty="0"/>
                        <a:t>6.32</a:t>
                      </a:r>
                    </a:p>
                  </a:txBody>
                  <a:tcPr/>
                </a:tc>
                <a:tc>
                  <a:txBody>
                    <a:bodyPr/>
                    <a:lstStyle/>
                    <a:p>
                      <a:r>
                        <a:rPr lang="en-US" dirty="0"/>
                        <a:t>0.21</a:t>
                      </a:r>
                    </a:p>
                  </a:txBody>
                  <a:tcPr/>
                </a:tc>
                <a:tc>
                  <a:txBody>
                    <a:bodyPr/>
                    <a:lstStyle/>
                    <a:p>
                      <a:r>
                        <a:rPr lang="en-US" dirty="0"/>
                        <a:t>0.57</a:t>
                      </a:r>
                    </a:p>
                  </a:txBody>
                  <a:tcPr/>
                </a:tc>
                <a:tc>
                  <a:txBody>
                    <a:bodyPr/>
                    <a:lstStyle/>
                    <a:p>
                      <a:r>
                        <a:rPr lang="en-US" dirty="0"/>
                        <a:t>0.66</a:t>
                      </a:r>
                    </a:p>
                  </a:txBody>
                  <a:tcPr/>
                </a:tc>
                <a:extLst>
                  <a:ext uri="{0D108BD9-81ED-4DB2-BD59-A6C34878D82A}">
                    <a16:rowId xmlns:a16="http://schemas.microsoft.com/office/drawing/2014/main" val="3419516446"/>
                  </a:ext>
                </a:extLst>
              </a:tr>
            </a:tbl>
          </a:graphicData>
        </a:graphic>
      </p:graphicFrame>
      <p:sp>
        <p:nvSpPr>
          <p:cNvPr id="5" name="Right Brace 4">
            <a:extLst>
              <a:ext uri="{FF2B5EF4-FFF2-40B4-BE49-F238E27FC236}">
                <a16:creationId xmlns:a16="http://schemas.microsoft.com/office/drawing/2014/main" id="{8A9E4B3C-1F7D-AC4D-AAA2-255CF508DB12}"/>
              </a:ext>
            </a:extLst>
          </p:cNvPr>
          <p:cNvSpPr/>
          <p:nvPr/>
        </p:nvSpPr>
        <p:spPr>
          <a:xfrm rot="16200000">
            <a:off x="7812986" y="1148973"/>
            <a:ext cx="660954" cy="2633870"/>
          </a:xfrm>
          <a:prstGeom prst="rightBrace">
            <a:avLst>
              <a:gd name="adj1" fmla="val 8333"/>
              <a:gd name="adj2" fmla="val 4961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FBD4733-08D9-6A42-BDE1-D9A15F924203}"/>
              </a:ext>
            </a:extLst>
          </p:cNvPr>
          <p:cNvSpPr txBox="1"/>
          <p:nvPr/>
        </p:nvSpPr>
        <p:spPr>
          <a:xfrm>
            <a:off x="5821733" y="1341453"/>
            <a:ext cx="5257800" cy="923330"/>
          </a:xfrm>
          <a:prstGeom prst="rect">
            <a:avLst/>
          </a:prstGeom>
          <a:noFill/>
        </p:spPr>
        <p:txBody>
          <a:bodyPr wrap="square" rtlCol="0">
            <a:spAutoFit/>
          </a:bodyPr>
          <a:lstStyle/>
          <a:p>
            <a:r>
              <a:rPr lang="en-US" dirty="0"/>
              <a:t>Normalized by the SD of the Distribution of Acres planted over time (sqrt of the variance of acres planted per year [~9.64 Million Acres]) </a:t>
            </a:r>
          </a:p>
        </p:txBody>
      </p:sp>
      <p:sp>
        <p:nvSpPr>
          <p:cNvPr id="7" name="TextBox 6">
            <a:extLst>
              <a:ext uri="{FF2B5EF4-FFF2-40B4-BE49-F238E27FC236}">
                <a16:creationId xmlns:a16="http://schemas.microsoft.com/office/drawing/2014/main" id="{203AA476-CC54-5D40-92EA-2471B6081A8B}"/>
              </a:ext>
            </a:extLst>
          </p:cNvPr>
          <p:cNvSpPr txBox="1"/>
          <p:nvPr/>
        </p:nvSpPr>
        <p:spPr>
          <a:xfrm>
            <a:off x="2346385" y="4951562"/>
            <a:ext cx="7763773" cy="1200329"/>
          </a:xfrm>
          <a:prstGeom prst="rect">
            <a:avLst/>
          </a:prstGeom>
          <a:noFill/>
        </p:spPr>
        <p:txBody>
          <a:bodyPr wrap="square" rtlCol="0">
            <a:spAutoFit/>
          </a:bodyPr>
          <a:lstStyle/>
          <a:p>
            <a:r>
              <a:rPr lang="en-US" dirty="0"/>
              <a:t>Do random forest, full linear using more of the features (ridge regression and lasso), look into bootstrap for forecasting techniques, jackknife, add harvest and lags as predictors, corn yield per acre and lags, soy yield and lags, ask </a:t>
            </a:r>
            <a:r>
              <a:rPr lang="en-US" dirty="0" err="1"/>
              <a:t>larry</a:t>
            </a:r>
            <a:r>
              <a:rPr lang="en-US" dirty="0"/>
              <a:t> swift for order data: not finalized sales data; start with channel; month by month data</a:t>
            </a:r>
          </a:p>
        </p:txBody>
      </p:sp>
    </p:spTree>
    <p:extLst>
      <p:ext uri="{BB962C8B-B14F-4D97-AF65-F5344CB8AC3E}">
        <p14:creationId xmlns:p14="http://schemas.microsoft.com/office/powerpoint/2010/main" val="233719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6018-F4B4-624B-8B95-7D4E8D5CCBC8}"/>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494BFDF6-28BB-5C49-B5B6-4ECF830FE5E6}"/>
              </a:ext>
            </a:extLst>
          </p:cNvPr>
          <p:cNvSpPr>
            <a:spLocks noGrp="1"/>
          </p:cNvSpPr>
          <p:nvPr>
            <p:ph idx="1"/>
          </p:nvPr>
        </p:nvSpPr>
        <p:spPr/>
        <p:txBody>
          <a:bodyPr/>
          <a:lstStyle/>
          <a:p>
            <a:r>
              <a:rPr lang="en-US" dirty="0"/>
              <a:t>Fill lag zeros with current year’s data</a:t>
            </a:r>
          </a:p>
          <a:p>
            <a:r>
              <a:rPr lang="en-US" dirty="0"/>
              <a:t>Remove mean imputed for yield</a:t>
            </a:r>
          </a:p>
          <a:p>
            <a:r>
              <a:rPr lang="en-US" dirty="0"/>
              <a:t>Get the data for the yield</a:t>
            </a:r>
          </a:p>
          <a:p>
            <a:r>
              <a:rPr lang="en-US" dirty="0"/>
              <a:t>Look deeper into US govt acre forecasting</a:t>
            </a:r>
          </a:p>
          <a:p>
            <a:r>
              <a:rPr lang="en-US" dirty="0"/>
              <a:t>More </a:t>
            </a:r>
            <a:r>
              <a:rPr lang="en-US"/>
              <a:t>literature searching</a:t>
            </a:r>
          </a:p>
        </p:txBody>
      </p:sp>
    </p:spTree>
    <p:extLst>
      <p:ext uri="{BB962C8B-B14F-4D97-AF65-F5344CB8AC3E}">
        <p14:creationId xmlns:p14="http://schemas.microsoft.com/office/powerpoint/2010/main" val="204134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389</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Xgb vs Linear and naïve Models: Predicting Planting Acres in y+1 </vt:lpstr>
      <vt:lpstr>data</vt:lpstr>
      <vt:lpstr>Experimental design</vt:lpstr>
      <vt:lpstr>Predictors</vt:lpstr>
      <vt:lpstr>predictions</vt:lpstr>
      <vt:lpstr>What do we actually care about: get a correlation matrix</vt:lpstr>
      <vt:lpstr>Does the ratio of soy/corn futures price matter? Maybe</vt:lpstr>
      <vt:lpstr>Results</vt:lpstr>
      <vt:lpstr>Notes</vt:lpstr>
      <vt:lpstr>Notes 13AUG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 vs Linear and naive</dc:title>
  <dc:creator>Oliver Causey</dc:creator>
  <cp:lastModifiedBy>Oliver Causey</cp:lastModifiedBy>
  <cp:revision>6</cp:revision>
  <dcterms:created xsi:type="dcterms:W3CDTF">2020-08-11T17:57:53Z</dcterms:created>
  <dcterms:modified xsi:type="dcterms:W3CDTF">2020-08-13T22:15:46Z</dcterms:modified>
</cp:coreProperties>
</file>