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5.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showSpecialPlsOnTitleSld="0" firstSlideNum="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85002799-840C-4896-B2D6-B183772AC374}">
  <a:tblStyle styleName="Table_0" styleId="{85002799-840C-4896-B2D6-B183772AC374}">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Lst>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2.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 name="Shape 25"/>
        <p:cNvGrpSpPr/>
        <p:nvPr/>
      </p:nvGrpSpPr>
      <p:grpSpPr>
        <a:xfrm>
          <a:off y="0" x="0"/>
          <a:ext cy="0" cx="0"/>
          <a:chOff y="0" x="0"/>
          <a:chExt cy="0" cx="0"/>
        </a:xfrm>
      </p:grpSpPr>
      <p:sp>
        <p:nvSpPr>
          <p:cNvPr id="26" name="Shape 2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7" name="Shape 2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3" name="Shape 83"/>
        <p:cNvGrpSpPr/>
        <p:nvPr/>
      </p:nvGrpSpPr>
      <p:grpSpPr>
        <a:xfrm>
          <a:off y="0" x="0"/>
          <a:ext cy="0" cx="0"/>
          <a:chOff y="0" x="0"/>
          <a:chExt cy="0" cx="0"/>
        </a:xfrm>
      </p:grpSpPr>
      <p:sp>
        <p:nvSpPr>
          <p:cNvPr id="84" name="Shape 8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5" name="Shape 8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9" name="Shape 89"/>
        <p:cNvGrpSpPr/>
        <p:nvPr/>
      </p:nvGrpSpPr>
      <p:grpSpPr>
        <a:xfrm>
          <a:off y="0" x="0"/>
          <a:ext cy="0" cx="0"/>
          <a:chOff y="0" x="0"/>
          <a:chExt cy="0" cx="0"/>
        </a:xfrm>
      </p:grpSpPr>
      <p:sp>
        <p:nvSpPr>
          <p:cNvPr id="90" name="Shape 9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1" name="Shape 9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5" name="Shape 95"/>
        <p:cNvGrpSpPr/>
        <p:nvPr/>
      </p:nvGrpSpPr>
      <p:grpSpPr>
        <a:xfrm>
          <a:off y="0" x="0"/>
          <a:ext cy="0" cx="0"/>
          <a:chOff y="0" x="0"/>
          <a:chExt cy="0" cx="0"/>
        </a:xfrm>
      </p:grpSpPr>
      <p:sp>
        <p:nvSpPr>
          <p:cNvPr id="96" name="Shape 9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7" name="Shape 9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9" name="Shape 119"/>
        <p:cNvGrpSpPr/>
        <p:nvPr/>
      </p:nvGrpSpPr>
      <p:grpSpPr>
        <a:xfrm>
          <a:off y="0" x="0"/>
          <a:ext cy="0" cx="0"/>
          <a:chOff y="0" x="0"/>
          <a:chExt cy="0" cx="0"/>
        </a:xfrm>
      </p:grpSpPr>
      <p:sp>
        <p:nvSpPr>
          <p:cNvPr id="120" name="Shape 12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1" name="Shape 12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5" name="Shape 125"/>
        <p:cNvGrpSpPr/>
        <p:nvPr/>
      </p:nvGrpSpPr>
      <p:grpSpPr>
        <a:xfrm>
          <a:off y="0" x="0"/>
          <a:ext cy="0" cx="0"/>
          <a:chOff y="0" x="0"/>
          <a:chExt cy="0" cx="0"/>
        </a:xfrm>
      </p:grpSpPr>
      <p:sp>
        <p:nvSpPr>
          <p:cNvPr id="126" name="Shape 12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7" name="Shape 12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en"/>
              <a:t>These are properties that I didn’t plan on, but they kind of emerged on their own.</a:t>
            </a:r>
          </a:p>
          <a:p>
            <a:pPr rtl="0" lvl="0" indent="-317500" marL="457200">
              <a:spcBef>
                <a:spcPts val="0"/>
              </a:spcBef>
              <a:buClr>
                <a:srgbClr val="000000"/>
              </a:buClr>
              <a:buSzPct val="127272"/>
              <a:buFont typeface="Arial"/>
              <a:buAutoNum type="arabicPeriod"/>
            </a:pPr>
            <a:r>
              <a:rPr lang="en"/>
              <a:t>Declarative - you tell the compiler what you want to do, and it figures out how to do it.</a:t>
            </a:r>
          </a:p>
          <a:p>
            <a:pPr rtl="0" lvl="0" indent="-317500" marL="457200">
              <a:spcBef>
                <a:spcPts val="0"/>
              </a:spcBef>
              <a:buClr>
                <a:srgbClr val="000000"/>
              </a:buClr>
              <a:buSzPct val="127272"/>
              <a:buFont typeface="Arial"/>
              <a:buAutoNum type="arabicPeriod"/>
            </a:pPr>
            <a:r>
              <a:rPr lang="en"/>
              <a:t>Reactive - The entire program is a set of functions and links between functions that specify how data should propagate.</a:t>
            </a:r>
          </a:p>
          <a:p>
            <a:pPr lvl="0" indent="-317500" marL="457200">
              <a:spcBef>
                <a:spcPts val="0"/>
              </a:spcBef>
              <a:buClr>
                <a:srgbClr val="000000"/>
              </a:buClr>
              <a:buSzPct val="127272"/>
              <a:buFont typeface="Arial"/>
              <a:buAutoNum type="arabicPeriod"/>
            </a:pPr>
            <a:r>
              <a:rPr lang="en"/>
              <a:t>Inherently concurrent - Functions can be thought about as actors that send and receive messages.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1" name="Shape 131"/>
        <p:cNvGrpSpPr/>
        <p:nvPr/>
      </p:nvGrpSpPr>
      <p:grpSpPr>
        <a:xfrm>
          <a:off y="0" x="0"/>
          <a:ext cy="0" cx="0"/>
          <a:chOff y="0" x="0"/>
          <a:chExt cy="0" cx="0"/>
        </a:xfrm>
      </p:grpSpPr>
      <p:sp>
        <p:nvSpPr>
          <p:cNvPr id="132" name="Shape 13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3" name="Shape 13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 name="Shape 31"/>
        <p:cNvGrpSpPr/>
        <p:nvPr/>
      </p:nvGrpSpPr>
      <p:grpSpPr>
        <a:xfrm>
          <a:off y="0" x="0"/>
          <a:ext cy="0" cx="0"/>
          <a:chOff y="0" x="0"/>
          <a:chExt cy="0" cx="0"/>
        </a:xfrm>
      </p:grpSpPr>
      <p:sp>
        <p:nvSpPr>
          <p:cNvPr id="32" name="Shape 3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3" name="Shape 3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317500" marL="457200">
              <a:spcBef>
                <a:spcPts val="0"/>
              </a:spcBef>
              <a:buClr>
                <a:srgbClr val="000000"/>
              </a:buClr>
              <a:buSzPct val="127272"/>
              <a:buFont typeface="Arial"/>
              <a:buAutoNum type="arabicPeriod"/>
            </a:pPr>
            <a:r>
              <a:rPr lang="en"/>
              <a:t>Stream is an interpreted language, like PHP or JavaScript.</a:t>
            </a:r>
          </a:p>
          <a:p>
            <a:pPr rtl="0" lvl="1" indent="-317500" marL="914400">
              <a:spcBef>
                <a:spcPts val="0"/>
              </a:spcBef>
              <a:buClr>
                <a:srgbClr val="000000"/>
              </a:buClr>
              <a:buSzPct val="127272"/>
              <a:buFont typeface="Arial"/>
              <a:buAutoNum type="arabicPeriod"/>
            </a:pPr>
            <a:r>
              <a:rPr lang="en"/>
              <a:t>There’s no reason why it couldn’t be compiled, but it is weakly typed and uses implicit memory management, so compilation would be more complicated than a language like C++.</a:t>
            </a:r>
          </a:p>
          <a:p>
            <a:pPr rtl="0" lvl="0" indent="-317500" marL="457200">
              <a:spcBef>
                <a:spcPts val="0"/>
              </a:spcBef>
              <a:buClr>
                <a:srgbClr val="000000"/>
              </a:buClr>
              <a:buSzPct val="127272"/>
              <a:buFont typeface="Arial"/>
              <a:buAutoNum type="arabicPeriod"/>
            </a:pPr>
            <a:r>
              <a:rPr lang="en"/>
              <a:t>There are 3 parts involved with running a stream program.</a:t>
            </a:r>
          </a:p>
          <a:p>
            <a:pPr rtl="0" lvl="1" indent="-317500" marL="914400">
              <a:spcBef>
                <a:spcPts val="0"/>
              </a:spcBef>
              <a:buClr>
                <a:srgbClr val="000000"/>
              </a:buClr>
              <a:buSzPct val="127272"/>
              <a:buFont typeface="Arial"/>
              <a:buAutoNum type="arabicPeriod"/>
            </a:pPr>
            <a:r>
              <a:rPr lang="en"/>
              <a:t>The interpreter. This is written in C++ and runs what I call “native stream syntax”. There’s only about 12 “constructs, or operators”, in native stream syntax. The idea is that there’s no arbitrary constructs, like IF statements or WHILE loops in the native syntax.</a:t>
            </a:r>
          </a:p>
          <a:p>
            <a:pPr rtl="0" lvl="1" indent="-317500" marL="914400">
              <a:spcBef>
                <a:spcPts val="0"/>
              </a:spcBef>
              <a:buClr>
                <a:srgbClr val="000000"/>
              </a:buClr>
              <a:buSzPct val="127272"/>
              <a:buFont typeface="Arial"/>
              <a:buAutoNum type="arabicPeriod"/>
            </a:pPr>
            <a:r>
              <a:rPr lang="en"/>
              <a:t>The dialect. This kind of like the standard library in C++. It is written in Stream and defines classes and functions used by the program source, for example a Math class. I’m not sure how this will play out, like if there will be a single standard dialect like the C++ standard library, or multiple dialects depending on the program’s use case. For example a game would include a different dialect than a database application. I can see arguments both ways with this.</a:t>
            </a:r>
          </a:p>
          <a:p>
            <a:pPr lvl="1" indent="-317500" marL="914400">
              <a:spcBef>
                <a:spcPts val="0"/>
              </a:spcBef>
              <a:buClr>
                <a:srgbClr val="000000"/>
              </a:buClr>
              <a:buSzPct val="127272"/>
              <a:buFont typeface="Arial"/>
              <a:buAutoNum type="arabicPeriod"/>
            </a:pPr>
            <a:r>
              <a:rPr lang="en"/>
              <a:t>The program source. This first includes the dialect, then runs the rest of the program.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 name="Shape 37"/>
        <p:cNvGrpSpPr/>
        <p:nvPr/>
      </p:nvGrpSpPr>
      <p:grpSpPr>
        <a:xfrm>
          <a:off y="0" x="0"/>
          <a:ext cy="0" cx="0"/>
          <a:chOff y="0" x="0"/>
          <a:chExt cy="0" cx="0"/>
        </a:xfrm>
      </p:grpSpPr>
      <p:sp>
        <p:nvSpPr>
          <p:cNvPr id="38" name="Shape 3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9" name="Shape 3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Goals in rough order of precedence</a:t>
            </a:r>
          </a:p>
          <a:p>
            <a:pPr rtl="0" lvl="0">
              <a:spcBef>
                <a:spcPts val="0"/>
              </a:spcBef>
              <a:buNone/>
            </a:pPr>
            <a:r>
              <a:t/>
            </a:r>
            <a:endParaRPr/>
          </a:p>
          <a:p>
            <a:pPr rtl="0" lvl="0" indent="-317500" marL="457200">
              <a:spcBef>
                <a:spcPts val="0"/>
              </a:spcBef>
              <a:buClr>
                <a:srgbClr val="000000"/>
              </a:buClr>
              <a:buSzPct val="127272"/>
              <a:buFont typeface="Arial"/>
              <a:buAutoNum type="arabicPeriod"/>
            </a:pPr>
            <a:r>
              <a:rPr lang="en"/>
              <a:t>Clean, beautiful, and fun</a:t>
            </a:r>
          </a:p>
          <a:p>
            <a:pPr rtl="0" lvl="0" indent="-317500" marL="457200">
              <a:spcBef>
                <a:spcPts val="0"/>
              </a:spcBef>
              <a:buClr>
                <a:srgbClr val="000000"/>
              </a:buClr>
              <a:buSzPct val="127272"/>
              <a:buFont typeface="Arial"/>
              <a:buAutoNum type="arabicPeriod"/>
            </a:pPr>
            <a:r>
              <a:rPr lang="en"/>
              <a:t>Not only minimize lines of code, but also time spent reading the documentation, or asking a question on stackoverflow like “What does the spec say about this edge case?”</a:t>
            </a:r>
          </a:p>
          <a:p>
            <a:pPr rtl="0" lvl="0" indent="-317500" marL="457200">
              <a:spcBef>
                <a:spcPts val="0"/>
              </a:spcBef>
              <a:buClr>
                <a:srgbClr val="000000"/>
              </a:buClr>
              <a:buSzPct val="127272"/>
              <a:buFont typeface="Arial"/>
              <a:buAutoNum type="arabicPeriod"/>
            </a:pPr>
            <a:r>
              <a:rPr lang="en"/>
              <a:t>A programmer should be able to completely learn the syntax in a few hours. This doesn’t include learning the dialect, which could take longer depending on how complex it is.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 name="Shape 43"/>
        <p:cNvGrpSpPr/>
        <p:nvPr/>
      </p:nvGrpSpPr>
      <p:grpSpPr>
        <a:xfrm>
          <a:off y="0" x="0"/>
          <a:ext cy="0" cx="0"/>
          <a:chOff y="0" x="0"/>
          <a:chExt cy="0" cx="0"/>
        </a:xfrm>
      </p:grpSpPr>
      <p:sp>
        <p:nvSpPr>
          <p:cNvPr id="44" name="Shape 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5" name="Shape 4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 name="Shape 49"/>
        <p:cNvGrpSpPr/>
        <p:nvPr/>
      </p:nvGrpSpPr>
      <p:grpSpPr>
        <a:xfrm>
          <a:off y="0" x="0"/>
          <a:ext cy="0" cx="0"/>
          <a:chOff y="0" x="0"/>
          <a:chExt cy="0" cx="0"/>
        </a:xfrm>
      </p:grpSpPr>
      <p:sp>
        <p:nvSpPr>
          <p:cNvPr id="50" name="Shape 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1" name="Shape 5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 name="Shape 55"/>
        <p:cNvGrpSpPr/>
        <p:nvPr/>
      </p:nvGrpSpPr>
      <p:grpSpPr>
        <a:xfrm>
          <a:off y="0" x="0"/>
          <a:ext cy="0" cx="0"/>
          <a:chOff y="0" x="0"/>
          <a:chExt cy="0" cx="0"/>
        </a:xfrm>
      </p:grpSpPr>
      <p:sp>
        <p:nvSpPr>
          <p:cNvPr id="56" name="Shape 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7" name="Shape 5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 name="Shape 61"/>
        <p:cNvGrpSpPr/>
        <p:nvPr/>
      </p:nvGrpSpPr>
      <p:grpSpPr>
        <a:xfrm>
          <a:off y="0" x="0"/>
          <a:ext cy="0" cx="0"/>
          <a:chOff y="0" x="0"/>
          <a:chExt cy="0" cx="0"/>
        </a:xfrm>
      </p:grpSpPr>
      <p:sp>
        <p:nvSpPr>
          <p:cNvPr id="62" name="Shape 6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3" name="Shape 6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 name="Shape 67"/>
        <p:cNvGrpSpPr/>
        <p:nvPr/>
      </p:nvGrpSpPr>
      <p:grpSpPr>
        <a:xfrm>
          <a:off y="0" x="0"/>
          <a:ext cy="0" cx="0"/>
          <a:chOff y="0" x="0"/>
          <a:chExt cy="0" cx="0"/>
        </a:xfrm>
      </p:grpSpPr>
      <p:sp>
        <p:nvSpPr>
          <p:cNvPr id="68" name="Shape 6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9" name="Shape 6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en"/>
              <a:t>The star operator is a function declared by the dialect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7" name="Shape 77"/>
        <p:cNvGrpSpPr/>
        <p:nvPr/>
      </p:nvGrpSpPr>
      <p:grpSpPr>
        <a:xfrm>
          <a:off y="0" x="0"/>
          <a:ext cy="0" cx="0"/>
          <a:chOff y="0" x="0"/>
          <a:chExt cy="0" cx="0"/>
        </a:xfrm>
      </p:grpSpPr>
      <p:sp>
        <p:nvSpPr>
          <p:cNvPr id="78" name="Shape 7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9" name="Shape 7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idx="1" type="subTitle"/>
          </p:nvPr>
        </p:nvSpPr>
        <p:spPr>
          <a:xfrm>
            <a:off y="2840053" x="685800"/>
            <a:ext cy="784799" cx="7772400"/>
          </a:xfrm>
          <a:prstGeom prst="rect">
            <a:avLst/>
          </a:prstGeom>
        </p:spPr>
        <p:txBody>
          <a:bodyPr bIns="91425" rIns="91425" lIns="91425" t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9" name="Shape 9"/>
          <p:cNvSpPr txBox="1"/>
          <p:nvPr>
            <p:ph type="ctrTitle"/>
          </p:nvPr>
        </p:nvSpPr>
        <p:spPr>
          <a:xfrm>
            <a:off y="1583342" x="685800"/>
            <a:ext cy="1159799"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y="1200150" x="457200"/>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y="1200150" x="4692273"/>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4406309" x="457200"/>
            <a:ext cy="519599" cx="8229600"/>
          </a:xfrm>
          <a:prstGeom prst="rect">
            <a:avLst/>
          </a:prstGeom>
        </p:spPr>
        <p:txBody>
          <a:bodyPr bIns="91425" rIns="91425" lIns="91425" tIns="91425" anchor="t" anchorCtr="0"/>
          <a:lstStyle>
            <a:lvl1pPr algn="ctr">
              <a:spcBef>
                <a:spcPts val="0"/>
              </a:spcBef>
              <a:buClr>
                <a:schemeClr val="dk1"/>
              </a:buClr>
              <a:buSzPct val="100000"/>
              <a:buNone/>
              <a:defRPr sz="1800">
                <a:solidFill>
                  <a:schemeClr val="dk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a:noFill/>
          <a:ln>
            <a:noFill/>
          </a:ln>
        </p:spPr>
        <p:txBody>
          <a:bodyPr bIns="91425" rIns="91425" lIns="91425" tIns="91425" anchor="b" anchorCtr="0"/>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99" cx="8229600"/>
          </a:xfrm>
          <a:prstGeom prst="rect">
            <a:avLst/>
          </a:prstGeom>
          <a:noFill/>
          <a:ln>
            <a:noFill/>
          </a:ln>
        </p:spPr>
        <p:txBody>
          <a:bodyPr bIns="91425" rIns="91425" lIns="91425" tIns="91425" anchor="t" anchorCtr="0"/>
          <a:lstStyle>
            <a:lvl1pPr>
              <a:spcBef>
                <a:spcPts val="600"/>
              </a:spcBef>
              <a:buSzPct val="100000"/>
              <a:defRPr sz="3000"/>
            </a:lvl1pPr>
            <a:lvl2pPr>
              <a:spcBef>
                <a:spcPts val="480"/>
              </a:spcBef>
              <a:buSzPct val="100000"/>
              <a:defRPr sz="2400"/>
            </a:lvl2pPr>
            <a:lvl3pPr>
              <a:spcBef>
                <a:spcPts val="480"/>
              </a:spcBef>
              <a:buSzPct val="100000"/>
              <a:defRPr sz="2400"/>
            </a:lvl3pPr>
            <a:lvl4pPr>
              <a:spcBef>
                <a:spcPts val="360"/>
              </a:spcBef>
              <a:buSzPct val="100000"/>
              <a:defRPr sz="1800"/>
            </a:lvl4pPr>
            <a:lvl5pPr>
              <a:spcBef>
                <a:spcPts val="360"/>
              </a:spcBef>
              <a:buSzPct val="100000"/>
              <a:defRPr sz="1800"/>
            </a:lvl5pPr>
            <a:lvl6pPr>
              <a:spcBef>
                <a:spcPts val="360"/>
              </a:spcBef>
              <a:buSzPct val="100000"/>
              <a:defRPr sz="1800"/>
            </a:lvl6pPr>
            <a:lvl7pPr>
              <a:spcBef>
                <a:spcPts val="360"/>
              </a:spcBef>
              <a:buSzPct val="100000"/>
              <a:defRPr sz="1800"/>
            </a:lvl7pPr>
            <a:lvl8pPr>
              <a:spcBef>
                <a:spcPts val="360"/>
              </a:spcBef>
              <a:buSzPct val="100000"/>
              <a:defRPr sz="1800"/>
            </a:lvl8pPr>
            <a:lvl9pPr>
              <a:spcBef>
                <a:spcPts val="360"/>
              </a:spcBef>
              <a:buSzPct val="100000"/>
              <a:defRPr sz="1800"/>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1583342" x="685800"/>
            <a:ext cy="1159856" cx="7772400"/>
          </a:xfrm>
          <a:prstGeom prst="rect">
            <a:avLst/>
          </a:prstGeom>
        </p:spPr>
        <p:txBody>
          <a:bodyPr bIns="91425" rIns="91425" lIns="91425" tIns="91425" anchor="b" anchorCtr="0">
            <a:noAutofit/>
          </a:bodyPr>
          <a:lstStyle/>
          <a:p>
            <a:pPr>
              <a:spcBef>
                <a:spcPts val="0"/>
              </a:spcBef>
              <a:buNone/>
            </a:pPr>
            <a:r>
              <a:rPr lang="en"/>
              <a:t>Stream Language</a:t>
            </a:r>
          </a:p>
        </p:txBody>
      </p:sp>
      <p:sp>
        <p:nvSpPr>
          <p:cNvPr id="24" name="Shape 24"/>
          <p:cNvSpPr txBox="1"/>
          <p:nvPr>
            <p:ph idx="1" type="subTitle"/>
          </p:nvPr>
        </p:nvSpPr>
        <p:spPr>
          <a:xfrm>
            <a:off y="2840053" x="685800"/>
            <a:ext cy="784737" cx="7772400"/>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y="0" x="0"/>
          <a:ext cy="0" cx="0"/>
          <a:chOff y="0" x="0"/>
          <a:chExt cy="0" cx="0"/>
        </a:xfrm>
      </p:grpSpPr>
      <p:sp>
        <p:nvSpPr>
          <p:cNvPr id="81" name="Shape 81"/>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Some cool stuff</a:t>
            </a:r>
          </a:p>
        </p:txBody>
      </p:sp>
      <p:sp>
        <p:nvSpPr>
          <p:cNvPr id="82" name="Shape 82"/>
          <p:cNvSpPr txBox="1"/>
          <p:nvPr>
            <p:ph idx="1" type="body"/>
          </p:nvPr>
        </p:nvSpPr>
        <p:spPr>
          <a:xfrm>
            <a:off y="1063375"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solidFill>
                  <a:schemeClr val="dk1"/>
                </a:solidFill>
              </a:rPr>
              <a:t>Comparison operators don’t return booleans, instead they return their input if true, otherwise an empty stream</a:t>
            </a:r>
          </a:p>
          <a:p>
            <a:pPr rtl="0" lvl="0" indent="-381000" marL="457200">
              <a:spcBef>
                <a:spcPts val="0"/>
              </a:spcBef>
              <a:buClr>
                <a:schemeClr val="dk1"/>
              </a:buClr>
              <a:buSzPct val="100000"/>
              <a:buFont typeface="Arial"/>
              <a:buChar char="●"/>
            </a:pPr>
            <a:r>
              <a:rPr sz="2400" lang="en">
                <a:solidFill>
                  <a:schemeClr val="dk1"/>
                </a:solidFill>
              </a:rPr>
              <a:t>Filtering a stream:</a:t>
            </a:r>
          </a:p>
          <a:p>
            <a:pPr rtl="0" lvl="1" indent="-381000" marL="914400">
              <a:spcBef>
                <a:spcPts val="0"/>
              </a:spcBef>
              <a:buClr>
                <a:schemeClr val="dk1"/>
              </a:buClr>
              <a:buSzPct val="80000"/>
              <a:buFont typeface="Courier New"/>
              <a:buChar char="o"/>
            </a:pPr>
            <a:r>
              <a:rPr lang="en">
                <a:solidFill>
                  <a:schemeClr val="dk1"/>
                </a:solidFill>
              </a:rPr>
              <a:t>(1, 2, 3, 4, 5) -&gt; {in &gt; 2 =&gt;}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y="0" x="0"/>
          <a:ext cy="0" cx="0"/>
          <a:chOff y="0" x="0"/>
          <a:chExt cy="0" cx="0"/>
        </a:xfrm>
      </p:grpSpPr>
      <p:sp>
        <p:nvSpPr>
          <p:cNvPr id="87" name="Shape 87"/>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Blocking stream operators</a:t>
            </a:r>
          </a:p>
        </p:txBody>
      </p:sp>
      <p:sp>
        <p:nvSpPr>
          <p:cNvPr id="88" name="Shape 88"/>
          <p:cNvSpPr txBox="1"/>
          <p:nvPr>
            <p:ph idx="1" type="body"/>
          </p:nvPr>
        </p:nvSpPr>
        <p:spPr>
          <a:xfrm>
            <a:off y="1063375"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solidFill>
                  <a:schemeClr val="dk1"/>
                </a:solidFill>
              </a:rPr>
              <a:t>First: </a:t>
            </a:r>
            <a:r>
              <a:rPr sz="2400" lang="en">
                <a:solidFill>
                  <a:srgbClr val="0000FF"/>
                </a:solidFill>
                <a:latin typeface="Courier New"/>
                <a:ea typeface="Courier New"/>
                <a:cs typeface="Courier New"/>
                <a:sym typeface="Courier New"/>
              </a:rPr>
              <a:t>my_stream ^</a:t>
            </a:r>
          </a:p>
          <a:p>
            <a:pPr rtl="0" lvl="0" indent="-381000" marL="457200">
              <a:spcBef>
                <a:spcPts val="0"/>
              </a:spcBef>
              <a:buClr>
                <a:schemeClr val="dk1"/>
              </a:buClr>
              <a:buSzPct val="100000"/>
              <a:buFont typeface="Arial"/>
              <a:buChar char="●"/>
            </a:pPr>
            <a:r>
              <a:rPr sz="2400" lang="en">
                <a:solidFill>
                  <a:schemeClr val="dk1"/>
                </a:solidFill>
              </a:rPr>
              <a:t>Last: </a:t>
            </a:r>
            <a:r>
              <a:rPr sz="2400" lang="en">
                <a:solidFill>
                  <a:srgbClr val="0000FF"/>
                </a:solidFill>
                <a:latin typeface="Courier New"/>
                <a:ea typeface="Courier New"/>
                <a:cs typeface="Courier New"/>
                <a:sym typeface="Courier New"/>
              </a:rPr>
              <a:t>my_stream $</a:t>
            </a:r>
          </a:p>
          <a:p>
            <a:pPr rtl="0" lvl="0" indent="-381000" marL="457200">
              <a:spcBef>
                <a:spcPts val="0"/>
              </a:spcBef>
              <a:buClr>
                <a:schemeClr val="dk1"/>
              </a:buClr>
              <a:buSzPct val="100000"/>
              <a:buFont typeface="Arial"/>
              <a:buChar char="●"/>
            </a:pPr>
            <a:r>
              <a:rPr sz="2400" lang="en">
                <a:solidFill>
                  <a:schemeClr val="dk1"/>
                </a:solidFill>
              </a:rPr>
              <a:t>Length: </a:t>
            </a:r>
            <a:r>
              <a:rPr sz="2400" lang="en">
                <a:solidFill>
                  <a:srgbClr val="0000FF"/>
                </a:solidFill>
                <a:latin typeface="Courier New"/>
                <a:ea typeface="Courier New"/>
                <a:cs typeface="Courier New"/>
                <a:sym typeface="Courier New"/>
              </a:rPr>
              <a:t>my_stream #</a:t>
            </a:r>
          </a:p>
          <a:p>
            <a:pPr rtl="0" lvl="0" indent="-381000" marL="457200">
              <a:spcBef>
                <a:spcPts val="0"/>
              </a:spcBef>
              <a:buClr>
                <a:schemeClr val="dk1"/>
              </a:buClr>
              <a:buSzPct val="100000"/>
              <a:buFont typeface="Arial"/>
              <a:buChar char="●"/>
            </a:pPr>
            <a:r>
              <a:rPr sz="2400" lang="en">
                <a:solidFill>
                  <a:schemeClr val="dk1"/>
                </a:solidFill>
              </a:rPr>
              <a:t>These operators block until the functions they refer to become available.</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y="0" x="0"/>
          <a:ext cy="0" cx="0"/>
          <a:chOff y="0" x="0"/>
          <a:chExt cy="0" cx="0"/>
        </a:xfrm>
      </p:grpSpPr>
      <p:sp>
        <p:nvSpPr>
          <p:cNvPr id="93" name="Shape 9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Code example</a:t>
            </a:r>
          </a:p>
        </p:txBody>
      </p:sp>
      <p:sp>
        <p:nvSpPr>
          <p:cNvPr id="94" name="Shape 94"/>
          <p:cNvSpPr txBox="1"/>
          <p:nvPr>
            <p:ph idx="1" type="body"/>
          </p:nvPr>
        </p:nvSpPr>
        <p:spPr>
          <a:xfrm>
            <a:off y="1063375" x="457200"/>
            <a:ext cy="3725699" cx="8229600"/>
          </a:xfrm>
          <a:prstGeom prst="rect">
            <a:avLst/>
          </a:prstGeom>
        </p:spPr>
        <p:txBody>
          <a:bodyPr bIns="91425" rIns="91425" lIns="91425" tIns="91425" anchor="t" anchorCtr="0">
            <a:noAutofit/>
          </a:bodyPr>
          <a:lstStyle/>
          <a:p>
            <a:pPr rtl="0" lvl="0" indent="0" marL="0">
              <a:spcBef>
                <a:spcPts val="0"/>
              </a:spcBef>
              <a:buClr>
                <a:schemeClr val="dk1"/>
              </a:buClr>
              <a:buSzPct val="78571"/>
              <a:buFont typeface="Arial"/>
              <a:buNone/>
            </a:pPr>
            <a:r>
              <a:rPr sz="1400" lang="en">
                <a:solidFill>
                  <a:srgbClr val="0000FF"/>
                </a:solidFill>
                <a:latin typeface="Courier New"/>
                <a:ea typeface="Courier New"/>
                <a:cs typeface="Courier New"/>
                <a:sym typeface="Courier New"/>
              </a:rPr>
              <a:t>// Lazily calculate all natural numbers</a:t>
            </a:r>
          </a:p>
          <a:p>
            <a:pPr rtl="0" lvl="0" indent="0" marL="0">
              <a:spcBef>
                <a:spcPts val="0"/>
              </a:spcBef>
              <a:buClr>
                <a:schemeClr val="dk1"/>
              </a:buClr>
              <a:buSzPct val="78571"/>
              <a:buFont typeface="Arial"/>
              <a:buNone/>
            </a:pPr>
            <a:r>
              <a:rPr sz="1400" lang="en">
                <a:solidFill>
                  <a:srgbClr val="0000FF"/>
                </a:solidFill>
                <a:latin typeface="Courier New"/>
                <a:ea typeface="Courier New"/>
                <a:cs typeface="Courier New"/>
                <a:sym typeface="Courier New"/>
              </a:rPr>
              <a:t>+N = 1</a:t>
            </a:r>
          </a:p>
          <a:p>
            <a:pPr rtl="0" lvl="0" indent="0" marL="0">
              <a:spcBef>
                <a:spcPts val="0"/>
              </a:spcBef>
              <a:buClr>
                <a:schemeClr val="dk1"/>
              </a:buClr>
              <a:buSzPct val="78571"/>
              <a:buFont typeface="Arial"/>
              <a:buNone/>
            </a:pPr>
            <a:r>
              <a:rPr sz="1400" lang="en">
                <a:solidFill>
                  <a:srgbClr val="0000FF"/>
                </a:solidFill>
                <a:latin typeface="Courier New"/>
                <a:ea typeface="Courier New"/>
                <a:cs typeface="Courier New"/>
                <a:sym typeface="Courier New"/>
              </a:rPr>
              <a:t>N -&gt; {in + 1 =&gt; N}</a:t>
            </a:r>
          </a:p>
          <a:p>
            <a:pPr rtl="0" lvl="0" indent="0" marL="0">
              <a:spcBef>
                <a:spcPts val="0"/>
              </a:spcBef>
              <a:buClr>
                <a:schemeClr val="dk1"/>
              </a:buClr>
              <a:buFont typeface="Arial"/>
              <a:buNone/>
            </a:pPr>
            <a:r>
              <a:t/>
            </a:r>
            <a:endParaRPr sz="1400">
              <a:solidFill>
                <a:srgbClr val="0000FF"/>
              </a:solidFill>
              <a:latin typeface="Courier New"/>
              <a:ea typeface="Courier New"/>
              <a:cs typeface="Courier New"/>
              <a:sym typeface="Courier New"/>
            </a:endParaRPr>
          </a:p>
          <a:p>
            <a:pPr rtl="0" lvl="0" indent="0" marL="0">
              <a:spcBef>
                <a:spcPts val="0"/>
              </a:spcBef>
              <a:buClr>
                <a:schemeClr val="dk1"/>
              </a:buClr>
              <a:buSzPct val="78571"/>
              <a:buFont typeface="Arial"/>
              <a:buNone/>
            </a:pPr>
            <a:r>
              <a:rPr sz="1400" lang="en">
                <a:solidFill>
                  <a:srgbClr val="0000FF"/>
                </a:solidFill>
                <a:latin typeface="Courier New"/>
                <a:ea typeface="Courier New"/>
                <a:cs typeface="Courier New"/>
                <a:sym typeface="Courier New"/>
              </a:rPr>
              <a:t>// Calculate primes</a:t>
            </a:r>
          </a:p>
          <a:p>
            <a:pPr rtl="0" lvl="0" indent="0" marL="0">
              <a:spcBef>
                <a:spcPts val="0"/>
              </a:spcBef>
              <a:buClr>
                <a:schemeClr val="dk1"/>
              </a:buClr>
              <a:buSzPct val="78571"/>
              <a:buFont typeface="Arial"/>
              <a:buNone/>
            </a:pPr>
            <a:r>
              <a:rPr sz="1400" lang="en">
                <a:solidFill>
                  <a:srgbClr val="0000FF"/>
                </a:solidFill>
                <a:latin typeface="Courier New"/>
                <a:ea typeface="Courier New"/>
                <a:cs typeface="Courier New"/>
                <a:sym typeface="Courier New"/>
              </a:rPr>
              <a:t>+primes = {</a:t>
            </a:r>
          </a:p>
          <a:p>
            <a:pPr rtl="0" lvl="0" indent="0" marL="0">
              <a:spcBef>
                <a:spcPts val="0"/>
              </a:spcBef>
              <a:buClr>
                <a:schemeClr val="dk1"/>
              </a:buClr>
              <a:buSzPct val="78571"/>
              <a:buFont typeface="Arial"/>
              <a:buNone/>
            </a:pPr>
            <a:r>
              <a:rPr sz="1400" lang="en">
                <a:solidFill>
                  <a:srgbClr val="0000FF"/>
                </a:solidFill>
                <a:latin typeface="Courier New"/>
                <a:ea typeface="Courier New"/>
                <a:cs typeface="Courier New"/>
                <a:sym typeface="Courier New"/>
              </a:rPr>
              <a:t>    &lt;= in % (N &gt; 1 &lt; in) ~ 0 #~0 -&gt; [in]</a:t>
            </a:r>
          </a:p>
          <a:p>
            <a:pPr rtl="0" lvl="0" indent="0" marL="0">
              <a:spcBef>
                <a:spcPts val="0"/>
              </a:spcBef>
              <a:buNone/>
            </a:pPr>
            <a:r>
              <a:rPr sz="1400" lang="en">
                <a:solidFill>
                  <a:srgbClr val="0000FF"/>
                </a:solidFill>
                <a:latin typeface="Courier New"/>
                <a:ea typeface="Courier New"/>
                <a:cs typeface="Courier New"/>
                <a:sym typeface="Courier New"/>
              </a:rPr>
              <a:t>}</a:t>
            </a:r>
          </a:p>
          <a:p>
            <a:pPr rtl="0" lvl="0" indent="0" marL="0">
              <a:spcBef>
                <a:spcPts val="0"/>
              </a:spcBef>
              <a:buNone/>
            </a:pPr>
            <a:r>
              <a:t/>
            </a:r>
            <a:endParaRPr sz="1400">
              <a:solidFill>
                <a:srgbClr val="0000FF"/>
              </a:solidFill>
              <a:latin typeface="Courier New"/>
              <a:ea typeface="Courier New"/>
              <a:cs typeface="Courier New"/>
              <a:sym typeface="Courier New"/>
            </a:endParaRPr>
          </a:p>
          <a:p>
            <a:pPr rtl="0" lvl="0" indent="0" marL="0">
              <a:spcBef>
                <a:spcPts val="0"/>
              </a:spcBef>
              <a:buNone/>
            </a:pPr>
            <a:r>
              <a:rPr sz="1400" lang="en">
                <a:solidFill>
                  <a:srgbClr val="0000FF"/>
                </a:solidFill>
                <a:latin typeface="Courier New"/>
                <a:ea typeface="Courier New"/>
                <a:cs typeface="Courier New"/>
                <a:sym typeface="Courier New"/>
              </a:rPr>
              <a:t>// Input numbers and output primes less than</a:t>
            </a:r>
          </a:p>
          <a:p>
            <a:pPr rtl="0" lvl="0" indent="0" marL="0">
              <a:spcBef>
                <a:spcPts val="0"/>
              </a:spcBef>
              <a:buNone/>
            </a:pPr>
            <a:r>
              <a:rPr sz="1400" lang="en">
                <a:solidFill>
                  <a:srgbClr val="0000FF"/>
                </a:solidFill>
                <a:latin typeface="Courier New"/>
                <a:ea typeface="Courier New"/>
                <a:cs typeface="Courier New"/>
                <a:sym typeface="Courier New"/>
              </a:rPr>
              <a:t>+numbers = (&lt;= Console.read[]).lines -&gt; Number</a:t>
            </a:r>
          </a:p>
          <a:p>
            <a:pPr rtl="0" lvl="0" indent="0" marL="0">
              <a:spcBef>
                <a:spcPts val="0"/>
              </a:spcBef>
              <a:buNone/>
            </a:pPr>
            <a:r>
              <a:rPr sz="1400" lang="en">
                <a:solidFill>
                  <a:srgbClr val="0000FF"/>
                </a:solidFill>
                <a:latin typeface="Courier New"/>
                <a:ea typeface="Courier New"/>
                <a:cs typeface="Courier New"/>
                <a:sym typeface="Courier New"/>
              </a:rPr>
              <a:t>&lt;= numbers -&gt; {N &gt; 1 &lt; in -&gt; primes -&gt; Console.write[] =&gt;}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y="0" x="0"/>
          <a:ext cy="0" cx="0"/>
          <a:chOff y="0" x="0"/>
          <a:chExt cy="0" cx="0"/>
        </a:xfrm>
      </p:grpSpPr>
      <p:sp>
        <p:nvSpPr>
          <p:cNvPr id="99" name="Shape 9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Code examples</a:t>
            </a:r>
          </a:p>
        </p:txBody>
      </p:sp>
      <p:sp>
        <p:nvSpPr>
          <p:cNvPr id="100" name="Shape 100"/>
          <p:cNvSpPr txBox="1"/>
          <p:nvPr>
            <p:ph idx="1" type="body"/>
          </p:nvPr>
        </p:nvSpPr>
        <p:spPr>
          <a:xfrm>
            <a:off y="1200150" x="457200"/>
            <a:ext cy="689700" cx="8229600"/>
          </a:xfrm>
          <a:prstGeom prst="rect">
            <a:avLst/>
          </a:prstGeom>
        </p:spPr>
        <p:txBody>
          <a:bodyPr bIns="91425" rIns="91425" lIns="91425" tIns="91425" anchor="t" anchorCtr="0">
            <a:noAutofit/>
          </a:bodyPr>
          <a:lstStyle/>
          <a:p>
            <a:pPr>
              <a:spcBef>
                <a:spcPts val="0"/>
              </a:spcBef>
              <a:buNone/>
            </a:pPr>
            <a:r>
              <a:rPr sz="2400" lang="en">
                <a:solidFill>
                  <a:srgbClr val="0000FF"/>
                </a:solidFill>
                <a:latin typeface="Courier New"/>
                <a:ea typeface="Courier New"/>
                <a:cs typeface="Courier New"/>
                <a:sym typeface="Courier New"/>
              </a:rPr>
              <a:t>&lt;= Console.write(“Hello World!”)</a:t>
            </a:r>
          </a:p>
        </p:txBody>
      </p:sp>
      <p:cxnSp>
        <p:nvCxnSpPr>
          <p:cNvPr id="101" name="Shape 101"/>
          <p:cNvCxnSpPr/>
          <p:nvPr/>
        </p:nvCxnSpPr>
        <p:spPr>
          <a:xfrm>
            <a:off y="1889825" x="579575"/>
            <a:ext cy="0" cx="409800"/>
          </a:xfrm>
          <a:prstGeom prst="straightConnector1">
            <a:avLst/>
          </a:prstGeom>
          <a:noFill/>
          <a:ln w="114300" cap="flat">
            <a:solidFill>
              <a:schemeClr val="dk2"/>
            </a:solidFill>
            <a:prstDash val="solid"/>
            <a:round/>
            <a:headEnd w="lg" len="lg" type="none"/>
            <a:tailEnd w="lg" len="lg" type="none"/>
          </a:ln>
        </p:spPr>
      </p:cxnSp>
      <p:cxnSp>
        <p:nvCxnSpPr>
          <p:cNvPr id="102" name="Shape 102"/>
          <p:cNvCxnSpPr/>
          <p:nvPr/>
        </p:nvCxnSpPr>
        <p:spPr>
          <a:xfrm>
            <a:off y="1889825" x="1090703"/>
            <a:ext cy="0" cx="1271700"/>
          </a:xfrm>
          <a:prstGeom prst="straightConnector1">
            <a:avLst/>
          </a:prstGeom>
          <a:noFill/>
          <a:ln w="114300" cap="flat">
            <a:solidFill>
              <a:schemeClr val="dk2"/>
            </a:solidFill>
            <a:prstDash val="solid"/>
            <a:round/>
            <a:headEnd w="lg" len="lg" type="none"/>
            <a:tailEnd w="lg" len="lg" type="none"/>
          </a:ln>
        </p:spPr>
      </p:cxnSp>
      <p:cxnSp>
        <p:nvCxnSpPr>
          <p:cNvPr id="103" name="Shape 103"/>
          <p:cNvCxnSpPr/>
          <p:nvPr/>
        </p:nvCxnSpPr>
        <p:spPr>
          <a:xfrm>
            <a:off y="1889825" x="2453725"/>
            <a:ext cy="0" cx="1022700"/>
          </a:xfrm>
          <a:prstGeom prst="straightConnector1">
            <a:avLst/>
          </a:prstGeom>
          <a:noFill/>
          <a:ln w="114300" cap="flat">
            <a:solidFill>
              <a:schemeClr val="dk2"/>
            </a:solidFill>
            <a:prstDash val="solid"/>
            <a:round/>
            <a:headEnd w="lg" len="lg" type="none"/>
            <a:tailEnd w="lg" len="lg" type="none"/>
          </a:ln>
        </p:spPr>
      </p:cxnSp>
      <p:cxnSp>
        <p:nvCxnSpPr>
          <p:cNvPr id="104" name="Shape 104"/>
          <p:cNvCxnSpPr/>
          <p:nvPr/>
        </p:nvCxnSpPr>
        <p:spPr>
          <a:xfrm>
            <a:off y="1889825" x="3682142"/>
            <a:ext cy="0" cx="2540100"/>
          </a:xfrm>
          <a:prstGeom prst="straightConnector1">
            <a:avLst/>
          </a:prstGeom>
          <a:noFill/>
          <a:ln w="114300" cap="flat">
            <a:solidFill>
              <a:schemeClr val="dk2"/>
            </a:solidFill>
            <a:prstDash val="solid"/>
            <a:round/>
            <a:headEnd w="lg" len="lg" type="none"/>
            <a:tailEnd w="lg" len="lg" type="none"/>
          </a:ln>
        </p:spPr>
      </p:cxnSp>
      <p:sp>
        <p:nvSpPr>
          <p:cNvPr id="105" name="Shape 105"/>
          <p:cNvSpPr txBox="1"/>
          <p:nvPr/>
        </p:nvSpPr>
        <p:spPr>
          <a:xfrm>
            <a:off y="1889825" x="579425"/>
            <a:ext cy="374399" cx="454500"/>
          </a:xfrm>
          <a:prstGeom prst="rect">
            <a:avLst/>
          </a:prstGeom>
          <a:noFill/>
          <a:ln>
            <a:noFill/>
          </a:ln>
        </p:spPr>
        <p:txBody>
          <a:bodyPr bIns="91425" rIns="91425" lIns="91425" tIns="91425" anchor="t" anchorCtr="0">
            <a:noAutofit/>
          </a:bodyPr>
          <a:lstStyle/>
          <a:p>
            <a:pPr>
              <a:spcBef>
                <a:spcPts val="0"/>
              </a:spcBef>
              <a:buNone/>
            </a:pPr>
            <a:r>
              <a:rPr lang="en"/>
              <a:t>(1)</a:t>
            </a:r>
          </a:p>
        </p:txBody>
      </p:sp>
      <p:sp>
        <p:nvSpPr>
          <p:cNvPr id="106" name="Shape 106"/>
          <p:cNvSpPr txBox="1"/>
          <p:nvPr/>
        </p:nvSpPr>
        <p:spPr>
          <a:xfrm>
            <a:off y="1889825" x="1516575"/>
            <a:ext cy="374399" cx="454500"/>
          </a:xfrm>
          <a:prstGeom prst="rect">
            <a:avLst/>
          </a:prstGeom>
          <a:noFill/>
          <a:ln>
            <a:noFill/>
          </a:ln>
        </p:spPr>
        <p:txBody>
          <a:bodyPr bIns="91425" rIns="91425" lIns="91425" tIns="91425" anchor="t" anchorCtr="0">
            <a:noAutofit/>
          </a:bodyPr>
          <a:lstStyle/>
          <a:p>
            <a:pPr rtl="0" lvl="0">
              <a:spcBef>
                <a:spcPts val="0"/>
              </a:spcBef>
              <a:buNone/>
            </a:pPr>
            <a:r>
              <a:rPr lang="en"/>
              <a:t>(2)</a:t>
            </a:r>
          </a:p>
        </p:txBody>
      </p:sp>
      <p:sp>
        <p:nvSpPr>
          <p:cNvPr id="107" name="Shape 107"/>
          <p:cNvSpPr txBox="1"/>
          <p:nvPr/>
        </p:nvSpPr>
        <p:spPr>
          <a:xfrm>
            <a:off y="1889825" x="2744700"/>
            <a:ext cy="374399" cx="454500"/>
          </a:xfrm>
          <a:prstGeom prst="rect">
            <a:avLst/>
          </a:prstGeom>
          <a:noFill/>
          <a:ln>
            <a:noFill/>
          </a:ln>
        </p:spPr>
        <p:txBody>
          <a:bodyPr bIns="91425" rIns="91425" lIns="91425" tIns="91425" anchor="t" anchorCtr="0">
            <a:noAutofit/>
          </a:bodyPr>
          <a:lstStyle/>
          <a:p>
            <a:pPr rtl="0" lvl="0">
              <a:spcBef>
                <a:spcPts val="0"/>
              </a:spcBef>
              <a:buNone/>
            </a:pPr>
            <a:r>
              <a:rPr lang="en"/>
              <a:t>(3)</a:t>
            </a:r>
          </a:p>
        </p:txBody>
      </p:sp>
      <p:sp>
        <p:nvSpPr>
          <p:cNvPr id="108" name="Shape 108"/>
          <p:cNvSpPr txBox="1"/>
          <p:nvPr/>
        </p:nvSpPr>
        <p:spPr>
          <a:xfrm>
            <a:off y="1889825" x="4724950"/>
            <a:ext cy="374399" cx="454500"/>
          </a:xfrm>
          <a:prstGeom prst="rect">
            <a:avLst/>
          </a:prstGeom>
          <a:noFill/>
          <a:ln>
            <a:noFill/>
          </a:ln>
        </p:spPr>
        <p:txBody>
          <a:bodyPr bIns="91425" rIns="91425" lIns="91425" tIns="91425" anchor="t" anchorCtr="0">
            <a:noAutofit/>
          </a:bodyPr>
          <a:lstStyle/>
          <a:p>
            <a:pPr rtl="0" lvl="0">
              <a:spcBef>
                <a:spcPts val="0"/>
              </a:spcBef>
              <a:buNone/>
            </a:pPr>
            <a:r>
              <a:rPr lang="en"/>
              <a:t>(4)</a:t>
            </a:r>
          </a:p>
        </p:txBody>
      </p:sp>
      <p:sp>
        <p:nvSpPr>
          <p:cNvPr id="109" name="Shape 109"/>
          <p:cNvSpPr txBox="1"/>
          <p:nvPr>
            <p:ph idx="2" type="body"/>
          </p:nvPr>
        </p:nvSpPr>
        <p:spPr>
          <a:xfrm>
            <a:off y="3291000" x="501775"/>
            <a:ext cy="689700" cx="8229600"/>
          </a:xfrm>
          <a:prstGeom prst="rect">
            <a:avLst/>
          </a:prstGeom>
        </p:spPr>
        <p:txBody>
          <a:bodyPr bIns="91425" rIns="91425" lIns="91425" tIns="91425" anchor="t" anchorCtr="0">
            <a:noAutofit/>
          </a:bodyPr>
          <a:lstStyle/>
          <a:p>
            <a:pPr rtl="0" lvl="0">
              <a:spcBef>
                <a:spcPts val="0"/>
              </a:spcBef>
              <a:buNone/>
            </a:pPr>
            <a:r>
              <a:rPr sz="2400" lang="en">
                <a:solidFill>
                  <a:srgbClr val="0000FF"/>
                </a:solidFill>
                <a:latin typeface="Courier New"/>
                <a:ea typeface="Courier New"/>
                <a:cs typeface="Courier New"/>
                <a:sym typeface="Courier New"/>
              </a:rPr>
              <a:t>&lt;= ((Console “write”) “Hello World!”)</a:t>
            </a:r>
          </a:p>
        </p:txBody>
      </p:sp>
      <p:cxnSp>
        <p:nvCxnSpPr>
          <p:cNvPr id="110" name="Shape 110"/>
          <p:cNvCxnSpPr/>
          <p:nvPr/>
        </p:nvCxnSpPr>
        <p:spPr>
          <a:xfrm>
            <a:off y="2916600" x="579575"/>
            <a:ext cy="0" cx="409800"/>
          </a:xfrm>
          <a:prstGeom prst="straightConnector1">
            <a:avLst/>
          </a:prstGeom>
          <a:noFill/>
          <a:ln w="114300" cap="flat">
            <a:solidFill>
              <a:schemeClr val="dk2"/>
            </a:solidFill>
            <a:prstDash val="solid"/>
            <a:round/>
            <a:headEnd w="lg" len="lg" type="none"/>
            <a:tailEnd w="lg" len="lg" type="none"/>
          </a:ln>
        </p:spPr>
      </p:cxnSp>
      <p:cxnSp>
        <p:nvCxnSpPr>
          <p:cNvPr id="111" name="Shape 111"/>
          <p:cNvCxnSpPr/>
          <p:nvPr/>
        </p:nvCxnSpPr>
        <p:spPr>
          <a:xfrm>
            <a:off y="2916600" x="1090703"/>
            <a:ext cy="0" cx="1271700"/>
          </a:xfrm>
          <a:prstGeom prst="straightConnector1">
            <a:avLst/>
          </a:prstGeom>
          <a:noFill/>
          <a:ln w="114300" cap="flat">
            <a:solidFill>
              <a:schemeClr val="dk2"/>
            </a:solidFill>
            <a:prstDash val="solid"/>
            <a:round/>
            <a:headEnd w="lg" len="lg" type="none"/>
            <a:tailEnd w="lg" len="lg" type="none"/>
          </a:ln>
        </p:spPr>
      </p:cxnSp>
      <p:cxnSp>
        <p:nvCxnSpPr>
          <p:cNvPr id="112" name="Shape 112"/>
          <p:cNvCxnSpPr/>
          <p:nvPr/>
        </p:nvCxnSpPr>
        <p:spPr>
          <a:xfrm>
            <a:off y="2916600" x="2606125"/>
            <a:ext cy="0" cx="1191300"/>
          </a:xfrm>
          <a:prstGeom prst="straightConnector1">
            <a:avLst/>
          </a:prstGeom>
          <a:noFill/>
          <a:ln w="114300" cap="flat">
            <a:solidFill>
              <a:schemeClr val="dk2"/>
            </a:solidFill>
            <a:prstDash val="solid"/>
            <a:round/>
            <a:headEnd w="lg" len="lg" type="none"/>
            <a:tailEnd w="lg" len="lg" type="none"/>
          </a:ln>
        </p:spPr>
      </p:cxnSp>
      <p:cxnSp>
        <p:nvCxnSpPr>
          <p:cNvPr id="113" name="Shape 113"/>
          <p:cNvCxnSpPr/>
          <p:nvPr/>
        </p:nvCxnSpPr>
        <p:spPr>
          <a:xfrm>
            <a:off y="2916600" x="4027486"/>
            <a:ext cy="0" cx="2540100"/>
          </a:xfrm>
          <a:prstGeom prst="straightConnector1">
            <a:avLst/>
          </a:prstGeom>
          <a:noFill/>
          <a:ln w="114300" cap="flat">
            <a:solidFill>
              <a:schemeClr val="dk2"/>
            </a:solidFill>
            <a:prstDash val="solid"/>
            <a:round/>
            <a:headEnd w="lg" len="lg" type="none"/>
            <a:tailEnd w="lg" len="lg" type="none"/>
          </a:ln>
        </p:spPr>
      </p:cxnSp>
      <p:sp>
        <p:nvSpPr>
          <p:cNvPr id="114" name="Shape 114"/>
          <p:cNvSpPr txBox="1"/>
          <p:nvPr/>
        </p:nvSpPr>
        <p:spPr>
          <a:xfrm>
            <a:off y="2916600" x="579425"/>
            <a:ext cy="374399" cx="454500"/>
          </a:xfrm>
          <a:prstGeom prst="rect">
            <a:avLst/>
          </a:prstGeom>
          <a:noFill/>
          <a:ln>
            <a:noFill/>
          </a:ln>
        </p:spPr>
        <p:txBody>
          <a:bodyPr bIns="91425" rIns="91425" lIns="91425" tIns="91425" anchor="t" anchorCtr="0">
            <a:noAutofit/>
          </a:bodyPr>
          <a:lstStyle/>
          <a:p>
            <a:pPr rtl="0" lvl="0">
              <a:spcBef>
                <a:spcPts val="0"/>
              </a:spcBef>
              <a:buNone/>
            </a:pPr>
            <a:r>
              <a:rPr lang="en"/>
              <a:t>(1)</a:t>
            </a:r>
          </a:p>
        </p:txBody>
      </p:sp>
      <p:sp>
        <p:nvSpPr>
          <p:cNvPr id="115" name="Shape 115"/>
          <p:cNvSpPr txBox="1"/>
          <p:nvPr/>
        </p:nvSpPr>
        <p:spPr>
          <a:xfrm>
            <a:off y="2916600" x="1516575"/>
            <a:ext cy="374399" cx="454500"/>
          </a:xfrm>
          <a:prstGeom prst="rect">
            <a:avLst/>
          </a:prstGeom>
          <a:noFill/>
          <a:ln>
            <a:noFill/>
          </a:ln>
        </p:spPr>
        <p:txBody>
          <a:bodyPr bIns="91425" rIns="91425" lIns="91425" tIns="91425" anchor="t" anchorCtr="0">
            <a:noAutofit/>
          </a:bodyPr>
          <a:lstStyle/>
          <a:p>
            <a:pPr rtl="0" lvl="0">
              <a:spcBef>
                <a:spcPts val="0"/>
              </a:spcBef>
              <a:buNone/>
            </a:pPr>
            <a:r>
              <a:rPr lang="en"/>
              <a:t>(2)</a:t>
            </a:r>
          </a:p>
        </p:txBody>
      </p:sp>
      <p:sp>
        <p:nvSpPr>
          <p:cNvPr id="116" name="Shape 116"/>
          <p:cNvSpPr txBox="1"/>
          <p:nvPr/>
        </p:nvSpPr>
        <p:spPr>
          <a:xfrm>
            <a:off y="2916600" x="2974525"/>
            <a:ext cy="374399" cx="454500"/>
          </a:xfrm>
          <a:prstGeom prst="rect">
            <a:avLst/>
          </a:prstGeom>
          <a:noFill/>
          <a:ln>
            <a:noFill/>
          </a:ln>
        </p:spPr>
        <p:txBody>
          <a:bodyPr bIns="91425" rIns="91425" lIns="91425" tIns="91425" anchor="t" anchorCtr="0">
            <a:noAutofit/>
          </a:bodyPr>
          <a:lstStyle/>
          <a:p>
            <a:pPr rtl="0" lvl="0">
              <a:spcBef>
                <a:spcPts val="0"/>
              </a:spcBef>
              <a:buNone/>
            </a:pPr>
            <a:r>
              <a:rPr lang="en"/>
              <a:t>(3)</a:t>
            </a:r>
          </a:p>
        </p:txBody>
      </p:sp>
      <p:sp>
        <p:nvSpPr>
          <p:cNvPr id="117" name="Shape 117"/>
          <p:cNvSpPr txBox="1"/>
          <p:nvPr/>
        </p:nvSpPr>
        <p:spPr>
          <a:xfrm>
            <a:off y="2916600" x="5070292"/>
            <a:ext cy="374399" cx="454500"/>
          </a:xfrm>
          <a:prstGeom prst="rect">
            <a:avLst/>
          </a:prstGeom>
          <a:noFill/>
          <a:ln>
            <a:noFill/>
          </a:ln>
        </p:spPr>
        <p:txBody>
          <a:bodyPr bIns="91425" rIns="91425" lIns="91425" tIns="91425" anchor="t" anchorCtr="0">
            <a:noAutofit/>
          </a:bodyPr>
          <a:lstStyle/>
          <a:p>
            <a:pPr rtl="0" lvl="0">
              <a:spcBef>
                <a:spcPts val="0"/>
              </a:spcBef>
              <a:buNone/>
            </a:pPr>
            <a:r>
              <a:rPr lang="en"/>
              <a:t>(4)</a:t>
            </a:r>
          </a:p>
        </p:txBody>
      </p:sp>
      <p:sp>
        <p:nvSpPr>
          <p:cNvPr id="118" name="Shape 118"/>
          <p:cNvSpPr txBox="1"/>
          <p:nvPr>
            <p:ph idx="3" type="body"/>
          </p:nvPr>
        </p:nvSpPr>
        <p:spPr>
          <a:xfrm>
            <a:off y="2226900" x="457200"/>
            <a:ext cy="689700" cx="8229600"/>
          </a:xfrm>
          <a:prstGeom prst="rect">
            <a:avLst/>
          </a:prstGeom>
        </p:spPr>
        <p:txBody>
          <a:bodyPr bIns="91425" rIns="91425" lIns="91425" tIns="91425" anchor="t" anchorCtr="0">
            <a:noAutofit/>
          </a:bodyPr>
          <a:lstStyle/>
          <a:p>
            <a:pPr rtl="0" lvl="0">
              <a:spcBef>
                <a:spcPts val="0"/>
              </a:spcBef>
              <a:buNone/>
            </a:pPr>
            <a:r>
              <a:rPr sz="2400" lang="en">
                <a:solidFill>
                  <a:srgbClr val="0000FF"/>
                </a:solidFill>
                <a:latin typeface="Courier New"/>
                <a:ea typeface="Courier New"/>
                <a:cs typeface="Courier New"/>
                <a:sym typeface="Courier New"/>
              </a:rPr>
              <a:t>&lt;= Console “write” “Hello World!”</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0"/>
                                        </p:tgtEl>
                                        <p:attrNameLst>
                                          <p:attrName>style.visibility</p:attrName>
                                        </p:attrNameLst>
                                      </p:cBhvr>
                                      <p:to>
                                        <p:strVal val="visible"/>
                                      </p:to>
                                    </p:set>
                                    <p:animEffect transition="in" filter="fade">
                                      <p:cBhvr>
                                        <p:cTn dur="1000"/>
                                        <p:tgtEl>
                                          <p:spTgt spid="110"/>
                                        </p:tgtEl>
                                      </p:cBhvr>
                                    </p:animEffect>
                                  </p:childTnLst>
                                </p:cTn>
                              </p:par>
                              <p:par>
                                <p:cTn presetID="10" fill="hold" presetSubtype="0" presetClass="entr" nodeType="withEffect">
                                  <p:stCondLst>
                                    <p:cond delay="0"/>
                                  </p:stCondLst>
                                  <p:childTnLst>
                                    <p:set>
                                      <p:cBhvr>
                                        <p:cTn dur="1" fill="hold">
                                          <p:stCondLst>
                                            <p:cond delay="0"/>
                                          </p:stCondLst>
                                        </p:cTn>
                                        <p:tgtEl>
                                          <p:spTgt spid="111"/>
                                        </p:tgtEl>
                                        <p:attrNameLst>
                                          <p:attrName>style.visibility</p:attrName>
                                        </p:attrNameLst>
                                      </p:cBhvr>
                                      <p:to>
                                        <p:strVal val="visible"/>
                                      </p:to>
                                    </p:set>
                                    <p:animEffect transition="in" filter="fade">
                                      <p:cBhvr>
                                        <p:cTn dur="1000"/>
                                        <p:tgtEl>
                                          <p:spTgt spid="111"/>
                                        </p:tgtEl>
                                      </p:cBhvr>
                                    </p:animEffect>
                                  </p:childTnLst>
                                </p:cTn>
                              </p:par>
                              <p:par>
                                <p:cTn presetID="10" fill="hold" presetSubtype="0" presetClass="entr" nodeType="withEffect">
                                  <p:stCondLst>
                                    <p:cond delay="0"/>
                                  </p:stCondLst>
                                  <p:childTnLst>
                                    <p:set>
                                      <p:cBhvr>
                                        <p:cTn dur="1" fill="hold">
                                          <p:stCondLst>
                                            <p:cond delay="0"/>
                                          </p:stCondLst>
                                        </p:cTn>
                                        <p:tgtEl>
                                          <p:spTgt spid="112"/>
                                        </p:tgtEl>
                                        <p:attrNameLst>
                                          <p:attrName>style.visibility</p:attrName>
                                        </p:attrNameLst>
                                      </p:cBhvr>
                                      <p:to>
                                        <p:strVal val="visible"/>
                                      </p:to>
                                    </p:set>
                                    <p:animEffect transition="in" filter="fade">
                                      <p:cBhvr>
                                        <p:cTn dur="1000"/>
                                        <p:tgtEl>
                                          <p:spTgt spid="112"/>
                                        </p:tgtEl>
                                      </p:cBhvr>
                                    </p:animEffect>
                                  </p:childTnLst>
                                </p:cTn>
                              </p:par>
                              <p:par>
                                <p:cTn presetID="10" fill="hold" presetSubtype="0" presetClass="entr" nodeType="withEffect">
                                  <p:stCondLst>
                                    <p:cond delay="0"/>
                                  </p:stCondLst>
                                  <p:childTnLst>
                                    <p:set>
                                      <p:cBhvr>
                                        <p:cTn dur="1" fill="hold">
                                          <p:stCondLst>
                                            <p:cond delay="0"/>
                                          </p:stCondLst>
                                        </p:cTn>
                                        <p:tgtEl>
                                          <p:spTgt spid="113"/>
                                        </p:tgtEl>
                                        <p:attrNameLst>
                                          <p:attrName>style.visibility</p:attrName>
                                        </p:attrNameLst>
                                      </p:cBhvr>
                                      <p:to>
                                        <p:strVal val="visible"/>
                                      </p:to>
                                    </p:set>
                                    <p:animEffect transition="in" filter="fade">
                                      <p:cBhvr>
                                        <p:cTn dur="1000"/>
                                        <p:tgtEl>
                                          <p:spTgt spid="113"/>
                                        </p:tgtEl>
                                      </p:cBhvr>
                                    </p:animEffect>
                                  </p:childTnLst>
                                </p:cTn>
                              </p:par>
                              <p:par>
                                <p:cTn presetID="10" fill="hold" presetSubtype="0" presetClass="entr" nodeType="withEffect">
                                  <p:stCondLst>
                                    <p:cond delay="0"/>
                                  </p:stCondLst>
                                  <p:childTnLst>
                                    <p:set>
                                      <p:cBhvr>
                                        <p:cTn dur="1" fill="hold">
                                          <p:stCondLst>
                                            <p:cond delay="0"/>
                                          </p:stCondLst>
                                        </p:cTn>
                                        <p:tgtEl>
                                          <p:spTgt spid="114"/>
                                        </p:tgtEl>
                                        <p:attrNameLst>
                                          <p:attrName>style.visibility</p:attrName>
                                        </p:attrNameLst>
                                      </p:cBhvr>
                                      <p:to>
                                        <p:strVal val="visible"/>
                                      </p:to>
                                    </p:set>
                                    <p:animEffect transition="in" filter="fade">
                                      <p:cBhvr>
                                        <p:cTn dur="1000"/>
                                        <p:tgtEl>
                                          <p:spTgt spid="114"/>
                                        </p:tgtEl>
                                      </p:cBhvr>
                                    </p:animEffect>
                                  </p:childTnLst>
                                </p:cTn>
                              </p:par>
                              <p:par>
                                <p:cTn presetID="10" fill="hold" presetSubtype="0" presetClass="entr" nodeType="withEffect">
                                  <p:stCondLst>
                                    <p:cond delay="0"/>
                                  </p:stCondLst>
                                  <p:childTnLst>
                                    <p:set>
                                      <p:cBhvr>
                                        <p:cTn dur="1" fill="hold">
                                          <p:stCondLst>
                                            <p:cond delay="0"/>
                                          </p:stCondLst>
                                        </p:cTn>
                                        <p:tgtEl>
                                          <p:spTgt spid="115"/>
                                        </p:tgtEl>
                                        <p:attrNameLst>
                                          <p:attrName>style.visibility</p:attrName>
                                        </p:attrNameLst>
                                      </p:cBhvr>
                                      <p:to>
                                        <p:strVal val="visible"/>
                                      </p:to>
                                    </p:set>
                                    <p:animEffect transition="in" filter="fade">
                                      <p:cBhvr>
                                        <p:cTn dur="1000"/>
                                        <p:tgtEl>
                                          <p:spTgt spid="115"/>
                                        </p:tgtEl>
                                      </p:cBhvr>
                                    </p:animEffect>
                                  </p:childTnLst>
                                </p:cTn>
                              </p:par>
                              <p:par>
                                <p:cTn presetID="10" fill="hold" presetSubtype="0" presetClass="entr" nodeType="with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fade">
                                      <p:cBhvr>
                                        <p:cTn dur="1000"/>
                                        <p:tgtEl>
                                          <p:spTgt spid="116"/>
                                        </p:tgtEl>
                                      </p:cBhvr>
                                    </p:animEffect>
                                  </p:childTnLst>
                                </p:cTn>
                              </p:par>
                              <p:par>
                                <p:cTn presetID="10" fill="hold" presetSubtype="0" presetClass="entr" nodeType="withEffect">
                                  <p:stCondLst>
                                    <p:cond delay="0"/>
                                  </p:stCondLst>
                                  <p:childTnLst>
                                    <p:set>
                                      <p:cBhvr>
                                        <p:cTn dur="1" fill="hold">
                                          <p:stCondLst>
                                            <p:cond delay="0"/>
                                          </p:stCondLst>
                                        </p:cTn>
                                        <p:tgtEl>
                                          <p:spTgt spid="117"/>
                                        </p:tgtEl>
                                        <p:attrNameLst>
                                          <p:attrName>style.visibility</p:attrName>
                                        </p:attrNameLst>
                                      </p:cBhvr>
                                      <p:to>
                                        <p:strVal val="visible"/>
                                      </p:to>
                                    </p:set>
                                    <p:animEffect transition="in" filter="fade">
                                      <p:cBhvr>
                                        <p:cTn dur="1000"/>
                                        <p:tgtEl>
                                          <p:spTgt spid="117"/>
                                        </p:tgtEl>
                                      </p:cBhvr>
                                    </p:animEffect>
                                  </p:childTnLst>
                                </p:cTn>
                              </p:par>
                              <p:par>
                                <p:cTn presetID="10" fill="hold" presetSubtype="0" presetClass="entr" nodeType="withEffect">
                                  <p:stCondLst>
                                    <p:cond delay="0"/>
                                  </p:stCondLst>
                                  <p:childTnLst>
                                    <p:set>
                                      <p:cBhvr>
                                        <p:cTn dur="1" fill="hold">
                                          <p:stCondLst>
                                            <p:cond delay="0"/>
                                          </p:stCondLst>
                                        </p:cTn>
                                        <p:tgtEl>
                                          <p:spTgt spid="118"/>
                                        </p:tgtEl>
                                        <p:attrNameLst>
                                          <p:attrName>style.visibility</p:attrName>
                                        </p:attrNameLst>
                                      </p:cBhvr>
                                      <p:to>
                                        <p:strVal val="visible"/>
                                      </p:to>
                                    </p:set>
                                    <p:animEffect transition="in" filter="fade">
                                      <p:cBhvr>
                                        <p:cTn dur="1000"/>
                                        <p:tgtEl>
                                          <p:spTgt spid="118"/>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9"/>
                                        </p:tgtEl>
                                        <p:attrNameLst>
                                          <p:attrName>style.visibility</p:attrName>
                                        </p:attrNameLst>
                                      </p:cBhvr>
                                      <p:to>
                                        <p:strVal val="visible"/>
                                      </p:to>
                                    </p:set>
                                    <p:animEffect transition="in" filter="fade">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y="0" x="0"/>
          <a:ext cy="0" cx="0"/>
          <a:chOff y="0" x="0"/>
          <a:chExt cy="0" cx="0"/>
        </a:xfrm>
      </p:grpSpPr>
      <p:sp>
        <p:nvSpPr>
          <p:cNvPr id="123" name="Shape 12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Emergent properties</a:t>
            </a:r>
          </a:p>
        </p:txBody>
      </p:sp>
      <p:sp>
        <p:nvSpPr>
          <p:cNvPr id="124" name="Shape 12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rgbClr val="000000"/>
              </a:buClr>
              <a:buSzPct val="100000"/>
              <a:buFont typeface="Arial"/>
              <a:buAutoNum type="arabicPeriod"/>
            </a:pPr>
            <a:r>
              <a:rPr sz="2400" lang="en"/>
              <a:t>Declarative, as opposed to imperative</a:t>
            </a:r>
          </a:p>
          <a:p>
            <a:pPr rtl="0" lvl="0" indent="-381000" marL="457200">
              <a:spcBef>
                <a:spcPts val="0"/>
              </a:spcBef>
              <a:buClr>
                <a:srgbClr val="000000"/>
              </a:buClr>
              <a:buSzPct val="100000"/>
              <a:buFont typeface="Arial"/>
              <a:buAutoNum type="arabicPeriod"/>
            </a:pPr>
            <a:r>
              <a:rPr sz="2400" lang="en"/>
              <a:t>Reactive</a:t>
            </a:r>
          </a:p>
          <a:p>
            <a:pPr lvl="0" indent="-381000" marL="457200">
              <a:spcBef>
                <a:spcPts val="0"/>
              </a:spcBef>
              <a:buClr>
                <a:srgbClr val="000000"/>
              </a:buClr>
              <a:buSzPct val="100000"/>
              <a:buFont typeface="Arial"/>
              <a:buAutoNum type="arabicPeriod"/>
            </a:pPr>
            <a:r>
              <a:rPr sz="2400" lang="en"/>
              <a:t>Inherently concurrent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y="0" x="0"/>
          <a:ext cy="0" cx="0"/>
          <a:chOff y="0" x="0"/>
          <a:chExt cy="0" cx="0"/>
        </a:xfrm>
      </p:grpSpPr>
      <p:sp>
        <p:nvSpPr>
          <p:cNvPr id="129" name="Shape 12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Issues</a:t>
            </a:r>
          </a:p>
        </p:txBody>
      </p:sp>
      <p:sp>
        <p:nvSpPr>
          <p:cNvPr id="130" name="Shape 130"/>
          <p:cNvSpPr txBox="1"/>
          <p:nvPr>
            <p:ph idx="1" type="body"/>
          </p:nvPr>
        </p:nvSpPr>
        <p:spPr>
          <a:xfrm>
            <a:off y="1200150" x="457200"/>
            <a:ext cy="3725699" cx="8229600"/>
          </a:xfrm>
          <a:prstGeom prst="rect">
            <a:avLst/>
          </a:prstGeom>
        </p:spPr>
        <p:txBody>
          <a:bodyPr bIns="91425" rIns="91425" lIns="91425" tIns="91425" anchor="t" anchorCtr="0">
            <a:noAutofit/>
          </a:bodyPr>
          <a:lstStyle/>
          <a:p>
            <a:pPr algn="l" rtl="0" lvl="0" marR="0" indent="-381000" marL="457200">
              <a:lnSpc>
                <a:spcPct val="100000"/>
              </a:lnSpc>
              <a:spcBef>
                <a:spcPts val="600"/>
              </a:spcBef>
              <a:spcAft>
                <a:spcPts val="0"/>
              </a:spcAft>
              <a:buClr>
                <a:srgbClr val="000000"/>
              </a:buClr>
              <a:buFont typeface="Arial"/>
              <a:buChar char="●"/>
            </a:pPr>
            <a:r>
              <a:t/>
            </a:r>
            <a:endParaRPr sz="240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 name="Shape 28"/>
        <p:cNvGrpSpPr/>
        <p:nvPr/>
      </p:nvGrpSpPr>
      <p:grpSpPr>
        <a:xfrm>
          <a:off y="0" x="0"/>
          <a:ext cy="0" cx="0"/>
          <a:chOff y="0" x="0"/>
          <a:chExt cy="0" cx="0"/>
        </a:xfrm>
      </p:grpSpPr>
      <p:sp>
        <p:nvSpPr>
          <p:cNvPr id="29" name="Shape 2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Basics</a:t>
            </a:r>
          </a:p>
        </p:txBody>
      </p:sp>
      <p:sp>
        <p:nvSpPr>
          <p:cNvPr id="30" name="Shape 3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rgbClr val="000000"/>
              </a:buClr>
              <a:buSzPct val="100000"/>
              <a:buFont typeface="Arial"/>
              <a:buAutoNum type="arabicPeriod"/>
            </a:pPr>
            <a:r>
              <a:rPr sz="2400" lang="en"/>
              <a:t>Stream is an interpreted language</a:t>
            </a:r>
          </a:p>
          <a:p>
            <a:pPr rtl="0" lvl="0" indent="-381000" marL="457200">
              <a:spcBef>
                <a:spcPts val="0"/>
              </a:spcBef>
              <a:buClr>
                <a:srgbClr val="000000"/>
              </a:buClr>
              <a:buSzPct val="100000"/>
              <a:buFont typeface="Arial"/>
              <a:buAutoNum type="arabicPeriod"/>
            </a:pPr>
            <a:r>
              <a:rPr sz="2400" lang="en"/>
              <a:t>There are 3 parts that combine to run a Stream program:</a:t>
            </a:r>
          </a:p>
          <a:p>
            <a:pPr rtl="0" lvl="1" indent="-342900" marL="914400">
              <a:spcBef>
                <a:spcPts val="0"/>
              </a:spcBef>
              <a:buClr>
                <a:srgbClr val="000000"/>
              </a:buClr>
              <a:buSzPct val="100000"/>
              <a:buFont typeface="Arial"/>
              <a:buAutoNum type="alphaLcPeriod"/>
            </a:pPr>
            <a:r>
              <a:rPr sz="1800" lang="en"/>
              <a:t>The interpreter</a:t>
            </a:r>
          </a:p>
          <a:p>
            <a:pPr rtl="0" lvl="1" indent="-342900" marL="914400">
              <a:spcBef>
                <a:spcPts val="0"/>
              </a:spcBef>
              <a:buClr>
                <a:srgbClr val="000000"/>
              </a:buClr>
              <a:buSzPct val="100000"/>
              <a:buFont typeface="Arial"/>
              <a:buAutoNum type="alphaLcPeriod"/>
            </a:pPr>
            <a:r>
              <a:rPr sz="1800" lang="en"/>
              <a:t>The dialect</a:t>
            </a:r>
          </a:p>
          <a:p>
            <a:pPr lvl="1" indent="-342900" marL="914400">
              <a:spcBef>
                <a:spcPts val="0"/>
              </a:spcBef>
              <a:buClr>
                <a:srgbClr val="000000"/>
              </a:buClr>
              <a:buSzPct val="100000"/>
              <a:buFont typeface="Arial"/>
              <a:buAutoNum type="alphaLcPeriod"/>
            </a:pPr>
            <a:r>
              <a:rPr sz="1800" lang="en"/>
              <a:t>The program source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y="0" x="0"/>
          <a:ext cy="0" cx="0"/>
          <a:chOff y="0" x="0"/>
          <a:chExt cy="0" cx="0"/>
        </a:xfrm>
      </p:grpSpPr>
      <p:sp>
        <p:nvSpPr>
          <p:cNvPr id="35" name="Shape 3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Goals</a:t>
            </a:r>
          </a:p>
        </p:txBody>
      </p:sp>
      <p:sp>
        <p:nvSpPr>
          <p:cNvPr id="36" name="Shape 3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rgbClr val="000000"/>
              </a:buClr>
              <a:buSzPct val="100000"/>
              <a:buFont typeface="Arial"/>
              <a:buAutoNum type="arabicPeriod"/>
            </a:pPr>
            <a:r>
              <a:rPr sz="2400" lang="en">
                <a:solidFill>
                  <a:schemeClr val="dk1"/>
                </a:solidFill>
              </a:rPr>
              <a:t>Clean, beautiful, and fun to program with</a:t>
            </a:r>
          </a:p>
          <a:p>
            <a:pPr rtl="0" lvl="0" indent="-381000" marL="457200">
              <a:spcBef>
                <a:spcPts val="0"/>
              </a:spcBef>
              <a:buClr>
                <a:srgbClr val="000000"/>
              </a:buClr>
              <a:buSzPct val="100000"/>
              <a:buFont typeface="Arial"/>
              <a:buAutoNum type="arabicPeriod"/>
            </a:pPr>
            <a:r>
              <a:rPr sz="2400" lang="en"/>
              <a:t>Programming efficiency</a:t>
            </a:r>
          </a:p>
          <a:p>
            <a:pPr rtl="0" lvl="1" indent="-342900" marL="914400">
              <a:spcBef>
                <a:spcPts val="0"/>
              </a:spcBef>
              <a:buClr>
                <a:srgbClr val="000000"/>
              </a:buClr>
              <a:buSzPct val="100000"/>
              <a:buFont typeface="Arial"/>
              <a:buAutoNum type="alphaLcPeriod"/>
            </a:pPr>
            <a:r>
              <a:rPr sz="1800" lang="en"/>
              <a:t>Not only minimize lines of code, but also minimize time spent reading documentation.</a:t>
            </a:r>
          </a:p>
          <a:p>
            <a:pPr rtl="0" lvl="1" indent="-342900" marL="914400">
              <a:spcBef>
                <a:spcPts val="0"/>
              </a:spcBef>
              <a:buClr>
                <a:srgbClr val="000000"/>
              </a:buClr>
              <a:buSzPct val="100000"/>
              <a:buFont typeface="Arial"/>
              <a:buAutoNum type="alphaLcPeriod"/>
            </a:pPr>
            <a:r>
              <a:rPr sz="1800" lang="en"/>
              <a:t>Principle of least astonishment (predictable)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y="0" x="0"/>
          <a:ext cy="0" cx="0"/>
          <a:chOff y="0" x="0"/>
          <a:chExt cy="0" cx="0"/>
        </a:xfrm>
      </p:grpSpPr>
      <p:sp>
        <p:nvSpPr>
          <p:cNvPr id="41" name="Shape 41"/>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Code example</a:t>
            </a:r>
          </a:p>
        </p:txBody>
      </p:sp>
      <p:sp>
        <p:nvSpPr>
          <p:cNvPr id="42" name="Shape 42"/>
          <p:cNvSpPr txBox="1"/>
          <p:nvPr>
            <p:ph idx="1" type="body"/>
          </p:nvPr>
        </p:nvSpPr>
        <p:spPr>
          <a:xfrm>
            <a:off y="1063375" x="457200"/>
            <a:ext cy="3725699" cx="8229600"/>
          </a:xfrm>
          <a:prstGeom prst="rect">
            <a:avLst/>
          </a:prstGeom>
        </p:spPr>
        <p:txBody>
          <a:bodyPr bIns="91425" rIns="91425" lIns="91425" tIns="91425" anchor="t" anchorCtr="0">
            <a:noAutofit/>
          </a:bodyPr>
          <a:lstStyle/>
          <a:p>
            <a:pPr rtl="0" lvl="0" indent="0" marL="0">
              <a:spcBef>
                <a:spcPts val="0"/>
              </a:spcBef>
              <a:buNone/>
            </a:pPr>
            <a:r>
              <a:rPr sz="1400" lang="en">
                <a:solidFill>
                  <a:srgbClr val="0000FF"/>
                </a:solidFill>
                <a:latin typeface="Courier New"/>
                <a:ea typeface="Courier New"/>
                <a:cs typeface="Courier New"/>
                <a:sym typeface="Courier New"/>
              </a:rPr>
              <a:t>// Lazily calculate all natural numbers</a:t>
            </a:r>
          </a:p>
          <a:p>
            <a:pPr rtl="0" lvl="0" indent="0" marL="0">
              <a:spcBef>
                <a:spcPts val="0"/>
              </a:spcBef>
              <a:buNone/>
            </a:pPr>
            <a:r>
              <a:rPr sz="1400" lang="en">
                <a:solidFill>
                  <a:srgbClr val="0000FF"/>
                </a:solidFill>
                <a:latin typeface="Courier New"/>
                <a:ea typeface="Courier New"/>
                <a:cs typeface="Courier New"/>
                <a:sym typeface="Courier New"/>
              </a:rPr>
              <a:t>+N = 1</a:t>
            </a:r>
          </a:p>
          <a:p>
            <a:pPr rtl="0" lvl="0" indent="0" marL="0">
              <a:spcBef>
                <a:spcPts val="0"/>
              </a:spcBef>
              <a:buNone/>
            </a:pPr>
            <a:r>
              <a:rPr sz="1400" lang="en">
                <a:solidFill>
                  <a:srgbClr val="0000FF"/>
                </a:solidFill>
                <a:latin typeface="Courier New"/>
                <a:ea typeface="Courier New"/>
                <a:cs typeface="Courier New"/>
                <a:sym typeface="Courier New"/>
              </a:rPr>
              <a:t>N -&gt; {in + 1 =&gt; N}</a:t>
            </a:r>
          </a:p>
          <a:p>
            <a:pPr rtl="0" lvl="0" indent="0" marL="0">
              <a:spcBef>
                <a:spcPts val="0"/>
              </a:spcBef>
              <a:buNone/>
            </a:pPr>
            <a:r>
              <a:t/>
            </a:r>
            <a:endParaRPr sz="1400">
              <a:solidFill>
                <a:srgbClr val="0000FF"/>
              </a:solidFill>
              <a:latin typeface="Courier New"/>
              <a:ea typeface="Courier New"/>
              <a:cs typeface="Courier New"/>
              <a:sym typeface="Courier New"/>
            </a:endParaRPr>
          </a:p>
          <a:p>
            <a:pPr rtl="0" lvl="0" indent="0" marL="0">
              <a:spcBef>
                <a:spcPts val="0"/>
              </a:spcBef>
              <a:buNone/>
            </a:pPr>
            <a:r>
              <a:rPr sz="1400" lang="en">
                <a:solidFill>
                  <a:srgbClr val="0000FF"/>
                </a:solidFill>
                <a:latin typeface="Courier New"/>
                <a:ea typeface="Courier New"/>
                <a:cs typeface="Courier New"/>
                <a:sym typeface="Courier New"/>
              </a:rPr>
              <a:t>// Calculate primes</a:t>
            </a:r>
          </a:p>
          <a:p>
            <a:pPr rtl="0" lvl="0" indent="0" marL="0">
              <a:spcBef>
                <a:spcPts val="0"/>
              </a:spcBef>
              <a:buNone/>
            </a:pPr>
            <a:r>
              <a:rPr sz="1400" lang="en">
                <a:solidFill>
                  <a:srgbClr val="0000FF"/>
                </a:solidFill>
                <a:latin typeface="Courier New"/>
                <a:ea typeface="Courier New"/>
                <a:cs typeface="Courier New"/>
                <a:sym typeface="Courier New"/>
              </a:rPr>
              <a:t>+primes = {</a:t>
            </a:r>
          </a:p>
          <a:p>
            <a:pPr rtl="0" lvl="0" indent="0" marL="0">
              <a:spcBef>
                <a:spcPts val="0"/>
              </a:spcBef>
              <a:buNone/>
            </a:pPr>
            <a:r>
              <a:rPr sz="1400" lang="en">
                <a:solidFill>
                  <a:srgbClr val="0000FF"/>
                </a:solidFill>
                <a:latin typeface="Courier New"/>
                <a:ea typeface="Courier New"/>
                <a:cs typeface="Courier New"/>
                <a:sym typeface="Courier New"/>
              </a:rPr>
              <a:t>    &lt;= in % (N &gt; 1 &lt; in) ~ 0 #~0 -&gt; [in]</a:t>
            </a:r>
          </a:p>
          <a:p>
            <a:pPr rtl="0" lvl="0" indent="0" marL="0">
              <a:spcBef>
                <a:spcPts val="0"/>
              </a:spcBef>
              <a:buNone/>
            </a:pPr>
            <a:r>
              <a:rPr sz="1400" lang="en">
                <a:solidFill>
                  <a:srgbClr val="0000FF"/>
                </a:solidFill>
                <a:latin typeface="Courier New"/>
                <a:ea typeface="Courier New"/>
                <a:cs typeface="Courier New"/>
                <a:sym typeface="Courier New"/>
              </a:rPr>
              <a:t>}</a:t>
            </a:r>
          </a:p>
          <a:p>
            <a:pPr rtl="0" lvl="0" indent="0" marL="0">
              <a:spcBef>
                <a:spcPts val="0"/>
              </a:spcBef>
              <a:buNone/>
            </a:pPr>
            <a:r>
              <a:t/>
            </a:r>
            <a:endParaRPr sz="1400">
              <a:solidFill>
                <a:srgbClr val="0000FF"/>
              </a:solidFill>
              <a:latin typeface="Courier New"/>
              <a:ea typeface="Courier New"/>
              <a:cs typeface="Courier New"/>
              <a:sym typeface="Courier New"/>
            </a:endParaRPr>
          </a:p>
          <a:p>
            <a:pPr rtl="0" lvl="0" indent="0" marL="0">
              <a:spcBef>
                <a:spcPts val="0"/>
              </a:spcBef>
              <a:buNone/>
            </a:pPr>
            <a:r>
              <a:rPr sz="1400" lang="en">
                <a:solidFill>
                  <a:srgbClr val="0000FF"/>
                </a:solidFill>
                <a:latin typeface="Courier New"/>
                <a:ea typeface="Courier New"/>
                <a:cs typeface="Courier New"/>
                <a:sym typeface="Courier New"/>
              </a:rPr>
              <a:t>// Input numbers and output primes less than</a:t>
            </a:r>
          </a:p>
          <a:p>
            <a:pPr rtl="0" lvl="0" indent="0" marL="0">
              <a:spcBef>
                <a:spcPts val="0"/>
              </a:spcBef>
              <a:buNone/>
            </a:pPr>
            <a:r>
              <a:rPr sz="1400" lang="en">
                <a:solidFill>
                  <a:srgbClr val="0000FF"/>
                </a:solidFill>
                <a:latin typeface="Courier New"/>
                <a:ea typeface="Courier New"/>
                <a:cs typeface="Courier New"/>
                <a:sym typeface="Courier New"/>
              </a:rPr>
              <a:t>+numbers = (&lt;= Console.read[]).lines -&gt; Number</a:t>
            </a:r>
          </a:p>
          <a:p>
            <a:pPr rtl="0" lvl="0" indent="0" marL="0">
              <a:spcBef>
                <a:spcPts val="0"/>
              </a:spcBef>
              <a:buNone/>
            </a:pPr>
            <a:r>
              <a:rPr sz="1400" lang="en">
                <a:solidFill>
                  <a:srgbClr val="0000FF"/>
                </a:solidFill>
                <a:latin typeface="Courier New"/>
                <a:ea typeface="Courier New"/>
                <a:cs typeface="Courier New"/>
                <a:sym typeface="Courier New"/>
              </a:rPr>
              <a:t>&lt;= numbers -&gt; {N &gt; 1 &lt; in -&gt; primes -&gt; Console.write[] =&gt;}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y="0" x="0"/>
          <a:ext cy="0" cx="0"/>
          <a:chOff y="0" x="0"/>
          <a:chExt cy="0" cx="0"/>
        </a:xfrm>
      </p:grpSpPr>
      <p:sp>
        <p:nvSpPr>
          <p:cNvPr id="47" name="Shape 4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What is a stream?</a:t>
            </a:r>
          </a:p>
        </p:txBody>
      </p:sp>
      <p:sp>
        <p:nvSpPr>
          <p:cNvPr id="48" name="Shape 4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rgbClr val="000000"/>
              </a:buClr>
              <a:buSzPct val="100000"/>
              <a:buFont typeface="Arial"/>
              <a:buChar char="●"/>
            </a:pPr>
            <a:r>
              <a:rPr sz="2400" lang="en">
                <a:solidFill>
                  <a:schemeClr val="dk1"/>
                </a:solidFill>
              </a:rPr>
              <a:t>Each variable is a stream.</a:t>
            </a:r>
          </a:p>
          <a:p>
            <a:pPr rtl="0" lvl="0" indent="-381000" marL="457200">
              <a:spcBef>
                <a:spcPts val="0"/>
              </a:spcBef>
              <a:buClr>
                <a:schemeClr val="dk1"/>
              </a:buClr>
              <a:buSzPct val="100000"/>
              <a:buFont typeface="Arial"/>
              <a:buChar char="●"/>
            </a:pPr>
            <a:r>
              <a:rPr sz="2400" lang="en">
                <a:solidFill>
                  <a:schemeClr val="dk1"/>
                </a:solidFill>
              </a:rPr>
              <a:t>Each stream contains functions.</a:t>
            </a:r>
          </a:p>
          <a:p>
            <a:pPr rtl="0" lvl="0" indent="-381000" marL="457200">
              <a:spcBef>
                <a:spcPts val="0"/>
              </a:spcBef>
              <a:buClr>
                <a:schemeClr val="dk1"/>
              </a:buClr>
              <a:buSzPct val="100000"/>
              <a:buFont typeface="Arial"/>
              <a:buChar char="●"/>
            </a:pPr>
            <a:r>
              <a:rPr sz="2400" lang="en">
                <a:solidFill>
                  <a:schemeClr val="dk1"/>
                </a:solidFill>
              </a:rPr>
              <a:t>Functions can only be added to a stream, never removed.</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y="0" x="0"/>
          <a:ext cy="0" cx="0"/>
          <a:chOff y="0" x="0"/>
          <a:chExt cy="0" cx="0"/>
        </a:xfrm>
      </p:grpSpPr>
      <p:sp>
        <p:nvSpPr>
          <p:cNvPr id="53" name="Shape 5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Two major stream operations</a:t>
            </a:r>
          </a:p>
        </p:txBody>
      </p:sp>
      <p:sp>
        <p:nvSpPr>
          <p:cNvPr id="54" name="Shape 54"/>
          <p:cNvSpPr txBox="1"/>
          <p:nvPr>
            <p:ph idx="1" type="body"/>
          </p:nvPr>
        </p:nvSpPr>
        <p:spPr>
          <a:xfrm>
            <a:off y="1063375" x="457200"/>
            <a:ext cy="3725699" cx="8229600"/>
          </a:xfrm>
          <a:prstGeom prst="rect">
            <a:avLst/>
          </a:prstGeom>
        </p:spPr>
        <p:txBody>
          <a:bodyPr bIns="91425" rIns="91425" lIns="91425" tIns="91425" anchor="t" anchorCtr="0">
            <a:noAutofit/>
          </a:bodyPr>
          <a:lstStyle/>
          <a:p>
            <a:pPr algn="l" rtl="0" lvl="0" marR="0" indent="-381000" marL="457200">
              <a:lnSpc>
                <a:spcPct val="100000"/>
              </a:lnSpc>
              <a:spcBef>
                <a:spcPts val="600"/>
              </a:spcBef>
              <a:spcAft>
                <a:spcPts val="0"/>
              </a:spcAft>
              <a:buClr>
                <a:schemeClr val="dk1"/>
              </a:buClr>
              <a:buSzPct val="100000"/>
              <a:buFont typeface="Arial"/>
              <a:buChar char="●"/>
            </a:pPr>
            <a:r>
              <a:rPr sz="2400" lang="en">
                <a:solidFill>
                  <a:schemeClr val="dk1"/>
                </a:solidFill>
              </a:rPr>
              <a:t>Flow: </a:t>
            </a:r>
            <a:r>
              <a:rPr sz="2400" lang="en">
                <a:solidFill>
                  <a:srgbClr val="0000FF"/>
                </a:solidFill>
                <a:latin typeface="Courier New"/>
                <a:ea typeface="Courier New"/>
                <a:cs typeface="Courier New"/>
                <a:sym typeface="Courier New"/>
              </a:rPr>
              <a:t>target &lt;= source</a:t>
            </a:r>
          </a:p>
          <a:p>
            <a:pPr rtl="0" lvl="1" indent="-342900" marL="914400">
              <a:spcBef>
                <a:spcPts val="0"/>
              </a:spcBef>
              <a:buClr>
                <a:schemeClr val="dk1"/>
              </a:buClr>
              <a:buSzPct val="100000"/>
              <a:buFont typeface="Courier New"/>
              <a:buChar char="o"/>
            </a:pPr>
            <a:r>
              <a:rPr sz="1800" lang="en">
                <a:solidFill>
                  <a:schemeClr val="dk1"/>
                </a:solidFill>
                <a:latin typeface="Courier New"/>
                <a:ea typeface="Courier New"/>
                <a:cs typeface="Courier New"/>
                <a:sym typeface="Courier New"/>
              </a:rPr>
              <a:t>target = target.concat(source)</a:t>
            </a:r>
          </a:p>
          <a:p>
            <a:pPr rtl="0" lvl="1" indent="-342900" marL="914400">
              <a:spcBef>
                <a:spcPts val="0"/>
              </a:spcBef>
              <a:buClr>
                <a:schemeClr val="dk1"/>
              </a:buClr>
              <a:buSzPct val="100000"/>
              <a:buFont typeface="Courier New"/>
              <a:buChar char="o"/>
            </a:pPr>
            <a:r>
              <a:rPr sz="1800" lang="en">
                <a:solidFill>
                  <a:schemeClr val="dk1"/>
                </a:solidFill>
              </a:rPr>
              <a:t>Return value is </a:t>
            </a:r>
            <a:r>
              <a:rPr sz="1800" lang="en">
                <a:latin typeface="Courier New"/>
                <a:ea typeface="Courier New"/>
                <a:cs typeface="Courier New"/>
                <a:sym typeface="Courier New"/>
              </a:rPr>
              <a:t>target</a:t>
            </a:r>
          </a:p>
          <a:p>
            <a:pPr rtl="0" lvl="0" indent="-381000" marL="457200">
              <a:spcBef>
                <a:spcPts val="0"/>
              </a:spcBef>
              <a:buClr>
                <a:schemeClr val="dk1"/>
              </a:buClr>
              <a:buSzPct val="100000"/>
              <a:buFont typeface="Arial"/>
              <a:buChar char="●"/>
            </a:pPr>
            <a:r>
              <a:rPr sz="2400" lang="en">
                <a:solidFill>
                  <a:schemeClr val="dk1"/>
                </a:solidFill>
              </a:rPr>
              <a:t>Pipe: </a:t>
            </a:r>
            <a:r>
              <a:rPr sz="2400" lang="en">
                <a:solidFill>
                  <a:srgbClr val="0000FF"/>
                </a:solidFill>
                <a:latin typeface="Courier New"/>
                <a:ea typeface="Courier New"/>
                <a:cs typeface="Courier New"/>
                <a:sym typeface="Courier New"/>
              </a:rPr>
              <a:t>funcs &lt;- inputs</a:t>
            </a:r>
          </a:p>
          <a:p>
            <a:pPr rtl="0" lvl="1" indent="-342900" marL="914400">
              <a:spcBef>
                <a:spcPts val="0"/>
              </a:spcBef>
              <a:buClr>
                <a:schemeClr val="dk1"/>
              </a:buClr>
              <a:buSzPct val="100000"/>
              <a:buFont typeface="Courier New"/>
              <a:buChar char="o"/>
            </a:pPr>
            <a:r>
              <a:rPr sz="1800" lang="en">
                <a:solidFill>
                  <a:schemeClr val="dk1"/>
                </a:solidFill>
                <a:latin typeface="Courier New"/>
                <a:ea typeface="Courier New"/>
                <a:cs typeface="Courier New"/>
                <a:sym typeface="Courier New"/>
              </a:rPr>
              <a:t>let out = []</a:t>
            </a:r>
          </a:p>
          <a:p>
            <a:pPr rtl="0" lvl="1" indent="-342900" marL="914400">
              <a:spcBef>
                <a:spcPts val="0"/>
              </a:spcBef>
              <a:buClr>
                <a:schemeClr val="dk1"/>
              </a:buClr>
              <a:buSzPct val="100000"/>
              <a:buFont typeface="Courier New"/>
              <a:buChar char="o"/>
            </a:pPr>
            <a:r>
              <a:rPr sz="1800" lang="en">
                <a:solidFill>
                  <a:schemeClr val="dk1"/>
                </a:solidFill>
                <a:latin typeface="Courier New"/>
                <a:ea typeface="Courier New"/>
                <a:cs typeface="Courier New"/>
                <a:sym typeface="Courier New"/>
              </a:rPr>
              <a:t>foreach funcs as func:</a:t>
            </a:r>
            <a:br>
              <a:rPr sz="1800" lang="en">
                <a:solidFill>
                  <a:schemeClr val="dk1"/>
                </a:solidFill>
                <a:latin typeface="Courier New"/>
                <a:ea typeface="Courier New"/>
                <a:cs typeface="Courier New"/>
                <a:sym typeface="Courier New"/>
              </a:rPr>
            </a:br>
            <a:r>
              <a:rPr sz="1800" lang="en">
                <a:solidFill>
                  <a:schemeClr val="dk1"/>
                </a:solidFill>
                <a:latin typeface="Courier New"/>
                <a:ea typeface="Courier New"/>
                <a:cs typeface="Courier New"/>
                <a:sym typeface="Courier New"/>
              </a:rPr>
              <a:t>	foreach inputs as input:</a:t>
            </a:r>
            <a:br>
              <a:rPr sz="1800" lang="en">
                <a:solidFill>
                  <a:schemeClr val="dk1"/>
                </a:solidFill>
                <a:latin typeface="Courier New"/>
                <a:ea typeface="Courier New"/>
                <a:cs typeface="Courier New"/>
                <a:sym typeface="Courier New"/>
              </a:rPr>
            </a:br>
            <a:r>
              <a:rPr sz="1800" lang="en">
                <a:solidFill>
                  <a:schemeClr val="dk1"/>
                </a:solidFill>
                <a:latin typeface="Courier New"/>
                <a:ea typeface="Courier New"/>
                <a:cs typeface="Courier New"/>
                <a:sym typeface="Courier New"/>
              </a:rPr>
              <a:t>		out = out.concat(func(input))</a:t>
            </a:r>
          </a:p>
          <a:p>
            <a:pPr rtl="0" lvl="1" indent="-342900" marL="914400">
              <a:spcBef>
                <a:spcPts val="0"/>
              </a:spcBef>
              <a:buClr>
                <a:schemeClr val="dk1"/>
              </a:buClr>
              <a:buSzPct val="100000"/>
              <a:buFont typeface="Courier New"/>
              <a:buChar char="o"/>
            </a:pPr>
            <a:r>
              <a:rPr sz="1800" lang="en">
                <a:solidFill>
                  <a:schemeClr val="dk1"/>
                </a:solidFill>
              </a:rPr>
              <a:t>Return value is </a:t>
            </a:r>
            <a:r>
              <a:rPr sz="1800" lang="en">
                <a:solidFill>
                  <a:schemeClr val="dk1"/>
                </a:solidFill>
                <a:latin typeface="Courier New"/>
                <a:ea typeface="Courier New"/>
                <a:cs typeface="Courier New"/>
                <a:sym typeface="Courier New"/>
              </a:rPr>
              <a:t>out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y="0" x="0"/>
          <a:ext cy="0" cx="0"/>
          <a:chOff y="0" x="0"/>
          <a:chExt cy="0" cx="0"/>
        </a:xfrm>
      </p:grpSpPr>
      <p:sp>
        <p:nvSpPr>
          <p:cNvPr id="59" name="Shape 5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How to create a stream?</a:t>
            </a:r>
          </a:p>
        </p:txBody>
      </p:sp>
      <p:sp>
        <p:nvSpPr>
          <p:cNvPr id="60" name="Shape 60"/>
          <p:cNvSpPr txBox="1"/>
          <p:nvPr>
            <p:ph idx="1" type="body"/>
          </p:nvPr>
        </p:nvSpPr>
        <p:spPr>
          <a:xfrm>
            <a:off y="1063375" x="457200"/>
            <a:ext cy="3725699" cx="8229600"/>
          </a:xfrm>
          <a:prstGeom prst="rect">
            <a:avLst/>
          </a:prstGeom>
        </p:spPr>
        <p:txBody>
          <a:bodyPr bIns="91425" rIns="91425" lIns="91425" tIns="91425" anchor="t" anchorCtr="0">
            <a:noAutofit/>
          </a:bodyPr>
          <a:lstStyle/>
          <a:p>
            <a:pPr algn="l" rtl="0" lvl="0" marR="0" indent="-381000" marL="457200">
              <a:lnSpc>
                <a:spcPct val="100000"/>
              </a:lnSpc>
              <a:spcBef>
                <a:spcPts val="600"/>
              </a:spcBef>
              <a:spcAft>
                <a:spcPts val="0"/>
              </a:spcAft>
              <a:buClr>
                <a:schemeClr val="dk1"/>
              </a:buClr>
              <a:buSzPct val="100000"/>
              <a:buFont typeface="Arial"/>
              <a:buChar char="●"/>
            </a:pPr>
            <a:r>
              <a:rPr sz="2400" lang="en">
                <a:solidFill>
                  <a:schemeClr val="dk1"/>
                </a:solidFill>
              </a:rPr>
              <a:t>Variable (stream) declaration: </a:t>
            </a:r>
            <a:r>
              <a:rPr sz="2400" lang="en">
                <a:solidFill>
                  <a:srgbClr val="0000FF"/>
                </a:solidFill>
                <a:latin typeface="Courier New"/>
                <a:ea typeface="Courier New"/>
                <a:cs typeface="Courier New"/>
                <a:sym typeface="Courier New"/>
              </a:rPr>
              <a:t>+my_stream</a:t>
            </a:r>
          </a:p>
          <a:p>
            <a:pPr rtl="0" lvl="0" indent="-381000" marL="457200">
              <a:spcBef>
                <a:spcPts val="0"/>
              </a:spcBef>
              <a:buClr>
                <a:schemeClr val="dk1"/>
              </a:buClr>
              <a:buSzPct val="100000"/>
              <a:buFont typeface="Arial"/>
              <a:buChar char="●"/>
            </a:pPr>
            <a:r>
              <a:rPr sz="2400" lang="en">
                <a:solidFill>
                  <a:schemeClr val="dk1"/>
                </a:solidFill>
              </a:rPr>
              <a:t>Anonymous streams:</a:t>
            </a:r>
          </a:p>
          <a:p>
            <a:pPr rtl="0" lvl="1" indent="-342900" marL="914400">
              <a:spcBef>
                <a:spcPts val="0"/>
              </a:spcBef>
              <a:buClr>
                <a:schemeClr val="dk1"/>
              </a:buClr>
              <a:buSzPct val="100000"/>
              <a:buFont typeface="Courier New"/>
              <a:buChar char="o"/>
            </a:pPr>
            <a:r>
              <a:rPr sz="1800" lang="en">
                <a:solidFill>
                  <a:schemeClr val="dk1"/>
                </a:solidFill>
              </a:rPr>
              <a:t>Number literal: </a:t>
            </a:r>
            <a:r>
              <a:rPr sz="1800" lang="en">
                <a:solidFill>
                  <a:srgbClr val="0000FF"/>
                </a:solidFill>
                <a:latin typeface="Courier New"/>
                <a:ea typeface="Courier New"/>
                <a:cs typeface="Courier New"/>
                <a:sym typeface="Courier New"/>
              </a:rPr>
              <a:t>123</a:t>
            </a:r>
            <a:r>
              <a:rPr sz="1800" lang="en">
                <a:solidFill>
                  <a:schemeClr val="dk1"/>
                </a:solidFill>
              </a:rPr>
              <a:t>, </a:t>
            </a:r>
            <a:r>
              <a:rPr sz="1800" lang="en">
                <a:solidFill>
                  <a:srgbClr val="0000FF"/>
                </a:solidFill>
                <a:latin typeface="Courier New"/>
                <a:ea typeface="Courier New"/>
                <a:cs typeface="Courier New"/>
                <a:sym typeface="Courier New"/>
              </a:rPr>
              <a:t>-4.56e7</a:t>
            </a:r>
          </a:p>
          <a:p>
            <a:pPr rtl="0" lvl="1" indent="-342900" marL="914400">
              <a:spcBef>
                <a:spcPts val="0"/>
              </a:spcBef>
              <a:buClr>
                <a:schemeClr val="dk1"/>
              </a:buClr>
              <a:buSzPct val="100000"/>
              <a:buFont typeface="Courier New"/>
              <a:buChar char="o"/>
            </a:pPr>
            <a:r>
              <a:rPr sz="1800" lang="en">
                <a:solidFill>
                  <a:schemeClr val="dk1"/>
                </a:solidFill>
              </a:rPr>
              <a:t>String literal: </a:t>
            </a:r>
            <a:r>
              <a:rPr sz="1800" lang="en">
                <a:solidFill>
                  <a:srgbClr val="0000FF"/>
                </a:solidFill>
                <a:latin typeface="Courier New"/>
                <a:ea typeface="Courier New"/>
                <a:cs typeface="Courier New"/>
                <a:sym typeface="Courier New"/>
              </a:rPr>
              <a:t>.Stream</a:t>
            </a:r>
            <a:r>
              <a:rPr sz="1800" lang="en">
                <a:solidFill>
                  <a:schemeClr val="dk1"/>
                </a:solidFill>
              </a:rPr>
              <a:t>, </a:t>
            </a:r>
            <a:r>
              <a:rPr sz="1800" lang="en">
                <a:solidFill>
                  <a:srgbClr val="0000FF"/>
                </a:solidFill>
                <a:latin typeface="Courier New"/>
                <a:ea typeface="Courier New"/>
                <a:cs typeface="Courier New"/>
                <a:sym typeface="Courier New"/>
              </a:rPr>
              <a:t>“is”</a:t>
            </a:r>
            <a:r>
              <a:rPr sz="1800" lang="en">
                <a:solidFill>
                  <a:schemeClr val="dk1"/>
                </a:solidFill>
              </a:rPr>
              <a:t>, </a:t>
            </a:r>
            <a:r>
              <a:rPr sz="1800" lang="en">
                <a:solidFill>
                  <a:srgbClr val="0000FF"/>
                </a:solidFill>
                <a:latin typeface="Courier New"/>
                <a:ea typeface="Courier New"/>
                <a:cs typeface="Courier New"/>
                <a:sym typeface="Courier New"/>
              </a:rPr>
              <a:t>‘awesome!’</a:t>
            </a:r>
          </a:p>
          <a:p>
            <a:pPr rtl="0" lvl="1" indent="-342900" marL="914400">
              <a:spcBef>
                <a:spcPts val="0"/>
              </a:spcBef>
              <a:buClr>
                <a:schemeClr val="dk1"/>
              </a:buClr>
              <a:buSzPct val="100000"/>
              <a:buFont typeface="Courier New"/>
              <a:buChar char="o"/>
            </a:pPr>
            <a:r>
              <a:rPr sz="1800" lang="en">
                <a:solidFill>
                  <a:schemeClr val="dk1"/>
                </a:solidFill>
              </a:rPr>
              <a:t>Function blocks (next slide): </a:t>
            </a:r>
            <a:r>
              <a:rPr sz="1800" lang="en">
                <a:solidFill>
                  <a:srgbClr val="0000FF"/>
                </a:solidFill>
                <a:latin typeface="Courier New"/>
                <a:ea typeface="Courier New"/>
                <a:cs typeface="Courier New"/>
                <a:sym typeface="Courier New"/>
              </a:rPr>
              <a:t>{ }</a:t>
            </a:r>
            <a:r>
              <a:rPr sz="1800" lang="en">
                <a:solidFill>
                  <a:schemeClr val="dk1"/>
                </a:solidFill>
              </a:rPr>
              <a:t>, </a:t>
            </a:r>
            <a:r>
              <a:rPr sz="1800" lang="en">
                <a:solidFill>
                  <a:srgbClr val="0000FF"/>
                </a:solidFill>
                <a:latin typeface="Courier New"/>
                <a:ea typeface="Courier New"/>
                <a:cs typeface="Courier New"/>
                <a:sym typeface="Courier New"/>
              </a:rPr>
              <a:t>[ ]</a:t>
            </a:r>
            <a:r>
              <a:rPr sz="1800" lang="en">
                <a:solidFill>
                  <a:schemeClr val="dk1"/>
                </a:solidFill>
              </a:rPr>
              <a:t>, </a:t>
            </a:r>
            <a:r>
              <a:rPr sz="1800" lang="en">
                <a:solidFill>
                  <a:srgbClr val="0000FF"/>
                </a:solidFill>
                <a:latin typeface="Courier New"/>
                <a:ea typeface="Courier New"/>
                <a:cs typeface="Courier New"/>
                <a:sym typeface="Courier New"/>
              </a:rPr>
              <a:t>( )</a:t>
            </a:r>
          </a:p>
          <a:p>
            <a:pPr rtl="0" lvl="0" indent="-381000" marL="457200">
              <a:spcBef>
                <a:spcPts val="0"/>
              </a:spcBef>
              <a:buClr>
                <a:schemeClr val="dk1"/>
              </a:buClr>
              <a:buSzPct val="100000"/>
              <a:buFont typeface="Arial"/>
              <a:buChar char="●"/>
            </a:pPr>
            <a:r>
              <a:rPr sz="2400" lang="en">
                <a:solidFill>
                  <a:schemeClr val="dk1"/>
                </a:solidFill>
              </a:rPr>
              <a:t>So you can do things like this:</a:t>
            </a:r>
          </a:p>
          <a:p>
            <a:pPr algn="l" rtl="0" lvl="1" marR="0" indent="-342900" marL="914400">
              <a:lnSpc>
                <a:spcPct val="100000"/>
              </a:lnSpc>
              <a:spcBef>
                <a:spcPts val="480"/>
              </a:spcBef>
              <a:spcAft>
                <a:spcPts val="0"/>
              </a:spcAft>
              <a:buClr>
                <a:schemeClr val="dk1"/>
              </a:buClr>
              <a:buSzPct val="100000"/>
              <a:buFont typeface="Courier New"/>
              <a:buChar char="o"/>
            </a:pPr>
            <a:r>
              <a:rPr sz="1800" lang="en">
                <a:solidFill>
                  <a:srgbClr val="0000FF"/>
                </a:solidFill>
                <a:latin typeface="Courier New"/>
                <a:ea typeface="Courier New"/>
                <a:cs typeface="Courier New"/>
                <a:sym typeface="Courier New"/>
              </a:rPr>
              <a:t>+my_stream &lt;= “Hello world”</a:t>
            </a:r>
          </a:p>
          <a:p>
            <a:pPr algn="l" rtl="0" lvl="1" marR="0" indent="-342900" marL="914400">
              <a:lnSpc>
                <a:spcPct val="100000"/>
              </a:lnSpc>
              <a:spcBef>
                <a:spcPts val="480"/>
              </a:spcBef>
              <a:spcAft>
                <a:spcPts val="0"/>
              </a:spcAft>
              <a:buClr>
                <a:schemeClr val="dk1"/>
              </a:buClr>
              <a:buSzPct val="100000"/>
              <a:buFont typeface="Courier New"/>
              <a:buChar char="o"/>
            </a:pPr>
            <a:r>
              <a:rPr sz="1800" lang="en">
                <a:solidFill>
                  <a:srgbClr val="0000FF"/>
                </a:solidFill>
                <a:latin typeface="Courier New"/>
                <a:ea typeface="Courier New"/>
                <a:cs typeface="Courier New"/>
                <a:sym typeface="Courier New"/>
              </a:rPr>
              <a:t>my_stream &lt;= 42</a:t>
            </a:r>
          </a:p>
          <a:p>
            <a:pPr algn="l" rtl="0" lvl="1" marR="0" indent="-342900" marL="914400">
              <a:lnSpc>
                <a:spcPct val="100000"/>
              </a:lnSpc>
              <a:spcBef>
                <a:spcPts val="480"/>
              </a:spcBef>
              <a:spcAft>
                <a:spcPts val="0"/>
              </a:spcAft>
              <a:buClr>
                <a:schemeClr val="dk1"/>
              </a:buClr>
              <a:buSzPct val="100000"/>
              <a:buFont typeface="Courier New"/>
              <a:buChar char="o"/>
            </a:pPr>
            <a:r>
              <a:rPr sz="1800" lang="en">
                <a:solidFill>
                  <a:srgbClr val="0000FF"/>
                </a:solidFill>
                <a:latin typeface="Courier New"/>
                <a:ea typeface="Courier New"/>
                <a:cs typeface="Courier New"/>
                <a:sym typeface="Courier New"/>
              </a:rPr>
              <a:t>my_stream &lt;= { /* function body */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y="0" x="0"/>
          <a:ext cy="0" cx="0"/>
          <a:chOff y="0" x="0"/>
          <a:chExt cy="0" cx="0"/>
        </a:xfrm>
      </p:grpSpPr>
      <p:sp>
        <p:nvSpPr>
          <p:cNvPr id="65" name="Shape 65"/>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Anonymous function blocks</a:t>
            </a:r>
          </a:p>
        </p:txBody>
      </p:sp>
      <p:sp>
        <p:nvSpPr>
          <p:cNvPr id="66" name="Shape 66"/>
          <p:cNvSpPr txBox="1"/>
          <p:nvPr>
            <p:ph idx="1" type="body"/>
          </p:nvPr>
        </p:nvSpPr>
        <p:spPr>
          <a:xfrm>
            <a:off y="1063375" x="457200"/>
            <a:ext cy="3725699" cx="8229600"/>
          </a:xfrm>
          <a:prstGeom prst="rect">
            <a:avLst/>
          </a:prstGeom>
        </p:spPr>
        <p:txBody>
          <a:bodyPr bIns="91425" rIns="91425" lIns="91425" tIns="91425" anchor="t" anchorCtr="0">
            <a:noAutofit/>
          </a:bodyPr>
          <a:lstStyle/>
          <a:p>
            <a:pPr algn="l" rtl="0" lvl="0" marR="0" indent="-381000" marL="457200">
              <a:lnSpc>
                <a:spcPct val="100000"/>
              </a:lnSpc>
              <a:spcBef>
                <a:spcPts val="600"/>
              </a:spcBef>
              <a:spcAft>
                <a:spcPts val="0"/>
              </a:spcAft>
              <a:buClr>
                <a:schemeClr val="dk1"/>
              </a:buClr>
              <a:buSzPct val="100000"/>
              <a:buFont typeface="Arial"/>
              <a:buChar char="●"/>
            </a:pPr>
            <a:r>
              <a:rPr sz="2400" lang="en">
                <a:solidFill>
                  <a:schemeClr val="dk1"/>
                </a:solidFill>
              </a:rPr>
              <a:t>Every time a function is called, two streams are automatically created: input and output</a:t>
            </a:r>
          </a:p>
          <a:p>
            <a:pPr algn="l" rtl="0" lvl="1" marR="0" indent="-342900" marL="914400">
              <a:lnSpc>
                <a:spcPct val="100000"/>
              </a:lnSpc>
              <a:spcBef>
                <a:spcPts val="600"/>
              </a:spcBef>
              <a:spcAft>
                <a:spcPts val="0"/>
              </a:spcAft>
              <a:buClr>
                <a:schemeClr val="dk1"/>
              </a:buClr>
              <a:buSzPct val="100000"/>
              <a:buFont typeface="Courier New"/>
              <a:buChar char="o"/>
            </a:pPr>
            <a:r>
              <a:rPr sz="1800" lang="en">
                <a:solidFill>
                  <a:schemeClr val="dk1"/>
                </a:solidFill>
              </a:rPr>
              <a:t>The input stream has exactly one item, and the output stream is empty</a:t>
            </a:r>
          </a:p>
          <a:p>
            <a:pPr algn="l" rtl="0" lvl="1" marR="0" indent="-342900" marL="914400">
              <a:lnSpc>
                <a:spcPct val="100000"/>
              </a:lnSpc>
              <a:spcBef>
                <a:spcPts val="600"/>
              </a:spcBef>
              <a:spcAft>
                <a:spcPts val="0"/>
              </a:spcAft>
              <a:buClr>
                <a:schemeClr val="dk1"/>
              </a:buClr>
              <a:buSzPct val="100000"/>
              <a:buFont typeface="Courier New"/>
              <a:buChar char="o"/>
            </a:pPr>
            <a:r>
              <a:rPr sz="1800" lang="en">
                <a:solidFill>
                  <a:schemeClr val="dk1"/>
                </a:solidFill>
              </a:rPr>
              <a:t>In a brace function block, we can access those streams with </a:t>
            </a:r>
            <a:r>
              <a:rPr sz="1800" lang="en">
                <a:solidFill>
                  <a:srgbClr val="0000FF"/>
                </a:solidFill>
                <a:latin typeface="Courier New"/>
                <a:ea typeface="Courier New"/>
                <a:cs typeface="Courier New"/>
                <a:sym typeface="Courier New"/>
              </a:rPr>
              <a:t>in</a:t>
            </a:r>
            <a:r>
              <a:rPr sz="1800" lang="en">
                <a:solidFill>
                  <a:schemeClr val="dk1"/>
                </a:solidFill>
              </a:rPr>
              <a:t> and </a:t>
            </a:r>
            <a:r>
              <a:rPr sz="1800" lang="en">
                <a:solidFill>
                  <a:srgbClr val="0000FF"/>
                </a:solidFill>
                <a:latin typeface="Courier New"/>
                <a:ea typeface="Courier New"/>
                <a:cs typeface="Courier New"/>
                <a:sym typeface="Courier New"/>
              </a:rPr>
              <a:t>out</a:t>
            </a:r>
            <a:r>
              <a:rPr sz="1800" lang="en">
                <a:solidFill>
                  <a:schemeClr val="dk1"/>
                </a:solidFill>
              </a:rPr>
              <a:t>:</a:t>
            </a:r>
          </a:p>
          <a:p>
            <a:pPr algn="l" rtl="0" lvl="2" marR="0" indent="-342900" marL="1371600">
              <a:lnSpc>
                <a:spcPct val="100000"/>
              </a:lnSpc>
              <a:spcBef>
                <a:spcPts val="600"/>
              </a:spcBef>
              <a:spcAft>
                <a:spcPts val="0"/>
              </a:spcAft>
              <a:buClr>
                <a:schemeClr val="dk1"/>
              </a:buClr>
              <a:buSzPct val="100000"/>
              <a:buFont typeface="Wingdings"/>
              <a:buChar char="§"/>
            </a:pPr>
            <a:r>
              <a:rPr sz="1800" lang="en">
                <a:solidFill>
                  <a:srgbClr val="0000FF"/>
                </a:solidFill>
                <a:latin typeface="Courier New"/>
                <a:ea typeface="Courier New"/>
                <a:cs typeface="Courier New"/>
                <a:sym typeface="Courier New"/>
              </a:rPr>
              <a:t>(1, 2, 3, 4) -&gt; {in * 2 =&gt; out}</a:t>
            </a:r>
          </a:p>
          <a:p>
            <a:pPr algn="l" rtl="0" lvl="1" marR="0" indent="-342900" marL="914400">
              <a:lnSpc>
                <a:spcPct val="100000"/>
              </a:lnSpc>
              <a:spcBef>
                <a:spcPts val="600"/>
              </a:spcBef>
              <a:spcAft>
                <a:spcPts val="0"/>
              </a:spcAft>
              <a:buClr>
                <a:schemeClr val="dk1"/>
              </a:buClr>
              <a:buSzPct val="100000"/>
              <a:buFont typeface="Courier New"/>
              <a:buChar char="o"/>
            </a:pPr>
            <a:r>
              <a:rPr sz="1800" lang="en">
                <a:solidFill>
                  <a:schemeClr val="dk1"/>
                </a:solidFill>
              </a:rPr>
              <a:t>A bracket function block makes this even easier:</a:t>
            </a:r>
          </a:p>
          <a:p>
            <a:pPr algn="l" rtl="0" lvl="2" marR="0" indent="-342900" marL="1371600">
              <a:lnSpc>
                <a:spcPct val="100000"/>
              </a:lnSpc>
              <a:spcBef>
                <a:spcPts val="600"/>
              </a:spcBef>
              <a:spcAft>
                <a:spcPts val="0"/>
              </a:spcAft>
              <a:buClr>
                <a:schemeClr val="dk1"/>
              </a:buClr>
              <a:buSzPct val="100000"/>
              <a:buFont typeface="Wingdings"/>
              <a:buChar char="§"/>
            </a:pPr>
            <a:r>
              <a:rPr sz="1800" lang="en">
                <a:solidFill>
                  <a:srgbClr val="0000FF"/>
                </a:solidFill>
                <a:latin typeface="Courier New"/>
                <a:ea typeface="Courier New"/>
                <a:cs typeface="Courier New"/>
                <a:sym typeface="Courier New"/>
              </a:rPr>
              <a:t>(1, 2, 3, 4) -&gt; [-&gt; * 2]</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y="0" x="0"/>
          <a:ext cy="0" cx="0"/>
          <a:chOff y="0" x="0"/>
          <a:chExt cy="0" cx="0"/>
        </a:xfrm>
      </p:grpSpPr>
      <p:sp>
        <p:nvSpPr>
          <p:cNvPr id="71" name="Shape 71"/>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Anonymous function blocks</a:t>
            </a:r>
          </a:p>
        </p:txBody>
      </p:sp>
      <p:sp>
        <p:nvSpPr>
          <p:cNvPr id="72" name="Shape 72"/>
          <p:cNvSpPr txBox="1"/>
          <p:nvPr>
            <p:ph idx="1" type="body"/>
          </p:nvPr>
        </p:nvSpPr>
        <p:spPr>
          <a:xfrm>
            <a:off y="1063375"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solidFill>
                  <a:schemeClr val="dk1"/>
                </a:solidFill>
              </a:rPr>
              <a:t>Here’s the detailed rules:</a:t>
            </a:r>
          </a:p>
        </p:txBody>
      </p:sp>
      <p:graphicFrame>
        <p:nvGraphicFramePr>
          <p:cNvPr id="73" name="Shape 73"/>
          <p:cNvGraphicFramePr/>
          <p:nvPr/>
        </p:nvGraphicFramePr>
        <p:xfrm>
          <a:off y="1719150" x="952500"/>
          <a:ext cy="3000000" cx="3000000"/>
        </p:xfrm>
        <a:graphic>
          <a:graphicData uri="http://schemas.openxmlformats.org/drawingml/2006/table">
            <a:tbl>
              <a:tblPr>
                <a:noFill/>
                <a:tableStyleId>{85002799-840C-4896-B2D6-B183772AC374}</a:tableStyleId>
              </a:tblPr>
              <a:tblGrid>
                <a:gridCol w="2413000"/>
                <a:gridCol w="2413000"/>
                <a:gridCol w="2413000"/>
              </a:tblGrid>
              <a:tr h="381000">
                <a:tc>
                  <a:txBody>
                    <a:bodyPr>
                      <a:noAutofit/>
                    </a:bodyPr>
                    <a:lstStyle/>
                    <a:p>
                      <a:pPr rtl="0" lvl="0">
                        <a:spcBef>
                          <a:spcPts val="0"/>
                        </a:spcBef>
                        <a:buNone/>
                      </a:pPr>
                      <a:r>
                        <a:rPr lang="en">
                          <a:solidFill>
                            <a:srgbClr val="0000FF"/>
                          </a:solidFill>
                          <a:latin typeface="Courier New"/>
                          <a:ea typeface="Courier New"/>
                          <a:cs typeface="Courier New"/>
                          <a:sym typeface="Courier New"/>
                        </a:rPr>
                        <a:t>{ /* code */ }</a:t>
                      </a:r>
                    </a:p>
                  </a:txBody>
                  <a:tcPr marR="91425" marB="91425" marT="91425" marL="91425"/>
                </a:tc>
                <a:tc>
                  <a:txBody>
                    <a:bodyPr>
                      <a:noAutofit/>
                    </a:bodyPr>
                    <a:lstStyle/>
                    <a:p>
                      <a:pPr rtl="0" lvl="0">
                        <a:spcBef>
                          <a:spcPts val="0"/>
                        </a:spcBef>
                        <a:buNone/>
                      </a:pPr>
                      <a:r>
                        <a:rPr lang="en">
                          <a:solidFill>
                            <a:srgbClr val="0000FF"/>
                          </a:solidFill>
                          <a:latin typeface="Courier New"/>
                          <a:ea typeface="Courier New"/>
                          <a:cs typeface="Courier New"/>
                          <a:sym typeface="Courier New"/>
                        </a:rPr>
                        <a:t>[ /* code */ ]</a:t>
                      </a:r>
                    </a:p>
                  </a:txBody>
                  <a:tcPr marR="91425" marB="91425" marT="91425" marL="91425"/>
                </a:tc>
                <a:tc>
                  <a:txBody>
                    <a:bodyPr>
                      <a:noAutofit/>
                    </a:bodyPr>
                    <a:lstStyle/>
                    <a:p>
                      <a:pPr rtl="0" lvl="0">
                        <a:spcBef>
                          <a:spcPts val="0"/>
                        </a:spcBef>
                        <a:buNone/>
                      </a:pPr>
                      <a:r>
                        <a:rPr lang="en">
                          <a:solidFill>
                            <a:srgbClr val="0000FF"/>
                          </a:solidFill>
                          <a:latin typeface="Courier New"/>
                          <a:ea typeface="Courier New"/>
                          <a:cs typeface="Courier New"/>
                          <a:sym typeface="Courier New"/>
                        </a:rPr>
                        <a:t>( /* code */ )</a:t>
                      </a:r>
                    </a:p>
                  </a:txBody>
                  <a:tcPr marR="91425" marB="91425" marT="91425" marL="91425"/>
                </a:tc>
              </a:tr>
              <a:tr h="381000">
                <a:tc>
                  <a:txBody>
                    <a:bodyPr>
                      <a:noAutofit/>
                    </a:bodyPr>
                    <a:lstStyle/>
                    <a:p>
                      <a:pPr rtl="0" lvl="0">
                        <a:spcBef>
                          <a:spcPts val="0"/>
                        </a:spcBef>
                        <a:buNone/>
                      </a:pPr>
                      <a:r>
                        <a:rPr lang="en">
                          <a:solidFill>
                            <a:srgbClr val="0000FF"/>
                          </a:solidFill>
                          <a:latin typeface="Courier New"/>
                          <a:ea typeface="Courier New"/>
                          <a:cs typeface="Courier New"/>
                          <a:sym typeface="Courier New"/>
                        </a:rPr>
                        <a:t>in</a:t>
                      </a:r>
                      <a:r>
                        <a:rPr lang="en">
                          <a:solidFill>
                            <a:schemeClr val="dk1"/>
                          </a:solidFill>
                        </a:rPr>
                        <a:t> and </a:t>
                      </a:r>
                      <a:r>
                        <a:rPr lang="en">
                          <a:solidFill>
                            <a:srgbClr val="0000FF"/>
                          </a:solidFill>
                          <a:latin typeface="Courier New"/>
                          <a:ea typeface="Courier New"/>
                          <a:cs typeface="Courier New"/>
                          <a:sym typeface="Courier New"/>
                        </a:rPr>
                        <a:t>out</a:t>
                      </a:r>
                      <a:r>
                        <a:rPr lang="en">
                          <a:solidFill>
                            <a:schemeClr val="dk1"/>
                          </a:solidFill>
                        </a:rPr>
                        <a:t> are declared</a:t>
                      </a:r>
                    </a:p>
                  </a:txBody>
                  <a:tcPr marR="91425" marB="91425" marT="91425" marL="91425"/>
                </a:tc>
                <a:tc>
                  <a:txBody>
                    <a:bodyPr>
                      <a:noAutofit/>
                    </a:bodyPr>
                    <a:lstStyle/>
                    <a:p>
                      <a:pPr rtl="0" lvl="0">
                        <a:spcBef>
                          <a:spcPts val="0"/>
                        </a:spcBef>
                        <a:buNone/>
                      </a:pPr>
                      <a:r>
                        <a:rPr lang="en">
                          <a:solidFill>
                            <a:srgbClr val="0000FF"/>
                          </a:solidFill>
                          <a:latin typeface="Courier New"/>
                          <a:ea typeface="Courier New"/>
                          <a:cs typeface="Courier New"/>
                          <a:sym typeface="Courier New"/>
                        </a:rPr>
                        <a:t>in</a:t>
                      </a:r>
                      <a:r>
                        <a:rPr lang="en">
                          <a:solidFill>
                            <a:schemeClr val="dk1"/>
                          </a:solidFill>
                        </a:rPr>
                        <a:t> and </a:t>
                      </a:r>
                      <a:r>
                        <a:rPr lang="en">
                          <a:solidFill>
                            <a:srgbClr val="0000FF"/>
                          </a:solidFill>
                          <a:latin typeface="Courier New"/>
                          <a:ea typeface="Courier New"/>
                          <a:cs typeface="Courier New"/>
                          <a:sym typeface="Courier New"/>
                        </a:rPr>
                        <a:t>out</a:t>
                      </a:r>
                      <a:r>
                        <a:rPr lang="en">
                          <a:solidFill>
                            <a:schemeClr val="dk1"/>
                          </a:solidFill>
                        </a:rPr>
                        <a:t> are not declared</a:t>
                      </a:r>
                    </a:p>
                  </a:txBody>
                  <a:tcPr marR="91425" marB="91425" marT="91425" marL="91425"/>
                </a:tc>
                <a:tc>
                  <a:txBody>
                    <a:bodyPr>
                      <a:noAutofit/>
                    </a:bodyPr>
                    <a:lstStyle/>
                    <a:p>
                      <a:pPr rtl="0" lvl="0">
                        <a:spcBef>
                          <a:spcPts val="0"/>
                        </a:spcBef>
                        <a:buNone/>
                      </a:pPr>
                      <a:r>
                        <a:rPr lang="en">
                          <a:solidFill>
                            <a:srgbClr val="0000FF"/>
                          </a:solidFill>
                          <a:latin typeface="Courier New"/>
                          <a:ea typeface="Courier New"/>
                          <a:cs typeface="Courier New"/>
                          <a:sym typeface="Courier New"/>
                        </a:rPr>
                        <a:t>in</a:t>
                      </a:r>
                      <a:r>
                        <a:rPr lang="en">
                          <a:solidFill>
                            <a:schemeClr val="dk1"/>
                          </a:solidFill>
                        </a:rPr>
                        <a:t> and </a:t>
                      </a:r>
                      <a:r>
                        <a:rPr lang="en">
                          <a:solidFill>
                            <a:srgbClr val="0000FF"/>
                          </a:solidFill>
                          <a:latin typeface="Courier New"/>
                          <a:ea typeface="Courier New"/>
                          <a:cs typeface="Courier New"/>
                          <a:sym typeface="Courier New"/>
                        </a:rPr>
                        <a:t>out</a:t>
                      </a:r>
                      <a:r>
                        <a:rPr lang="en">
                          <a:solidFill>
                            <a:schemeClr val="dk1"/>
                          </a:solidFill>
                        </a:rPr>
                        <a:t> are not declared</a:t>
                      </a:r>
                    </a:p>
                  </a:txBody>
                  <a:tcPr marR="91425" marB="91425" marT="91425" marL="91425"/>
                </a:tc>
              </a:tr>
              <a:tr h="381000">
                <a:tc>
                  <a:txBody>
                    <a:bodyPr>
                      <a:noAutofit/>
                    </a:bodyPr>
                    <a:lstStyle/>
                    <a:p>
                      <a:pPr rtl="0" lvl="0">
                        <a:spcBef>
                          <a:spcPts val="0"/>
                        </a:spcBef>
                        <a:buNone/>
                      </a:pPr>
                      <a:r>
                        <a:rPr lang="en"/>
                        <a:t>Creates a scope</a:t>
                      </a:r>
                    </a:p>
                  </a:txBody>
                  <a:tcPr marR="91425" marB="91425" marT="91425" marL="91425"/>
                </a:tc>
                <a:tc>
                  <a:txBody>
                    <a:bodyPr>
                      <a:noAutofit/>
                    </a:bodyPr>
                    <a:lstStyle/>
                    <a:p>
                      <a:pPr rtl="0" lvl="0">
                        <a:spcBef>
                          <a:spcPts val="0"/>
                        </a:spcBef>
                        <a:buNone/>
                      </a:pPr>
                      <a:r>
                        <a:rPr lang="en"/>
                        <a:t>Does not create a scope</a:t>
                      </a:r>
                    </a:p>
                  </a:txBody>
                  <a:tcPr marR="91425" marB="91425" marT="91425" marL="91425"/>
                </a:tc>
                <a:tc>
                  <a:txBody>
                    <a:bodyPr>
                      <a:noAutofit/>
                    </a:bodyPr>
                    <a:lstStyle/>
                    <a:p>
                      <a:pPr rtl="0" lvl="0">
                        <a:spcBef>
                          <a:spcPts val="0"/>
                        </a:spcBef>
                        <a:buNone/>
                      </a:pPr>
                      <a:r>
                        <a:rPr lang="en"/>
                        <a:t>Does not create a scope</a:t>
                      </a:r>
                    </a:p>
                  </a:txBody>
                  <a:tcPr marR="91425" marB="91425" marT="91425" marL="91425"/>
                </a:tc>
              </a:tr>
              <a:tr h="381000">
                <a:tc>
                  <a:txBody>
                    <a:bodyPr>
                      <a:noAutofit/>
                    </a:bodyPr>
                    <a:lstStyle/>
                    <a:p>
                      <a:pPr rtl="0" lvl="0">
                        <a:spcBef>
                          <a:spcPts val="0"/>
                        </a:spcBef>
                        <a:buNone/>
                      </a:pPr>
                      <a:r>
                        <a:rPr lang="en"/>
                        <a:t>No automatic out streaming</a:t>
                      </a:r>
                    </a:p>
                  </a:txBody>
                  <a:tcPr marR="91425" marB="91425" marT="91425" marL="91425"/>
                </a:tc>
                <a:tc>
                  <a:txBody>
                    <a:bodyPr>
                      <a:noAutofit/>
                    </a:bodyPr>
                    <a:lstStyle/>
                    <a:p>
                      <a:pPr rtl="0" lvl="0">
                        <a:spcBef>
                          <a:spcPts val="0"/>
                        </a:spcBef>
                        <a:buNone/>
                      </a:pPr>
                      <a:r>
                        <a:rPr lang="en">
                          <a:solidFill>
                            <a:schemeClr val="dk1"/>
                          </a:solidFill>
                        </a:rPr>
                        <a:t>Automatic out streaming</a:t>
                      </a:r>
                    </a:p>
                  </a:txBody>
                  <a:tcPr marR="91425" marB="91425" marT="91425" marL="91425"/>
                </a:tc>
                <a:tc>
                  <a:txBody>
                    <a:bodyPr>
                      <a:noAutofit/>
                    </a:bodyPr>
                    <a:lstStyle/>
                    <a:p>
                      <a:pPr rtl="0" lvl="0">
                        <a:spcBef>
                          <a:spcPts val="0"/>
                        </a:spcBef>
                        <a:buNone/>
                      </a:pPr>
                      <a:r>
                        <a:rPr lang="en">
                          <a:solidFill>
                            <a:schemeClr val="dk1"/>
                          </a:solidFill>
                        </a:rPr>
                        <a:t>Automatic out streaming</a:t>
                      </a:r>
                    </a:p>
                  </a:txBody>
                  <a:tcPr marR="91425" marB="91425" marT="91425" marL="91425"/>
                </a:tc>
              </a:tr>
              <a:tr h="381000">
                <a:tc>
                  <a:txBody>
                    <a:bodyPr>
                      <a:noAutofit/>
                    </a:bodyPr>
                    <a:lstStyle/>
                    <a:p>
                      <a:pPr rtl="0" lvl="0">
                        <a:spcBef>
                          <a:spcPts val="0"/>
                        </a:spcBef>
                        <a:buNone/>
                      </a:pPr>
                      <a:r>
                        <a:rPr lang="en"/>
                        <a:t>Implicit in/out streaming</a:t>
                      </a:r>
                    </a:p>
                  </a:txBody>
                  <a:tcPr marR="91425" marB="91425" marT="91425" marL="91425"/>
                </a:tc>
                <a:tc>
                  <a:txBody>
                    <a:bodyPr>
                      <a:noAutofit/>
                    </a:bodyPr>
                    <a:lstStyle/>
                    <a:p>
                      <a:pPr rtl="0" lvl="0">
                        <a:spcBef>
                          <a:spcPts val="0"/>
                        </a:spcBef>
                        <a:buNone/>
                      </a:pPr>
                      <a:r>
                        <a:rPr lang="en">
                          <a:solidFill>
                            <a:schemeClr val="dk1"/>
                          </a:solidFill>
                        </a:rPr>
                        <a:t>Implicit in/out streaming</a:t>
                      </a:r>
                    </a:p>
                  </a:txBody>
                  <a:tcPr marR="91425" marB="91425" marT="91425" marL="91425"/>
                </a:tc>
                <a:tc>
                  <a:txBody>
                    <a:bodyPr>
                      <a:noAutofit/>
                    </a:bodyPr>
                    <a:lstStyle/>
                    <a:p>
                      <a:pPr rtl="0" lvl="0">
                        <a:spcBef>
                          <a:spcPts val="0"/>
                        </a:spcBef>
                        <a:buNone/>
                      </a:pPr>
                      <a:r>
                        <a:rPr lang="en">
                          <a:solidFill>
                            <a:schemeClr val="dk1"/>
                          </a:solidFill>
                        </a:rPr>
                        <a:t>No implicit in/out streaming</a:t>
                      </a:r>
                    </a:p>
                  </a:txBody>
                  <a:tcPr marR="91425" marB="91425" marT="91425" marL="91425"/>
                </a:tc>
              </a:tr>
              <a:tr h="381000">
                <a:tc>
                  <a:txBody>
                    <a:bodyPr>
                      <a:noAutofit/>
                    </a:bodyPr>
                    <a:lstStyle/>
                    <a:p>
                      <a:pPr rtl="0" lvl="0">
                        <a:spcBef>
                          <a:spcPts val="0"/>
                        </a:spcBef>
                        <a:buNone/>
                      </a:pPr>
                      <a:r>
                        <a:rPr lang="en"/>
                        <a:t>Returns a function</a:t>
                      </a:r>
                    </a:p>
                  </a:txBody>
                  <a:tcPr marR="91425" marB="91425" marT="91425" marL="91425"/>
                </a:tc>
                <a:tc>
                  <a:txBody>
                    <a:bodyPr>
                      <a:noAutofit/>
                    </a:bodyPr>
                    <a:lstStyle/>
                    <a:p>
                      <a:pPr rtl="0" lvl="0">
                        <a:spcBef>
                          <a:spcPts val="0"/>
                        </a:spcBef>
                        <a:buNone/>
                      </a:pPr>
                      <a:r>
                        <a:rPr lang="en"/>
                        <a:t>Returns a function</a:t>
                      </a:r>
                    </a:p>
                  </a:txBody>
                  <a:tcPr marR="91425" marB="91425" marT="91425" marL="91425"/>
                </a:tc>
                <a:tc>
                  <a:txBody>
                    <a:bodyPr>
                      <a:noAutofit/>
                    </a:bodyPr>
                    <a:lstStyle/>
                    <a:p>
                      <a:pPr rtl="0" lvl="0">
                        <a:spcBef>
                          <a:spcPts val="0"/>
                        </a:spcBef>
                        <a:buNone/>
                      </a:pPr>
                      <a:r>
                        <a:rPr lang="en"/>
                        <a:t>Executes immediately and returns result</a:t>
                      </a:r>
                    </a:p>
                  </a:txBody>
                  <a:tcPr marR="91425" marB="91425" marT="91425" marL="91425"/>
                </a:tc>
              </a:tr>
            </a:tbl>
          </a:graphicData>
        </a:graphic>
      </p:graphicFrame>
      <p:cxnSp>
        <p:nvCxnSpPr>
          <p:cNvPr id="74" name="Shape 74"/>
          <p:cNvCxnSpPr/>
          <p:nvPr/>
        </p:nvCxnSpPr>
        <p:spPr>
          <a:xfrm>
            <a:off y="2112660" x="3369575"/>
            <a:ext cy="1435199" cx="0"/>
          </a:xfrm>
          <a:prstGeom prst="straightConnector1">
            <a:avLst/>
          </a:prstGeom>
          <a:noFill/>
          <a:ln w="76200" cap="flat">
            <a:solidFill>
              <a:schemeClr val="dk2"/>
            </a:solidFill>
            <a:prstDash val="solid"/>
            <a:round/>
            <a:headEnd w="lg" len="lg" type="none"/>
            <a:tailEnd w="lg" len="lg" type="none"/>
          </a:ln>
        </p:spPr>
      </p:cxnSp>
      <p:cxnSp>
        <p:nvCxnSpPr>
          <p:cNvPr id="75" name="Shape 75"/>
          <p:cNvCxnSpPr/>
          <p:nvPr/>
        </p:nvCxnSpPr>
        <p:spPr>
          <a:xfrm>
            <a:off y="3512200" x="3378475"/>
            <a:ext cy="0" cx="2406899"/>
          </a:xfrm>
          <a:prstGeom prst="straightConnector1">
            <a:avLst/>
          </a:prstGeom>
          <a:noFill/>
          <a:ln w="76200" cap="flat">
            <a:solidFill>
              <a:schemeClr val="dk2"/>
            </a:solidFill>
            <a:prstDash val="solid"/>
            <a:round/>
            <a:headEnd w="lg" len="lg" type="none"/>
            <a:tailEnd w="lg" len="lg" type="none"/>
          </a:ln>
        </p:spPr>
      </p:cxnSp>
      <p:cxnSp>
        <p:nvCxnSpPr>
          <p:cNvPr id="76" name="Shape 76"/>
          <p:cNvCxnSpPr/>
          <p:nvPr/>
        </p:nvCxnSpPr>
        <p:spPr>
          <a:xfrm>
            <a:off y="3476550" x="5794225"/>
            <a:ext cy="1016400" cx="0"/>
          </a:xfrm>
          <a:prstGeom prst="straightConnector1">
            <a:avLst/>
          </a:prstGeom>
          <a:noFill/>
          <a:ln w="76200" cap="flat">
            <a:solidFill>
              <a:schemeClr val="dk2"/>
            </a:solidFill>
            <a:prstDash val="solid"/>
            <a:round/>
            <a:headEnd w="lg" len="lg" type="none"/>
            <a:tailEnd w="lg" len="lg" type="none"/>
          </a:ln>
        </p:spPr>
      </p:cxn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