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5A2F2F3B-F0E7-4EA9-A1A9-0833E7D4800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6040" cy="4114440"/>
          </a:xfrm>
          <a:prstGeom prst="rect">
            <a:avLst/>
          </a:prstGeom>
        </p:spPr>
        <p:txBody>
          <a:bodyPr tIns="91440" bIns="91440"/>
          <a:p>
            <a:pPr>
              <a:lnSpc>
                <a:spcPct val="100000"/>
              </a:lnSpc>
            </a:pPr>
            <a:r>
              <a:rPr lang="en-US" sz="1100">
                <a:latin typeface="Arial"/>
              </a:rPr>
              <a:t>These are properties that I didn’t plan on, but they kind of emerged on their own.</a:t>
            </a:r>
            <a:endParaRPr/>
          </a:p>
          <a:p>
            <a:pPr>
              <a:lnSpc>
                <a:spcPct val="100000"/>
              </a:lnSpc>
              <a:buSzPct val="127000"/>
              <a:buFont typeface="Arial"/>
              <a:buAutoNum type="arabicPeriod"/>
            </a:pPr>
            <a:r>
              <a:rPr lang="en-US" sz="1100">
                <a:latin typeface="Arial"/>
              </a:rPr>
              <a:t>Declarative - you tell the compiler what you want to do, and it figures out how to do it.</a:t>
            </a:r>
            <a:endParaRPr/>
          </a:p>
          <a:p>
            <a:pPr>
              <a:lnSpc>
                <a:spcPct val="100000"/>
              </a:lnSpc>
              <a:buSzPct val="127000"/>
              <a:buFont typeface="Arial"/>
              <a:buAutoNum type="arabicPeriod"/>
            </a:pPr>
            <a:r>
              <a:rPr lang="en-US" sz="1100">
                <a:latin typeface="Arial"/>
              </a:rPr>
              <a:t>Reactive - The entire program is a set of functions and links between functions that specify how data should propagate.</a:t>
            </a:r>
            <a:endParaRPr/>
          </a:p>
          <a:p>
            <a:pPr>
              <a:lnSpc>
                <a:spcPct val="100000"/>
              </a:lnSpc>
              <a:buSzPct val="127000"/>
              <a:buFont typeface="Arial"/>
              <a:buAutoNum type="arabicPeriod"/>
            </a:pPr>
            <a:r>
              <a:rPr lang="en-US" sz="1100">
                <a:latin typeface="Arial"/>
              </a:rPr>
              <a:t>Inherently concurrent - Functions can be thought about as actors that send and receive messages.</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6040" cy="4114440"/>
          </a:xfrm>
          <a:prstGeom prst="rect">
            <a:avLst/>
          </a:prstGeom>
        </p:spPr>
        <p:txBody>
          <a:bodyPr tIns="91440" bIns="91440"/>
          <a:p>
            <a:pPr>
              <a:lnSpc>
                <a:spcPct val="100000"/>
              </a:lnSpc>
              <a:buSzPct val="127000"/>
              <a:buFont typeface="Arial"/>
              <a:buAutoNum type="arabicPeriod"/>
            </a:pPr>
            <a:r>
              <a:rPr lang="en-US" sz="1100">
                <a:latin typeface="Arial"/>
              </a:rPr>
              <a:t>Stream is an interpreted language, like PHP or JavaScript.</a:t>
            </a:r>
            <a:endParaRPr/>
          </a:p>
          <a:p>
            <a:pPr lvl="1">
              <a:lnSpc>
                <a:spcPct val="100000"/>
              </a:lnSpc>
              <a:buSzPct val="127000"/>
              <a:buFont typeface="Arial"/>
              <a:buAutoNum type="arabicPeriod"/>
            </a:pPr>
            <a:r>
              <a:rPr lang="en-US" sz="1100">
                <a:latin typeface="Arial"/>
              </a:rPr>
              <a:t>There’s no reason why it couldn’t be compiled, but it is weakly typed and uses implicit memory management, so compilation would be more complicated than a language like C++.</a:t>
            </a:r>
            <a:endParaRPr/>
          </a:p>
          <a:p>
            <a:pPr>
              <a:lnSpc>
                <a:spcPct val="100000"/>
              </a:lnSpc>
              <a:buSzPct val="127000"/>
              <a:buFont typeface="Arial"/>
              <a:buAutoNum type="arabicPeriod"/>
            </a:pPr>
            <a:r>
              <a:rPr lang="en-US" sz="1100">
                <a:latin typeface="Arial"/>
              </a:rPr>
              <a:t>There are 3 parts involved with running a stream program.</a:t>
            </a:r>
            <a:endParaRPr/>
          </a:p>
          <a:p>
            <a:pPr lvl="1">
              <a:lnSpc>
                <a:spcPct val="100000"/>
              </a:lnSpc>
              <a:buSzPct val="127000"/>
              <a:buFont typeface="Arial"/>
              <a:buAutoNum type="arabicPeriod"/>
            </a:pPr>
            <a:r>
              <a:rPr lang="en-US" sz="1100">
                <a:latin typeface="Arial"/>
              </a:rPr>
              <a:t>The interpreter. This is written in C++ and runs what I call “native stream syntax”. There’s only about 12 “constructs, or operators”, in native stream syntax. The idea is that there’s no arbitrary constructs, like IF statements or WHILE loops in the native syntax.</a:t>
            </a:r>
            <a:endParaRPr/>
          </a:p>
          <a:p>
            <a:pPr lvl="1">
              <a:lnSpc>
                <a:spcPct val="100000"/>
              </a:lnSpc>
              <a:buSzPct val="127000"/>
              <a:buFont typeface="Arial"/>
              <a:buAutoNum type="arabicPeriod"/>
            </a:pPr>
            <a:r>
              <a:rPr lang="en-US" sz="1100">
                <a:latin typeface="Arial"/>
              </a:rPr>
              <a:t>The dialect. This kind of like the standard library in C++. It is written in Stream and defines classes and functions used by the program source, for example a Math class. I’m not sure how this will play out, like if there will be a single standard dialect like the C++ standard library, or multiple dialects depending on the program’s use case. For example a game would include a different dialect than a database application. I can see arguments both ways with this.</a:t>
            </a:r>
            <a:endParaRPr/>
          </a:p>
          <a:p>
            <a:pPr lvl="1">
              <a:lnSpc>
                <a:spcPct val="100000"/>
              </a:lnSpc>
              <a:buSzPct val="127000"/>
              <a:buFont typeface="Arial"/>
              <a:buAutoNum type="arabicPeriod"/>
            </a:pPr>
            <a:r>
              <a:rPr lang="en-US" sz="1100">
                <a:latin typeface="Arial"/>
              </a:rPr>
              <a:t>The program source. This first includes the dialect, then runs the rest of the program.</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343400"/>
            <a:ext cx="5486040" cy="4114440"/>
          </a:xfrm>
          <a:prstGeom prst="rect">
            <a:avLst/>
          </a:prstGeom>
        </p:spPr>
        <p:txBody>
          <a:bodyPr tIns="91440" bIns="91440"/>
          <a:p>
            <a:pPr>
              <a:lnSpc>
                <a:spcPct val="100000"/>
              </a:lnSpc>
            </a:pPr>
            <a:r>
              <a:rPr lang="en-US" sz="1100">
                <a:latin typeface="Arial"/>
              </a:rPr>
              <a:t>Goals in rough order of precedence</a:t>
            </a:r>
            <a:endParaRPr/>
          </a:p>
          <a:p>
            <a:pPr>
              <a:lnSpc>
                <a:spcPct val="100000"/>
              </a:lnSpc>
            </a:pPr>
            <a:endParaRPr/>
          </a:p>
          <a:p>
            <a:pPr>
              <a:lnSpc>
                <a:spcPct val="100000"/>
              </a:lnSpc>
              <a:buSzPct val="127000"/>
              <a:buFont typeface="Arial"/>
              <a:buAutoNum type="arabicPeriod"/>
            </a:pPr>
            <a:r>
              <a:rPr lang="en-US" sz="1100">
                <a:latin typeface="Arial"/>
              </a:rPr>
              <a:t>Clean, beautiful, and fun</a:t>
            </a:r>
            <a:endParaRPr/>
          </a:p>
          <a:p>
            <a:pPr>
              <a:lnSpc>
                <a:spcPct val="100000"/>
              </a:lnSpc>
              <a:buSzPct val="127000"/>
              <a:buFont typeface="Arial"/>
              <a:buAutoNum type="arabicPeriod"/>
            </a:pPr>
            <a:r>
              <a:rPr lang="en-US" sz="1100">
                <a:latin typeface="Arial"/>
              </a:rPr>
              <a:t>Not only minimize lines of code, but also time spent reading the documentation, or asking a question on stackoverflow like “What does the spec say about this edge case?”</a:t>
            </a:r>
            <a:endParaRPr/>
          </a:p>
          <a:p>
            <a:pPr>
              <a:lnSpc>
                <a:spcPct val="100000"/>
              </a:lnSpc>
              <a:buSzPct val="127000"/>
              <a:buFont typeface="Arial"/>
              <a:buAutoNum type="arabicPeriod"/>
            </a:pPr>
            <a:r>
              <a:rPr lang="en-US" sz="1100">
                <a:latin typeface="Arial"/>
              </a:rPr>
              <a:t>A programmer should be able to completely learn the syntax in a few hours. This doesn’t include learning the dialect, which could take longer depending on how complex it is.</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6040" cy="4114440"/>
          </a:xfrm>
          <a:prstGeom prst="rect">
            <a:avLst/>
          </a:prstGeom>
        </p:spPr>
        <p:txBody>
          <a:bodyPr tIns="91440" bIns="91440"/>
          <a:p>
            <a:r>
              <a:rPr lang="en-US" sz="1100">
                <a:latin typeface="Arial"/>
              </a:rPr>
              <a:t>Both of these are asynchronous</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400"/>
            <a:ext cx="5486040" cy="4114440"/>
          </a:xfrm>
          <a:prstGeom prst="rect">
            <a:avLst/>
          </a:prstGeom>
        </p:spPr>
        <p:txBody>
          <a:bodyPr tIns="91440" bIns="91440"/>
          <a:p>
            <a:pPr>
              <a:lnSpc>
                <a:spcPct val="100000"/>
              </a:lnSpc>
            </a:pPr>
            <a:r>
              <a:rPr lang="en-US" sz="1100">
                <a:latin typeface="Arial"/>
              </a:rPr>
              <a:t>The star operator is a function declared by the dialect</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24" name="PlaceHolder 2"/>
          <p:cNvSpPr>
            <a:spLocks noGrp="1"/>
          </p:cNvSpPr>
          <p:nvPr>
            <p:ph type="body"/>
          </p:nvPr>
        </p:nvSpPr>
        <p:spPr>
          <a:xfrm>
            <a:off x="457200" y="1200240"/>
            <a:ext cx="8229240" cy="1776600"/>
          </a:xfrm>
          <a:prstGeom prst="rect">
            <a:avLst/>
          </a:prstGeom>
        </p:spPr>
        <p:txBody>
          <a:bodyPr lIns="0" rIns="0" tIns="0" bIns="0"/>
          <a:p>
            <a:endParaRPr/>
          </a:p>
        </p:txBody>
      </p:sp>
      <p:sp>
        <p:nvSpPr>
          <p:cNvPr id="25" name="PlaceHolder 3"/>
          <p:cNvSpPr>
            <a:spLocks noGrp="1"/>
          </p:cNvSpPr>
          <p:nvPr>
            <p:ph type="body"/>
          </p:nvPr>
        </p:nvSpPr>
        <p:spPr>
          <a:xfrm>
            <a:off x="457200" y="3146040"/>
            <a:ext cx="8229240" cy="17766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27" name="PlaceHolder 2"/>
          <p:cNvSpPr>
            <a:spLocks noGrp="1"/>
          </p:cNvSpPr>
          <p:nvPr>
            <p:ph type="body"/>
          </p:nvPr>
        </p:nvSpPr>
        <p:spPr>
          <a:xfrm>
            <a:off x="457200" y="1200240"/>
            <a:ext cx="4015800" cy="1776600"/>
          </a:xfrm>
          <a:prstGeom prst="rect">
            <a:avLst/>
          </a:prstGeom>
        </p:spPr>
        <p:txBody>
          <a:bodyPr lIns="0" rIns="0" tIns="0" bIns="0"/>
          <a:p>
            <a:endParaRPr/>
          </a:p>
        </p:txBody>
      </p:sp>
      <p:sp>
        <p:nvSpPr>
          <p:cNvPr id="28" name="PlaceHolder 3"/>
          <p:cNvSpPr>
            <a:spLocks noGrp="1"/>
          </p:cNvSpPr>
          <p:nvPr>
            <p:ph type="body"/>
          </p:nvPr>
        </p:nvSpPr>
        <p:spPr>
          <a:xfrm>
            <a:off x="4674240" y="1200240"/>
            <a:ext cx="4015800" cy="1776600"/>
          </a:xfrm>
          <a:prstGeom prst="rect">
            <a:avLst/>
          </a:prstGeom>
        </p:spPr>
        <p:txBody>
          <a:bodyPr lIns="0" rIns="0" tIns="0" bIns="0"/>
          <a:p>
            <a:endParaRPr/>
          </a:p>
        </p:txBody>
      </p:sp>
      <p:sp>
        <p:nvSpPr>
          <p:cNvPr id="29" name="PlaceHolder 4"/>
          <p:cNvSpPr>
            <a:spLocks noGrp="1"/>
          </p:cNvSpPr>
          <p:nvPr>
            <p:ph type="body"/>
          </p:nvPr>
        </p:nvSpPr>
        <p:spPr>
          <a:xfrm>
            <a:off x="4674240" y="3146040"/>
            <a:ext cx="4015800" cy="1776600"/>
          </a:xfrm>
          <a:prstGeom prst="rect">
            <a:avLst/>
          </a:prstGeom>
        </p:spPr>
        <p:txBody>
          <a:bodyPr lIns="0" rIns="0" tIns="0" bIns="0"/>
          <a:p>
            <a:endParaRPr/>
          </a:p>
        </p:txBody>
      </p:sp>
      <p:sp>
        <p:nvSpPr>
          <p:cNvPr id="30" name="PlaceHolder 5"/>
          <p:cNvSpPr>
            <a:spLocks noGrp="1"/>
          </p:cNvSpPr>
          <p:nvPr>
            <p:ph type="body"/>
          </p:nvPr>
        </p:nvSpPr>
        <p:spPr>
          <a:xfrm>
            <a:off x="457200" y="3146040"/>
            <a:ext cx="4015800" cy="17766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32" name="PlaceHolder 2"/>
          <p:cNvSpPr>
            <a:spLocks noGrp="1"/>
          </p:cNvSpPr>
          <p:nvPr>
            <p:ph type="body"/>
          </p:nvPr>
        </p:nvSpPr>
        <p:spPr>
          <a:xfrm>
            <a:off x="457200" y="1200240"/>
            <a:ext cx="8229240" cy="3725280"/>
          </a:xfrm>
          <a:prstGeom prst="rect">
            <a:avLst/>
          </a:prstGeom>
        </p:spPr>
        <p:txBody>
          <a:bodyPr lIns="0" rIns="0" tIns="0" bIns="0"/>
          <a:p>
            <a:endParaRPr/>
          </a:p>
        </p:txBody>
      </p:sp>
      <p:sp>
        <p:nvSpPr>
          <p:cNvPr id="33" name="PlaceHolder 3"/>
          <p:cNvSpPr>
            <a:spLocks noGrp="1"/>
          </p:cNvSpPr>
          <p:nvPr>
            <p:ph type="body"/>
          </p:nvPr>
        </p:nvSpPr>
        <p:spPr>
          <a:xfrm>
            <a:off x="457200" y="1200240"/>
            <a:ext cx="8229240" cy="3725280"/>
          </a:xfrm>
          <a:prstGeom prst="rect">
            <a:avLst/>
          </a:prstGeom>
        </p:spPr>
        <p:txBody>
          <a:bodyPr lIns="0" rIns="0" tIns="0" bIns="0"/>
          <a:p>
            <a:endParaRPr/>
          </a:p>
        </p:txBody>
      </p:sp>
      <p:pic>
        <p:nvPicPr>
          <p:cNvPr id="34" name="" descr=""/>
          <p:cNvPicPr/>
          <p:nvPr/>
        </p:nvPicPr>
        <p:blipFill>
          <a:blip r:embed="rId2"/>
          <a:stretch>
            <a:fillRect/>
          </a:stretch>
        </p:blipFill>
        <p:spPr>
          <a:xfrm>
            <a:off x="2237040" y="1200240"/>
            <a:ext cx="4668840" cy="3725280"/>
          </a:xfrm>
          <a:prstGeom prst="rect">
            <a:avLst/>
          </a:prstGeom>
          <a:ln>
            <a:noFill/>
          </a:ln>
        </p:spPr>
      </p:pic>
      <p:pic>
        <p:nvPicPr>
          <p:cNvPr id="35" name="" descr=""/>
          <p:cNvPicPr/>
          <p:nvPr/>
        </p:nvPicPr>
        <p:blipFill>
          <a:blip r:embed="rId3"/>
          <a:stretch>
            <a:fillRect/>
          </a:stretch>
        </p:blipFill>
        <p:spPr>
          <a:xfrm>
            <a:off x="2237040" y="1200240"/>
            <a:ext cx="4668840" cy="3725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39" name="PlaceHolder 2"/>
          <p:cNvSpPr>
            <a:spLocks noGrp="1"/>
          </p:cNvSpPr>
          <p:nvPr>
            <p:ph type="subTitle"/>
          </p:nvPr>
        </p:nvSpPr>
        <p:spPr>
          <a:xfrm>
            <a:off x="457200" y="1200240"/>
            <a:ext cx="8229240" cy="3725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41" name="PlaceHolder 2"/>
          <p:cNvSpPr>
            <a:spLocks noGrp="1"/>
          </p:cNvSpPr>
          <p:nvPr>
            <p:ph type="body"/>
          </p:nvPr>
        </p:nvSpPr>
        <p:spPr>
          <a:xfrm>
            <a:off x="457200" y="1200240"/>
            <a:ext cx="8229240" cy="3725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43" name="PlaceHolder 2"/>
          <p:cNvSpPr>
            <a:spLocks noGrp="1"/>
          </p:cNvSpPr>
          <p:nvPr>
            <p:ph type="body"/>
          </p:nvPr>
        </p:nvSpPr>
        <p:spPr>
          <a:xfrm>
            <a:off x="457200" y="1200240"/>
            <a:ext cx="4015800" cy="3725280"/>
          </a:xfrm>
          <a:prstGeom prst="rect">
            <a:avLst/>
          </a:prstGeom>
        </p:spPr>
        <p:txBody>
          <a:bodyPr lIns="0" rIns="0" tIns="0" bIns="0"/>
          <a:p>
            <a:endParaRPr/>
          </a:p>
        </p:txBody>
      </p:sp>
      <p:sp>
        <p:nvSpPr>
          <p:cNvPr id="44" name="PlaceHolder 3"/>
          <p:cNvSpPr>
            <a:spLocks noGrp="1"/>
          </p:cNvSpPr>
          <p:nvPr>
            <p:ph type="body"/>
          </p:nvPr>
        </p:nvSpPr>
        <p:spPr>
          <a:xfrm>
            <a:off x="4674240" y="1200240"/>
            <a:ext cx="4015800" cy="3725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920"/>
            <a:ext cx="8229240" cy="857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920"/>
            <a:ext cx="8229240" cy="3975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48" name="PlaceHolder 2"/>
          <p:cNvSpPr>
            <a:spLocks noGrp="1"/>
          </p:cNvSpPr>
          <p:nvPr>
            <p:ph type="body"/>
          </p:nvPr>
        </p:nvSpPr>
        <p:spPr>
          <a:xfrm>
            <a:off x="457200" y="1200240"/>
            <a:ext cx="4015800" cy="1776600"/>
          </a:xfrm>
          <a:prstGeom prst="rect">
            <a:avLst/>
          </a:prstGeom>
        </p:spPr>
        <p:txBody>
          <a:bodyPr lIns="0" rIns="0" tIns="0" bIns="0"/>
          <a:p>
            <a:endParaRPr/>
          </a:p>
        </p:txBody>
      </p:sp>
      <p:sp>
        <p:nvSpPr>
          <p:cNvPr id="49" name="PlaceHolder 3"/>
          <p:cNvSpPr>
            <a:spLocks noGrp="1"/>
          </p:cNvSpPr>
          <p:nvPr>
            <p:ph type="body"/>
          </p:nvPr>
        </p:nvSpPr>
        <p:spPr>
          <a:xfrm>
            <a:off x="457200" y="3146040"/>
            <a:ext cx="4015800" cy="1776600"/>
          </a:xfrm>
          <a:prstGeom prst="rect">
            <a:avLst/>
          </a:prstGeom>
        </p:spPr>
        <p:txBody>
          <a:bodyPr lIns="0" rIns="0" tIns="0" bIns="0"/>
          <a:p>
            <a:endParaRPr/>
          </a:p>
        </p:txBody>
      </p:sp>
      <p:sp>
        <p:nvSpPr>
          <p:cNvPr id="50" name="PlaceHolder 4"/>
          <p:cNvSpPr>
            <a:spLocks noGrp="1"/>
          </p:cNvSpPr>
          <p:nvPr>
            <p:ph type="body"/>
          </p:nvPr>
        </p:nvSpPr>
        <p:spPr>
          <a:xfrm>
            <a:off x="4674240" y="1200240"/>
            <a:ext cx="4015800" cy="3725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3" name="PlaceHolder 2"/>
          <p:cNvSpPr>
            <a:spLocks noGrp="1"/>
          </p:cNvSpPr>
          <p:nvPr>
            <p:ph type="subTitle"/>
          </p:nvPr>
        </p:nvSpPr>
        <p:spPr>
          <a:xfrm>
            <a:off x="457200" y="1200240"/>
            <a:ext cx="8229240" cy="3725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52" name="PlaceHolder 2"/>
          <p:cNvSpPr>
            <a:spLocks noGrp="1"/>
          </p:cNvSpPr>
          <p:nvPr>
            <p:ph type="body"/>
          </p:nvPr>
        </p:nvSpPr>
        <p:spPr>
          <a:xfrm>
            <a:off x="457200" y="1200240"/>
            <a:ext cx="4015800" cy="3725280"/>
          </a:xfrm>
          <a:prstGeom prst="rect">
            <a:avLst/>
          </a:prstGeom>
        </p:spPr>
        <p:txBody>
          <a:bodyPr lIns="0" rIns="0" tIns="0" bIns="0"/>
          <a:p>
            <a:endParaRPr/>
          </a:p>
        </p:txBody>
      </p:sp>
      <p:sp>
        <p:nvSpPr>
          <p:cNvPr id="53" name="PlaceHolder 3"/>
          <p:cNvSpPr>
            <a:spLocks noGrp="1"/>
          </p:cNvSpPr>
          <p:nvPr>
            <p:ph type="body"/>
          </p:nvPr>
        </p:nvSpPr>
        <p:spPr>
          <a:xfrm>
            <a:off x="4674240" y="1200240"/>
            <a:ext cx="4015800" cy="1776600"/>
          </a:xfrm>
          <a:prstGeom prst="rect">
            <a:avLst/>
          </a:prstGeom>
        </p:spPr>
        <p:txBody>
          <a:bodyPr lIns="0" rIns="0" tIns="0" bIns="0"/>
          <a:p>
            <a:endParaRPr/>
          </a:p>
        </p:txBody>
      </p:sp>
      <p:sp>
        <p:nvSpPr>
          <p:cNvPr id="54" name="PlaceHolder 4"/>
          <p:cNvSpPr>
            <a:spLocks noGrp="1"/>
          </p:cNvSpPr>
          <p:nvPr>
            <p:ph type="body"/>
          </p:nvPr>
        </p:nvSpPr>
        <p:spPr>
          <a:xfrm>
            <a:off x="4674240" y="3146040"/>
            <a:ext cx="4015800" cy="17766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56" name="PlaceHolder 2"/>
          <p:cNvSpPr>
            <a:spLocks noGrp="1"/>
          </p:cNvSpPr>
          <p:nvPr>
            <p:ph type="body"/>
          </p:nvPr>
        </p:nvSpPr>
        <p:spPr>
          <a:xfrm>
            <a:off x="457200" y="1200240"/>
            <a:ext cx="4015800" cy="1776600"/>
          </a:xfrm>
          <a:prstGeom prst="rect">
            <a:avLst/>
          </a:prstGeom>
        </p:spPr>
        <p:txBody>
          <a:bodyPr lIns="0" rIns="0" tIns="0" bIns="0"/>
          <a:p>
            <a:endParaRPr/>
          </a:p>
        </p:txBody>
      </p:sp>
      <p:sp>
        <p:nvSpPr>
          <p:cNvPr id="57" name="PlaceHolder 3"/>
          <p:cNvSpPr>
            <a:spLocks noGrp="1"/>
          </p:cNvSpPr>
          <p:nvPr>
            <p:ph type="body"/>
          </p:nvPr>
        </p:nvSpPr>
        <p:spPr>
          <a:xfrm>
            <a:off x="4674240" y="1200240"/>
            <a:ext cx="4015800" cy="1776600"/>
          </a:xfrm>
          <a:prstGeom prst="rect">
            <a:avLst/>
          </a:prstGeom>
        </p:spPr>
        <p:txBody>
          <a:bodyPr lIns="0" rIns="0" tIns="0" bIns="0"/>
          <a:p>
            <a:endParaRPr/>
          </a:p>
        </p:txBody>
      </p:sp>
      <p:sp>
        <p:nvSpPr>
          <p:cNvPr id="58" name="PlaceHolder 4"/>
          <p:cNvSpPr>
            <a:spLocks noGrp="1"/>
          </p:cNvSpPr>
          <p:nvPr>
            <p:ph type="body"/>
          </p:nvPr>
        </p:nvSpPr>
        <p:spPr>
          <a:xfrm>
            <a:off x="457200" y="3146040"/>
            <a:ext cx="8229240" cy="17766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60" name="PlaceHolder 2"/>
          <p:cNvSpPr>
            <a:spLocks noGrp="1"/>
          </p:cNvSpPr>
          <p:nvPr>
            <p:ph type="body"/>
          </p:nvPr>
        </p:nvSpPr>
        <p:spPr>
          <a:xfrm>
            <a:off x="457200" y="1200240"/>
            <a:ext cx="8229240" cy="1776600"/>
          </a:xfrm>
          <a:prstGeom prst="rect">
            <a:avLst/>
          </a:prstGeom>
        </p:spPr>
        <p:txBody>
          <a:bodyPr lIns="0" rIns="0" tIns="0" bIns="0"/>
          <a:p>
            <a:endParaRPr/>
          </a:p>
        </p:txBody>
      </p:sp>
      <p:sp>
        <p:nvSpPr>
          <p:cNvPr id="61" name="PlaceHolder 3"/>
          <p:cNvSpPr>
            <a:spLocks noGrp="1"/>
          </p:cNvSpPr>
          <p:nvPr>
            <p:ph type="body"/>
          </p:nvPr>
        </p:nvSpPr>
        <p:spPr>
          <a:xfrm>
            <a:off x="457200" y="3146040"/>
            <a:ext cx="8229240" cy="17766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63" name="PlaceHolder 2"/>
          <p:cNvSpPr>
            <a:spLocks noGrp="1"/>
          </p:cNvSpPr>
          <p:nvPr>
            <p:ph type="body"/>
          </p:nvPr>
        </p:nvSpPr>
        <p:spPr>
          <a:xfrm>
            <a:off x="457200" y="1200240"/>
            <a:ext cx="4015800" cy="1776600"/>
          </a:xfrm>
          <a:prstGeom prst="rect">
            <a:avLst/>
          </a:prstGeom>
        </p:spPr>
        <p:txBody>
          <a:bodyPr lIns="0" rIns="0" tIns="0" bIns="0"/>
          <a:p>
            <a:endParaRPr/>
          </a:p>
        </p:txBody>
      </p:sp>
      <p:sp>
        <p:nvSpPr>
          <p:cNvPr id="64" name="PlaceHolder 3"/>
          <p:cNvSpPr>
            <a:spLocks noGrp="1"/>
          </p:cNvSpPr>
          <p:nvPr>
            <p:ph type="body"/>
          </p:nvPr>
        </p:nvSpPr>
        <p:spPr>
          <a:xfrm>
            <a:off x="4674240" y="1200240"/>
            <a:ext cx="4015800" cy="1776600"/>
          </a:xfrm>
          <a:prstGeom prst="rect">
            <a:avLst/>
          </a:prstGeom>
        </p:spPr>
        <p:txBody>
          <a:bodyPr lIns="0" rIns="0" tIns="0" bIns="0"/>
          <a:p>
            <a:endParaRPr/>
          </a:p>
        </p:txBody>
      </p:sp>
      <p:sp>
        <p:nvSpPr>
          <p:cNvPr id="65" name="PlaceHolder 4"/>
          <p:cNvSpPr>
            <a:spLocks noGrp="1"/>
          </p:cNvSpPr>
          <p:nvPr>
            <p:ph type="body"/>
          </p:nvPr>
        </p:nvSpPr>
        <p:spPr>
          <a:xfrm>
            <a:off x="4674240" y="3146040"/>
            <a:ext cx="4015800" cy="1776600"/>
          </a:xfrm>
          <a:prstGeom prst="rect">
            <a:avLst/>
          </a:prstGeom>
        </p:spPr>
        <p:txBody>
          <a:bodyPr lIns="0" rIns="0" tIns="0" bIns="0"/>
          <a:p>
            <a:endParaRPr/>
          </a:p>
        </p:txBody>
      </p:sp>
      <p:sp>
        <p:nvSpPr>
          <p:cNvPr id="66" name="PlaceHolder 5"/>
          <p:cNvSpPr>
            <a:spLocks noGrp="1"/>
          </p:cNvSpPr>
          <p:nvPr>
            <p:ph type="body"/>
          </p:nvPr>
        </p:nvSpPr>
        <p:spPr>
          <a:xfrm>
            <a:off x="457200" y="3146040"/>
            <a:ext cx="4015800" cy="17766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68" name="PlaceHolder 2"/>
          <p:cNvSpPr>
            <a:spLocks noGrp="1"/>
          </p:cNvSpPr>
          <p:nvPr>
            <p:ph type="body"/>
          </p:nvPr>
        </p:nvSpPr>
        <p:spPr>
          <a:xfrm>
            <a:off x="457200" y="1200240"/>
            <a:ext cx="8229240" cy="3725280"/>
          </a:xfrm>
          <a:prstGeom prst="rect">
            <a:avLst/>
          </a:prstGeom>
        </p:spPr>
        <p:txBody>
          <a:bodyPr lIns="0" rIns="0" tIns="0" bIns="0"/>
          <a:p>
            <a:endParaRPr/>
          </a:p>
        </p:txBody>
      </p:sp>
      <p:sp>
        <p:nvSpPr>
          <p:cNvPr id="69" name="PlaceHolder 3"/>
          <p:cNvSpPr>
            <a:spLocks noGrp="1"/>
          </p:cNvSpPr>
          <p:nvPr>
            <p:ph type="body"/>
          </p:nvPr>
        </p:nvSpPr>
        <p:spPr>
          <a:xfrm>
            <a:off x="457200" y="1200240"/>
            <a:ext cx="8229240" cy="3725280"/>
          </a:xfrm>
          <a:prstGeom prst="rect">
            <a:avLst/>
          </a:prstGeom>
        </p:spPr>
        <p:txBody>
          <a:bodyPr lIns="0" rIns="0" tIns="0" bIns="0"/>
          <a:p>
            <a:endParaRPr/>
          </a:p>
        </p:txBody>
      </p:sp>
      <p:pic>
        <p:nvPicPr>
          <p:cNvPr id="70" name="" descr=""/>
          <p:cNvPicPr/>
          <p:nvPr/>
        </p:nvPicPr>
        <p:blipFill>
          <a:blip r:embed="rId2"/>
          <a:stretch>
            <a:fillRect/>
          </a:stretch>
        </p:blipFill>
        <p:spPr>
          <a:xfrm>
            <a:off x="2237040" y="1200240"/>
            <a:ext cx="4668840" cy="3725280"/>
          </a:xfrm>
          <a:prstGeom prst="rect">
            <a:avLst/>
          </a:prstGeom>
          <a:ln>
            <a:noFill/>
          </a:ln>
        </p:spPr>
      </p:pic>
      <p:pic>
        <p:nvPicPr>
          <p:cNvPr id="71" name="" descr=""/>
          <p:cNvPicPr/>
          <p:nvPr/>
        </p:nvPicPr>
        <p:blipFill>
          <a:blip r:embed="rId3"/>
          <a:stretch>
            <a:fillRect/>
          </a:stretch>
        </p:blipFill>
        <p:spPr>
          <a:xfrm>
            <a:off x="2237040" y="1200240"/>
            <a:ext cx="4668840" cy="3725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5" name="PlaceHolder 2"/>
          <p:cNvSpPr>
            <a:spLocks noGrp="1"/>
          </p:cNvSpPr>
          <p:nvPr>
            <p:ph type="body"/>
          </p:nvPr>
        </p:nvSpPr>
        <p:spPr>
          <a:xfrm>
            <a:off x="457200" y="1200240"/>
            <a:ext cx="8229240" cy="3725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7" name="PlaceHolder 2"/>
          <p:cNvSpPr>
            <a:spLocks noGrp="1"/>
          </p:cNvSpPr>
          <p:nvPr>
            <p:ph type="body"/>
          </p:nvPr>
        </p:nvSpPr>
        <p:spPr>
          <a:xfrm>
            <a:off x="457200" y="1200240"/>
            <a:ext cx="4015800" cy="3725280"/>
          </a:xfrm>
          <a:prstGeom prst="rect">
            <a:avLst/>
          </a:prstGeom>
        </p:spPr>
        <p:txBody>
          <a:bodyPr lIns="0" rIns="0" tIns="0" bIns="0"/>
          <a:p>
            <a:endParaRPr/>
          </a:p>
        </p:txBody>
      </p:sp>
      <p:sp>
        <p:nvSpPr>
          <p:cNvPr id="8" name="PlaceHolder 3"/>
          <p:cNvSpPr>
            <a:spLocks noGrp="1"/>
          </p:cNvSpPr>
          <p:nvPr>
            <p:ph type="body"/>
          </p:nvPr>
        </p:nvSpPr>
        <p:spPr>
          <a:xfrm>
            <a:off x="4674240" y="1200240"/>
            <a:ext cx="4015800" cy="3725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7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9240" cy="3975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12" name="PlaceHolder 2"/>
          <p:cNvSpPr>
            <a:spLocks noGrp="1"/>
          </p:cNvSpPr>
          <p:nvPr>
            <p:ph type="body"/>
          </p:nvPr>
        </p:nvSpPr>
        <p:spPr>
          <a:xfrm>
            <a:off x="457200" y="1200240"/>
            <a:ext cx="4015800" cy="1776600"/>
          </a:xfrm>
          <a:prstGeom prst="rect">
            <a:avLst/>
          </a:prstGeom>
        </p:spPr>
        <p:txBody>
          <a:bodyPr lIns="0" rIns="0" tIns="0" bIns="0"/>
          <a:p>
            <a:endParaRPr/>
          </a:p>
        </p:txBody>
      </p:sp>
      <p:sp>
        <p:nvSpPr>
          <p:cNvPr id="13" name="PlaceHolder 3"/>
          <p:cNvSpPr>
            <a:spLocks noGrp="1"/>
          </p:cNvSpPr>
          <p:nvPr>
            <p:ph type="body"/>
          </p:nvPr>
        </p:nvSpPr>
        <p:spPr>
          <a:xfrm>
            <a:off x="457200" y="3146040"/>
            <a:ext cx="4015800" cy="1776600"/>
          </a:xfrm>
          <a:prstGeom prst="rect">
            <a:avLst/>
          </a:prstGeom>
        </p:spPr>
        <p:txBody>
          <a:bodyPr lIns="0" rIns="0" tIns="0" bIns="0"/>
          <a:p>
            <a:endParaRPr/>
          </a:p>
        </p:txBody>
      </p:sp>
      <p:sp>
        <p:nvSpPr>
          <p:cNvPr id="14" name="PlaceHolder 4"/>
          <p:cNvSpPr>
            <a:spLocks noGrp="1"/>
          </p:cNvSpPr>
          <p:nvPr>
            <p:ph type="body"/>
          </p:nvPr>
        </p:nvSpPr>
        <p:spPr>
          <a:xfrm>
            <a:off x="4674240" y="1200240"/>
            <a:ext cx="4015800" cy="3725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16" name="PlaceHolder 2"/>
          <p:cNvSpPr>
            <a:spLocks noGrp="1"/>
          </p:cNvSpPr>
          <p:nvPr>
            <p:ph type="body"/>
          </p:nvPr>
        </p:nvSpPr>
        <p:spPr>
          <a:xfrm>
            <a:off x="457200" y="1200240"/>
            <a:ext cx="4015800" cy="3725280"/>
          </a:xfrm>
          <a:prstGeom prst="rect">
            <a:avLst/>
          </a:prstGeom>
        </p:spPr>
        <p:txBody>
          <a:bodyPr lIns="0" rIns="0" tIns="0" bIns="0"/>
          <a:p>
            <a:endParaRPr/>
          </a:p>
        </p:txBody>
      </p:sp>
      <p:sp>
        <p:nvSpPr>
          <p:cNvPr id="17" name="PlaceHolder 3"/>
          <p:cNvSpPr>
            <a:spLocks noGrp="1"/>
          </p:cNvSpPr>
          <p:nvPr>
            <p:ph type="body"/>
          </p:nvPr>
        </p:nvSpPr>
        <p:spPr>
          <a:xfrm>
            <a:off x="4674240" y="1200240"/>
            <a:ext cx="4015800" cy="1776600"/>
          </a:xfrm>
          <a:prstGeom prst="rect">
            <a:avLst/>
          </a:prstGeom>
        </p:spPr>
        <p:txBody>
          <a:bodyPr lIns="0" rIns="0" tIns="0" bIns="0"/>
          <a:p>
            <a:endParaRPr/>
          </a:p>
        </p:txBody>
      </p:sp>
      <p:sp>
        <p:nvSpPr>
          <p:cNvPr id="18" name="PlaceHolder 4"/>
          <p:cNvSpPr>
            <a:spLocks noGrp="1"/>
          </p:cNvSpPr>
          <p:nvPr>
            <p:ph type="body"/>
          </p:nvPr>
        </p:nvSpPr>
        <p:spPr>
          <a:xfrm>
            <a:off x="4674240" y="3146040"/>
            <a:ext cx="4015800" cy="17766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9240" cy="857520"/>
          </a:xfrm>
          <a:prstGeom prst="rect">
            <a:avLst/>
          </a:prstGeom>
        </p:spPr>
        <p:txBody>
          <a:bodyPr lIns="0" rIns="0" tIns="0" bIns="0" anchor="ctr"/>
          <a:p>
            <a:endParaRPr/>
          </a:p>
        </p:txBody>
      </p:sp>
      <p:sp>
        <p:nvSpPr>
          <p:cNvPr id="20" name="PlaceHolder 2"/>
          <p:cNvSpPr>
            <a:spLocks noGrp="1"/>
          </p:cNvSpPr>
          <p:nvPr>
            <p:ph type="body"/>
          </p:nvPr>
        </p:nvSpPr>
        <p:spPr>
          <a:xfrm>
            <a:off x="457200" y="1200240"/>
            <a:ext cx="4015800" cy="1776600"/>
          </a:xfrm>
          <a:prstGeom prst="rect">
            <a:avLst/>
          </a:prstGeom>
        </p:spPr>
        <p:txBody>
          <a:bodyPr lIns="0" rIns="0" tIns="0" bIns="0"/>
          <a:p>
            <a:endParaRPr/>
          </a:p>
        </p:txBody>
      </p:sp>
      <p:sp>
        <p:nvSpPr>
          <p:cNvPr id="21" name="PlaceHolder 3"/>
          <p:cNvSpPr>
            <a:spLocks noGrp="1"/>
          </p:cNvSpPr>
          <p:nvPr>
            <p:ph type="body"/>
          </p:nvPr>
        </p:nvSpPr>
        <p:spPr>
          <a:xfrm>
            <a:off x="4674240" y="1200240"/>
            <a:ext cx="4015800" cy="1776600"/>
          </a:xfrm>
          <a:prstGeom prst="rect">
            <a:avLst/>
          </a:prstGeom>
        </p:spPr>
        <p:txBody>
          <a:bodyPr lIns="0" rIns="0" tIns="0" bIns="0"/>
          <a:p>
            <a:endParaRPr/>
          </a:p>
        </p:txBody>
      </p:sp>
      <p:sp>
        <p:nvSpPr>
          <p:cNvPr id="22" name="PlaceHolder 4"/>
          <p:cNvSpPr>
            <a:spLocks noGrp="1"/>
          </p:cNvSpPr>
          <p:nvPr>
            <p:ph type="body"/>
          </p:nvPr>
        </p:nvSpPr>
        <p:spPr>
          <a:xfrm>
            <a:off x="457200" y="3146040"/>
            <a:ext cx="8229240" cy="17766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83280"/>
            <a:ext cx="7772040" cy="1159560"/>
          </a:xfrm>
          <a:prstGeom prst="rect">
            <a:avLst/>
          </a:prstGeom>
        </p:spPr>
        <p:txBody>
          <a:bodyPr tIns="91440" bIns="91440" anchor="b"/>
          <a:p>
            <a:r>
              <a:rPr lang="en-US" sz="4800">
                <a:latin typeface="Arial"/>
              </a:rPr>
              <a:t>Click to edit the title text format</a:t>
            </a:r>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920"/>
            <a:ext cx="8229240" cy="857160"/>
          </a:xfrm>
          <a:prstGeom prst="rect">
            <a:avLst/>
          </a:prstGeom>
        </p:spPr>
        <p:txBody>
          <a:bodyPr tIns="91440" bIns="91440" anchor="b"/>
          <a:p>
            <a:r>
              <a:rPr lang="en-US" sz="3600">
                <a:latin typeface="Arial"/>
              </a:rPr>
              <a:t>Click to edit the title text format</a:t>
            </a:r>
            <a:endParaRPr/>
          </a:p>
        </p:txBody>
      </p:sp>
      <p:sp>
        <p:nvSpPr>
          <p:cNvPr id="37" name="PlaceHolder 2"/>
          <p:cNvSpPr>
            <a:spLocks noGrp="1"/>
          </p:cNvSpPr>
          <p:nvPr>
            <p:ph type="body"/>
          </p:nvPr>
        </p:nvSpPr>
        <p:spPr>
          <a:xfrm>
            <a:off x="457200" y="1200240"/>
            <a:ext cx="8229240" cy="3725280"/>
          </a:xfrm>
          <a:prstGeom prst="rect">
            <a:avLst/>
          </a:prstGeom>
        </p:spPr>
        <p:txBody>
          <a:bodyPr tIns="91440" bIns="91440"/>
          <a:p>
            <a:pPr>
              <a:buSzPct val="45000"/>
              <a:buFont typeface="StarSymbol"/>
              <a:buChar char=""/>
            </a:pPr>
            <a:r>
              <a:rPr lang="en-US" sz="3000">
                <a:latin typeface="Arial"/>
              </a:rPr>
              <a:t>Click to edit the outline text format</a:t>
            </a:r>
            <a:endParaRPr/>
          </a:p>
          <a:p>
            <a:pPr lvl="1">
              <a:buSzPct val="75000"/>
              <a:buFont typeface="StarSymbol"/>
              <a:buChar char=""/>
            </a:pPr>
            <a:r>
              <a:rPr lang="en-US" sz="3000">
                <a:latin typeface="Arial"/>
              </a:rPr>
              <a:t>Second Outline Level</a:t>
            </a:r>
            <a:endParaRPr/>
          </a:p>
          <a:p>
            <a:pPr lvl="2">
              <a:buSzPct val="45000"/>
              <a:buFont typeface="StarSymbol"/>
              <a:buChar char=""/>
            </a:pPr>
            <a:r>
              <a:rPr lang="en-US" sz="3000">
                <a:latin typeface="Arial"/>
              </a:rPr>
              <a:t>Third Outline Level</a:t>
            </a:r>
            <a:endParaRPr/>
          </a:p>
          <a:p>
            <a:pPr lvl="3">
              <a:buSzPct val="75000"/>
              <a:buFont typeface="StarSymbol"/>
              <a:buChar char=""/>
            </a:pPr>
            <a:r>
              <a:rPr lang="en-US" sz="3000">
                <a:latin typeface="Arial"/>
              </a:rPr>
              <a:t>Fourth Outline Level</a:t>
            </a:r>
            <a:endParaRPr/>
          </a:p>
          <a:p>
            <a:pPr lvl="4">
              <a:buSzPct val="45000"/>
              <a:buFont typeface="StarSymbol"/>
              <a:buChar char=""/>
            </a:pPr>
            <a:r>
              <a:rPr lang="en-US" sz="3000">
                <a:latin typeface="Arial"/>
              </a:rPr>
              <a:t>Fifth Outline Level</a:t>
            </a:r>
            <a:endParaRPr/>
          </a:p>
          <a:p>
            <a:pPr lvl="5">
              <a:buSzPct val="45000"/>
              <a:buFont typeface="StarSymbol"/>
              <a:buChar char=""/>
            </a:pPr>
            <a:r>
              <a:rPr lang="en-US" sz="3000">
                <a:latin typeface="Arial"/>
              </a:rPr>
              <a:t>Sixth Outline Level</a:t>
            </a:r>
            <a:endParaRPr/>
          </a:p>
          <a:p>
            <a:pPr lvl="6">
              <a:buSzPct val="45000"/>
              <a:buFont typeface="StarSymbol"/>
              <a:buChar char=""/>
            </a:pPr>
            <a:r>
              <a:rPr lang="en-US" sz="3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685800" y="1583280"/>
            <a:ext cx="7772040" cy="1159560"/>
          </a:xfrm>
          <a:prstGeom prst="rect">
            <a:avLst/>
          </a:prstGeom>
        </p:spPr>
        <p:txBody>
          <a:bodyPr tIns="91440" bIns="91440" anchor="b"/>
          <a:p>
            <a:pPr>
              <a:lnSpc>
                <a:spcPct val="100000"/>
              </a:lnSpc>
            </a:pPr>
            <a:r>
              <a:rPr b="1" lang="en-US" sz="4800">
                <a:solidFill>
                  <a:srgbClr val="000000"/>
                </a:solidFill>
                <a:latin typeface="Arial"/>
                <a:ea typeface="Arial"/>
              </a:rPr>
              <a:t>Stream Language</a:t>
            </a:r>
            <a:endParaRPr/>
          </a:p>
        </p:txBody>
      </p:sp>
      <p:sp>
        <p:nvSpPr>
          <p:cNvPr id="78" name="TextShape 2"/>
          <p:cNvSpPr txBox="1"/>
          <p:nvPr/>
        </p:nvSpPr>
        <p:spPr>
          <a:xfrm>
            <a:off x="685800" y="2840040"/>
            <a:ext cx="7772040" cy="784440"/>
          </a:xfrm>
          <a:prstGeom prst="rect">
            <a:avLst/>
          </a:prstGeom>
        </p:spPr>
        <p:txBody>
          <a:bodyPr tIns="91440" bIns="91440"/>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Anonymous function blocks</a:t>
            </a:r>
            <a:endParaRPr/>
          </a:p>
        </p:txBody>
      </p:sp>
      <p:sp>
        <p:nvSpPr>
          <p:cNvPr id="114" name="TextShape 2"/>
          <p:cNvSpPr txBox="1"/>
          <p:nvPr/>
        </p:nvSpPr>
        <p:spPr>
          <a:xfrm>
            <a:off x="457200" y="10634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Here’s the detailed rules:</a:t>
            </a:r>
            <a:endParaRPr/>
          </a:p>
        </p:txBody>
      </p:sp>
      <p:graphicFrame>
        <p:nvGraphicFramePr>
          <p:cNvPr id="115" name="Table 3"/>
          <p:cNvGraphicFramePr/>
          <p:nvPr/>
        </p:nvGraphicFramePr>
        <p:xfrm>
          <a:off x="952560" y="1719000"/>
          <a:ext cx="7276680" cy="2761560"/>
        </p:xfrm>
        <a:graphic>
          <a:graphicData uri="http://schemas.openxmlformats.org/drawingml/2006/table">
            <a:tbl>
              <a:tblPr/>
              <a:tblGrid>
                <a:gridCol w="2425680"/>
                <a:gridCol w="2425680"/>
                <a:gridCol w="2425680"/>
              </a:tblGrid>
              <a:tr h="393120">
                <a:tc>
                  <a:txBody>
                    <a:bodyPr lIns="91080" rIns="91080" tIns="91080" bIns="91080"/>
                    <a:p>
                      <a:pPr>
                        <a:lnSpc>
                          <a:spcPct val="100000"/>
                        </a:lnSpc>
                      </a:pPr>
                      <a:r>
                        <a:rPr lang="en-US" sz="1400">
                          <a:solidFill>
                            <a:srgbClr val="0000ff"/>
                          </a:solidFill>
                          <a:latin typeface="Courier New"/>
                          <a:ea typeface="Courier New"/>
                        </a:rPr>
                        <a:t>{ /* code */ }</a:t>
                      </a:r>
                      <a:endParaRPr/>
                    </a:p>
                  </a:txBody>
                  <a:tcPr/>
                </a:tc>
                <a:tc>
                  <a:txBody>
                    <a:bodyPr lIns="91080" rIns="91080" tIns="91080" bIns="91080"/>
                    <a:p>
                      <a:pPr>
                        <a:lnSpc>
                          <a:spcPct val="100000"/>
                        </a:lnSpc>
                      </a:pPr>
                      <a:r>
                        <a:rPr lang="en-US" sz="1400">
                          <a:solidFill>
                            <a:srgbClr val="0000ff"/>
                          </a:solidFill>
                          <a:latin typeface="Courier New"/>
                          <a:ea typeface="Courier New"/>
                        </a:rPr>
                        <a:t>[ /* code */ ]</a:t>
                      </a:r>
                      <a:endParaRPr/>
                    </a:p>
                  </a:txBody>
                  <a:tcPr/>
                </a:tc>
                <a:tc>
                  <a:txBody>
                    <a:bodyPr lIns="91080" rIns="91080" tIns="91080" bIns="91080"/>
                    <a:p>
                      <a:pPr>
                        <a:lnSpc>
                          <a:spcPct val="100000"/>
                        </a:lnSpc>
                      </a:pPr>
                      <a:r>
                        <a:rPr lang="en-US" sz="1400">
                          <a:solidFill>
                            <a:srgbClr val="0000ff"/>
                          </a:solidFill>
                          <a:latin typeface="Courier New"/>
                          <a:ea typeface="Courier New"/>
                        </a:rPr>
                        <a:t>( /* code */ )</a:t>
                      </a:r>
                      <a:endParaRPr/>
                    </a:p>
                  </a:txBody>
                  <a:tcPr/>
                </a:tc>
              </a:tr>
              <a:tr h="608760">
                <a:tc>
                  <a:txBody>
                    <a:bodyPr lIns="91080" rIns="91080" tIns="91080" bIns="91080"/>
                    <a:p>
                      <a:pPr>
                        <a:lnSpc>
                          <a:spcPct val="100000"/>
                        </a:lnSpc>
                      </a:pPr>
                      <a:r>
                        <a:rPr lang="en-US" sz="1400">
                          <a:solidFill>
                            <a:srgbClr val="0000ff"/>
                          </a:solidFill>
                          <a:latin typeface="Courier New"/>
                          <a:ea typeface="Courier New"/>
                        </a:rPr>
                        <a:t>in</a:t>
                      </a:r>
                      <a:r>
                        <a:rPr lang="en-US" sz="1400">
                          <a:solidFill>
                            <a:srgbClr val="000000"/>
                          </a:solidFill>
                          <a:latin typeface="Arial"/>
                          <a:ea typeface="Arial"/>
                        </a:rPr>
                        <a:t> and </a:t>
                      </a:r>
                      <a:r>
                        <a:rPr lang="en-US" sz="1400">
                          <a:solidFill>
                            <a:srgbClr val="0000ff"/>
                          </a:solidFill>
                          <a:latin typeface="Courier New"/>
                          <a:ea typeface="Courier New"/>
                        </a:rPr>
                        <a:t>out</a:t>
                      </a:r>
                      <a:r>
                        <a:rPr lang="en-US" sz="1400">
                          <a:solidFill>
                            <a:srgbClr val="000000"/>
                          </a:solidFill>
                          <a:latin typeface="Arial"/>
                          <a:ea typeface="Arial"/>
                        </a:rPr>
                        <a:t> are declared</a:t>
                      </a:r>
                      <a:endParaRPr/>
                    </a:p>
                  </a:txBody>
                  <a:tcPr/>
                </a:tc>
                <a:tc>
                  <a:txBody>
                    <a:bodyPr lIns="91080" rIns="91080" tIns="91080" bIns="91080"/>
                    <a:p>
                      <a:pPr>
                        <a:lnSpc>
                          <a:spcPct val="100000"/>
                        </a:lnSpc>
                      </a:pPr>
                      <a:r>
                        <a:rPr lang="en-US" sz="1400">
                          <a:solidFill>
                            <a:srgbClr val="0000ff"/>
                          </a:solidFill>
                          <a:latin typeface="Courier New"/>
                          <a:ea typeface="Courier New"/>
                        </a:rPr>
                        <a:t>in</a:t>
                      </a:r>
                      <a:r>
                        <a:rPr lang="en-US" sz="1400">
                          <a:solidFill>
                            <a:srgbClr val="000000"/>
                          </a:solidFill>
                          <a:latin typeface="Arial"/>
                          <a:ea typeface="Arial"/>
                        </a:rPr>
                        <a:t> and </a:t>
                      </a:r>
                      <a:r>
                        <a:rPr lang="en-US" sz="1400">
                          <a:solidFill>
                            <a:srgbClr val="0000ff"/>
                          </a:solidFill>
                          <a:latin typeface="Courier New"/>
                          <a:ea typeface="Courier New"/>
                        </a:rPr>
                        <a:t>out</a:t>
                      </a:r>
                      <a:r>
                        <a:rPr lang="en-US" sz="1400">
                          <a:solidFill>
                            <a:srgbClr val="000000"/>
                          </a:solidFill>
                          <a:latin typeface="Arial"/>
                          <a:ea typeface="Arial"/>
                        </a:rPr>
                        <a:t> are not declared</a:t>
                      </a:r>
                      <a:endParaRPr/>
                    </a:p>
                  </a:txBody>
                  <a:tcPr/>
                </a:tc>
                <a:tc>
                  <a:txBody>
                    <a:bodyPr lIns="91080" rIns="91080" tIns="91080" bIns="91080"/>
                    <a:p>
                      <a:pPr>
                        <a:lnSpc>
                          <a:spcPct val="100000"/>
                        </a:lnSpc>
                      </a:pPr>
                      <a:r>
                        <a:rPr lang="en-US" sz="1400">
                          <a:solidFill>
                            <a:srgbClr val="0000ff"/>
                          </a:solidFill>
                          <a:latin typeface="Courier New"/>
                          <a:ea typeface="Courier New"/>
                        </a:rPr>
                        <a:t>in</a:t>
                      </a:r>
                      <a:r>
                        <a:rPr lang="en-US" sz="1400">
                          <a:solidFill>
                            <a:srgbClr val="000000"/>
                          </a:solidFill>
                          <a:latin typeface="Arial"/>
                          <a:ea typeface="Arial"/>
                        </a:rPr>
                        <a:t> and </a:t>
                      </a:r>
                      <a:r>
                        <a:rPr lang="en-US" sz="1400">
                          <a:solidFill>
                            <a:srgbClr val="0000ff"/>
                          </a:solidFill>
                          <a:latin typeface="Courier New"/>
                          <a:ea typeface="Courier New"/>
                        </a:rPr>
                        <a:t>out</a:t>
                      </a:r>
                      <a:r>
                        <a:rPr lang="en-US" sz="1400">
                          <a:solidFill>
                            <a:srgbClr val="000000"/>
                          </a:solidFill>
                          <a:latin typeface="Arial"/>
                          <a:ea typeface="Arial"/>
                        </a:rPr>
                        <a:t> are not declared</a:t>
                      </a:r>
                      <a:endParaRPr/>
                    </a:p>
                  </a:txBody>
                  <a:tcPr/>
                </a:tc>
              </a:tr>
              <a:tr h="388800">
                <a:tc>
                  <a:txBody>
                    <a:bodyPr lIns="91080" rIns="91080" tIns="91080" bIns="91080"/>
                    <a:p>
                      <a:pPr>
                        <a:lnSpc>
                          <a:spcPct val="100000"/>
                        </a:lnSpc>
                      </a:pPr>
                      <a:r>
                        <a:rPr lang="en-US" sz="1400">
                          <a:solidFill>
                            <a:srgbClr val="000000"/>
                          </a:solidFill>
                          <a:latin typeface="Arial"/>
                          <a:ea typeface="Arial"/>
                        </a:rPr>
                        <a:t>Creates a scope</a:t>
                      </a:r>
                      <a:endParaRPr/>
                    </a:p>
                  </a:txBody>
                  <a:tcPr/>
                </a:tc>
                <a:tc>
                  <a:txBody>
                    <a:bodyPr lIns="91080" rIns="91080" tIns="91080" bIns="91080"/>
                    <a:p>
                      <a:pPr>
                        <a:lnSpc>
                          <a:spcPct val="100000"/>
                        </a:lnSpc>
                      </a:pPr>
                      <a:r>
                        <a:rPr lang="en-US" sz="1400">
                          <a:solidFill>
                            <a:srgbClr val="000000"/>
                          </a:solidFill>
                          <a:latin typeface="Arial"/>
                          <a:ea typeface="Arial"/>
                        </a:rPr>
                        <a:t>Does not create a scope</a:t>
                      </a:r>
                      <a:endParaRPr/>
                    </a:p>
                  </a:txBody>
                  <a:tcPr/>
                </a:tc>
                <a:tc>
                  <a:txBody>
                    <a:bodyPr lIns="91080" rIns="91080" tIns="91080" bIns="91080"/>
                    <a:p>
                      <a:pPr>
                        <a:lnSpc>
                          <a:spcPct val="100000"/>
                        </a:lnSpc>
                      </a:pPr>
                      <a:r>
                        <a:rPr lang="en-US" sz="1400">
                          <a:solidFill>
                            <a:srgbClr val="000000"/>
                          </a:solidFill>
                          <a:latin typeface="Arial"/>
                          <a:ea typeface="Arial"/>
                        </a:rPr>
                        <a:t>Does not create a scope</a:t>
                      </a:r>
                      <a:endParaRPr/>
                    </a:p>
                  </a:txBody>
                  <a:tcPr/>
                </a:tc>
              </a:tr>
              <a:tr h="388800">
                <a:tc>
                  <a:txBody>
                    <a:bodyPr lIns="91080" rIns="91080" tIns="91080" bIns="91080"/>
                    <a:p>
                      <a:pPr>
                        <a:lnSpc>
                          <a:spcPct val="100000"/>
                        </a:lnSpc>
                      </a:pPr>
                      <a:r>
                        <a:rPr lang="en-US" sz="1400">
                          <a:solidFill>
                            <a:srgbClr val="000000"/>
                          </a:solidFill>
                          <a:latin typeface="Arial"/>
                          <a:ea typeface="Arial"/>
                        </a:rPr>
                        <a:t>No automatic out streaming</a:t>
                      </a:r>
                      <a:endParaRPr/>
                    </a:p>
                  </a:txBody>
                  <a:tcPr/>
                </a:tc>
                <a:tc>
                  <a:txBody>
                    <a:bodyPr lIns="91080" rIns="91080" tIns="91080" bIns="91080"/>
                    <a:p>
                      <a:pPr>
                        <a:lnSpc>
                          <a:spcPct val="100000"/>
                        </a:lnSpc>
                      </a:pPr>
                      <a:r>
                        <a:rPr lang="en-US" sz="1400">
                          <a:solidFill>
                            <a:srgbClr val="000000"/>
                          </a:solidFill>
                          <a:latin typeface="Arial"/>
                          <a:ea typeface="Arial"/>
                        </a:rPr>
                        <a:t>Automatic out streaming</a:t>
                      </a:r>
                      <a:endParaRPr/>
                    </a:p>
                  </a:txBody>
                  <a:tcPr/>
                </a:tc>
                <a:tc>
                  <a:txBody>
                    <a:bodyPr lIns="91080" rIns="91080" tIns="91080" bIns="91080"/>
                    <a:p>
                      <a:pPr>
                        <a:lnSpc>
                          <a:spcPct val="100000"/>
                        </a:lnSpc>
                      </a:pPr>
                      <a:r>
                        <a:rPr lang="en-US" sz="1400">
                          <a:solidFill>
                            <a:srgbClr val="000000"/>
                          </a:solidFill>
                          <a:latin typeface="Arial"/>
                          <a:ea typeface="Arial"/>
                        </a:rPr>
                        <a:t>Automatic out streaming</a:t>
                      </a:r>
                      <a:endParaRPr/>
                    </a:p>
                  </a:txBody>
                  <a:tcPr/>
                </a:tc>
              </a:tr>
              <a:tr h="388800">
                <a:tc>
                  <a:txBody>
                    <a:bodyPr lIns="91080" rIns="91080" tIns="91080" bIns="91080"/>
                    <a:p>
                      <a:pPr>
                        <a:lnSpc>
                          <a:spcPct val="100000"/>
                        </a:lnSpc>
                      </a:pPr>
                      <a:r>
                        <a:rPr lang="en-US" sz="1400">
                          <a:solidFill>
                            <a:srgbClr val="000000"/>
                          </a:solidFill>
                          <a:latin typeface="Arial"/>
                          <a:ea typeface="Arial"/>
                        </a:rPr>
                        <a:t>Implicit in/out streaming</a:t>
                      </a:r>
                      <a:endParaRPr/>
                    </a:p>
                  </a:txBody>
                  <a:tcPr/>
                </a:tc>
                <a:tc>
                  <a:txBody>
                    <a:bodyPr lIns="91080" rIns="91080" tIns="91080" bIns="91080"/>
                    <a:p>
                      <a:pPr>
                        <a:lnSpc>
                          <a:spcPct val="100000"/>
                        </a:lnSpc>
                      </a:pPr>
                      <a:r>
                        <a:rPr lang="en-US" sz="1400">
                          <a:solidFill>
                            <a:srgbClr val="000000"/>
                          </a:solidFill>
                          <a:latin typeface="Arial"/>
                          <a:ea typeface="Arial"/>
                        </a:rPr>
                        <a:t>Implicit in/out streaming</a:t>
                      </a:r>
                      <a:endParaRPr/>
                    </a:p>
                  </a:txBody>
                  <a:tcPr/>
                </a:tc>
                <a:tc>
                  <a:txBody>
                    <a:bodyPr lIns="91080" rIns="91080" tIns="91080" bIns="91080"/>
                    <a:p>
                      <a:pPr>
                        <a:lnSpc>
                          <a:spcPct val="100000"/>
                        </a:lnSpc>
                      </a:pPr>
                      <a:r>
                        <a:rPr lang="en-US" sz="1400">
                          <a:solidFill>
                            <a:srgbClr val="000000"/>
                          </a:solidFill>
                          <a:latin typeface="Arial"/>
                          <a:ea typeface="Arial"/>
                        </a:rPr>
                        <a:t>No implicit in/out streaming</a:t>
                      </a:r>
                      <a:endParaRPr/>
                    </a:p>
                  </a:txBody>
                  <a:tcPr/>
                </a:tc>
              </a:tr>
              <a:tr h="593280">
                <a:tc>
                  <a:txBody>
                    <a:bodyPr lIns="91080" rIns="91080" tIns="91080" bIns="91080"/>
                    <a:p>
                      <a:pPr>
                        <a:lnSpc>
                          <a:spcPct val="100000"/>
                        </a:lnSpc>
                      </a:pPr>
                      <a:r>
                        <a:rPr lang="en-US" sz="1400">
                          <a:solidFill>
                            <a:srgbClr val="000000"/>
                          </a:solidFill>
                          <a:latin typeface="Arial"/>
                          <a:ea typeface="Arial"/>
                        </a:rPr>
                        <a:t>Returns a function</a:t>
                      </a:r>
                      <a:endParaRPr/>
                    </a:p>
                  </a:txBody>
                  <a:tcPr/>
                </a:tc>
                <a:tc>
                  <a:txBody>
                    <a:bodyPr lIns="91080" rIns="91080" tIns="91080" bIns="91080"/>
                    <a:p>
                      <a:pPr>
                        <a:lnSpc>
                          <a:spcPct val="100000"/>
                        </a:lnSpc>
                      </a:pPr>
                      <a:r>
                        <a:rPr lang="en-US" sz="1400">
                          <a:solidFill>
                            <a:srgbClr val="000000"/>
                          </a:solidFill>
                          <a:latin typeface="Arial"/>
                          <a:ea typeface="Arial"/>
                        </a:rPr>
                        <a:t>Returns a function</a:t>
                      </a:r>
                      <a:endParaRPr/>
                    </a:p>
                  </a:txBody>
                  <a:tcPr/>
                </a:tc>
                <a:tc>
                  <a:txBody>
                    <a:bodyPr lIns="91080" rIns="91080" tIns="91080" bIns="91080"/>
                    <a:p>
                      <a:pPr>
                        <a:lnSpc>
                          <a:spcPct val="100000"/>
                        </a:lnSpc>
                      </a:pPr>
                      <a:r>
                        <a:rPr lang="en-US" sz="1400">
                          <a:solidFill>
                            <a:srgbClr val="000000"/>
                          </a:solidFill>
                          <a:latin typeface="Arial"/>
                          <a:ea typeface="Arial"/>
                        </a:rPr>
                        <a:t>Executes immediately and returns result</a:t>
                      </a:r>
                      <a:endParaRPr/>
                    </a:p>
                  </a:txBody>
                  <a:tcPr/>
                </a:tc>
              </a:tr>
            </a:tbl>
          </a:graphicData>
        </a:graphic>
      </p:graphicFrame>
      <p:sp>
        <p:nvSpPr>
          <p:cNvPr id="116" name="CustomShape 4"/>
          <p:cNvSpPr/>
          <p:nvPr/>
        </p:nvSpPr>
        <p:spPr>
          <a:xfrm>
            <a:off x="3369600" y="2112840"/>
            <a:ext cx="360" cy="1434960"/>
          </a:xfrm>
          <a:prstGeom prst="straightConnector1">
            <a:avLst/>
          </a:prstGeom>
          <a:noFill/>
          <a:ln w="76320">
            <a:solidFill>
              <a:srgbClr val="666666"/>
            </a:solidFill>
            <a:round/>
          </a:ln>
        </p:spPr>
      </p:sp>
      <p:sp>
        <p:nvSpPr>
          <p:cNvPr id="117" name="CustomShape 5"/>
          <p:cNvSpPr/>
          <p:nvPr/>
        </p:nvSpPr>
        <p:spPr>
          <a:xfrm>
            <a:off x="3378600" y="3512160"/>
            <a:ext cx="2406600" cy="360"/>
          </a:xfrm>
          <a:prstGeom prst="straightConnector1">
            <a:avLst/>
          </a:prstGeom>
          <a:noFill/>
          <a:ln w="76320">
            <a:solidFill>
              <a:srgbClr val="666666"/>
            </a:solidFill>
            <a:round/>
          </a:ln>
        </p:spPr>
      </p:sp>
      <p:sp>
        <p:nvSpPr>
          <p:cNvPr id="118" name="CustomShape 6"/>
          <p:cNvSpPr/>
          <p:nvPr/>
        </p:nvSpPr>
        <p:spPr>
          <a:xfrm>
            <a:off x="5794200" y="3476520"/>
            <a:ext cx="360" cy="1015920"/>
          </a:xfrm>
          <a:prstGeom prst="straightConnector1">
            <a:avLst/>
          </a:prstGeom>
          <a:noFill/>
          <a:ln w="76320">
            <a:solidFill>
              <a:srgbClr val="666666"/>
            </a:solidFill>
            <a:round/>
          </a:ln>
        </p:spPr>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Some cool stuff</a:t>
            </a:r>
            <a:endParaRPr/>
          </a:p>
        </p:txBody>
      </p:sp>
      <p:sp>
        <p:nvSpPr>
          <p:cNvPr id="120" name="TextShape 2"/>
          <p:cNvSpPr txBox="1"/>
          <p:nvPr/>
        </p:nvSpPr>
        <p:spPr>
          <a:xfrm>
            <a:off x="457200" y="10634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Comparison operators don’t return booleans, instead they return their input if true, otherwise an empty stream</a:t>
            </a:r>
            <a:endParaRPr/>
          </a:p>
          <a:p>
            <a:pPr>
              <a:lnSpc>
                <a:spcPct val="100000"/>
              </a:lnSpc>
              <a:buFont typeface="Arial"/>
              <a:buChar char="●"/>
            </a:pPr>
            <a:r>
              <a:rPr lang="en-US" sz="2400">
                <a:solidFill>
                  <a:srgbClr val="000000"/>
                </a:solidFill>
                <a:latin typeface="Arial"/>
                <a:ea typeface="Arial"/>
              </a:rPr>
              <a:t>Filtering a stream:</a:t>
            </a:r>
            <a:endParaRPr/>
          </a:p>
          <a:p>
            <a:pPr lvl="1">
              <a:lnSpc>
                <a:spcPct val="100000"/>
              </a:lnSpc>
              <a:buSzPct val="80000"/>
              <a:buFont typeface="Courier New"/>
              <a:buChar char="o"/>
            </a:pPr>
            <a:r>
              <a:rPr lang="en-US" sz="2400">
                <a:solidFill>
                  <a:srgbClr val="000000"/>
                </a:solidFill>
                <a:latin typeface="Arial"/>
                <a:ea typeface="Arial"/>
              </a:rPr>
              <a:t>(1, 2, 3, 4, 5) -&gt; {in &gt; 2 =&gt;}</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Blocking stream operators</a:t>
            </a:r>
            <a:endParaRPr/>
          </a:p>
        </p:txBody>
      </p:sp>
      <p:sp>
        <p:nvSpPr>
          <p:cNvPr id="122" name="TextShape 2"/>
          <p:cNvSpPr txBox="1"/>
          <p:nvPr/>
        </p:nvSpPr>
        <p:spPr>
          <a:xfrm>
            <a:off x="457200" y="10634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First: </a:t>
            </a:r>
            <a:r>
              <a:rPr lang="en-US" sz="2400">
                <a:solidFill>
                  <a:srgbClr val="0000ff"/>
                </a:solidFill>
                <a:latin typeface="Courier New"/>
                <a:ea typeface="Courier New"/>
              </a:rPr>
              <a:t>my_stream ^</a:t>
            </a:r>
            <a:endParaRPr/>
          </a:p>
          <a:p>
            <a:pPr>
              <a:lnSpc>
                <a:spcPct val="100000"/>
              </a:lnSpc>
              <a:buFont typeface="Arial"/>
              <a:buChar char="●"/>
            </a:pPr>
            <a:r>
              <a:rPr lang="en-US" sz="2400">
                <a:solidFill>
                  <a:srgbClr val="000000"/>
                </a:solidFill>
                <a:latin typeface="Arial"/>
                <a:ea typeface="Arial"/>
              </a:rPr>
              <a:t>Last: </a:t>
            </a:r>
            <a:r>
              <a:rPr lang="en-US" sz="2400">
                <a:solidFill>
                  <a:srgbClr val="0000ff"/>
                </a:solidFill>
                <a:latin typeface="Courier New"/>
                <a:ea typeface="Courier New"/>
              </a:rPr>
              <a:t>my_stream $</a:t>
            </a:r>
            <a:endParaRPr/>
          </a:p>
          <a:p>
            <a:pPr>
              <a:lnSpc>
                <a:spcPct val="100000"/>
              </a:lnSpc>
              <a:buFont typeface="Arial"/>
              <a:buChar char="●"/>
            </a:pPr>
            <a:r>
              <a:rPr lang="en-US" sz="2400">
                <a:solidFill>
                  <a:srgbClr val="000000"/>
                </a:solidFill>
                <a:latin typeface="Arial"/>
                <a:ea typeface="Arial"/>
              </a:rPr>
              <a:t>Length: </a:t>
            </a:r>
            <a:r>
              <a:rPr lang="en-US" sz="2400">
                <a:solidFill>
                  <a:srgbClr val="0000ff"/>
                </a:solidFill>
                <a:latin typeface="Courier New"/>
                <a:ea typeface="Courier New"/>
              </a:rPr>
              <a:t>my_stream #</a:t>
            </a:r>
            <a:endParaRPr/>
          </a:p>
          <a:p>
            <a:pPr>
              <a:lnSpc>
                <a:spcPct val="100000"/>
              </a:lnSpc>
              <a:buFont typeface="Arial"/>
              <a:buChar char="●"/>
            </a:pPr>
            <a:r>
              <a:rPr lang="en-US" sz="2400">
                <a:solidFill>
                  <a:srgbClr val="000000"/>
                </a:solidFill>
                <a:latin typeface="Arial"/>
                <a:ea typeface="Arial"/>
              </a:rPr>
              <a:t>These operators block until the functions they refer to become available.</a:t>
            </a:r>
            <a:endParaRPr/>
          </a:p>
          <a:p>
            <a:pPr>
              <a:lnSpc>
                <a:spcPct val="100000"/>
              </a:lnSpc>
              <a:buFont typeface="Arial"/>
              <a:buChar char="●"/>
            </a:pPr>
            <a:r>
              <a:rPr lang="en-US" sz="2400">
                <a:solidFill>
                  <a:srgbClr val="000000"/>
                </a:solidFill>
                <a:latin typeface="Arial"/>
                <a:ea typeface="Arial"/>
              </a:rPr>
              <a:t>This is necessary for operations like accessing a stream by index.</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Code example: Split function</a:t>
            </a:r>
            <a:endParaRPr/>
          </a:p>
        </p:txBody>
      </p:sp>
      <p:sp>
        <p:nvSpPr>
          <p:cNvPr id="124" name="TextShape 2"/>
          <p:cNvSpPr txBox="1"/>
          <p:nvPr/>
        </p:nvSpPr>
        <p:spPr>
          <a:xfrm>
            <a:off x="457200" y="1063440"/>
            <a:ext cx="8229240" cy="3725280"/>
          </a:xfrm>
          <a:prstGeom prst="rect">
            <a:avLst/>
          </a:prstGeom>
        </p:spPr>
        <p:txBody>
          <a:bodyPr tIns="91440" bIns="91440"/>
          <a:p>
            <a:pPr>
              <a:lnSpc>
                <a:spcPct val="100000"/>
              </a:lnSpc>
            </a:pPr>
            <a:r>
              <a:rPr lang="en-US">
                <a:solidFill>
                  <a:srgbClr val="0000ff"/>
                </a:solidFill>
                <a:latin typeface="Courier New"/>
                <a:ea typeface="Courier New"/>
              </a:rPr>
              <a:t>+split = {</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+del = in[]</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del #~0 -&gt; [','] =&gt; del</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&lt;= { =&gt; +str</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&lt;= +arr = String[]</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str.chars -&gt; {</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in ~ del -&gt; [arr &lt;= String[]]</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in !~ del -&gt; [arr $ .append in]</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	</a:t>
            </a:r>
            <a:r>
              <a:rPr lang="en-US">
                <a:solidFill>
                  <a:srgbClr val="0000ff"/>
                </a:solidFill>
                <a:latin typeface="Courier New"/>
                <a:ea typeface="Courier New"/>
              </a:rPr>
              <a:t>}</a:t>
            </a:r>
            <a:endParaRPr/>
          </a:p>
          <a:p>
            <a:pPr>
              <a:lnSpc>
                <a:spcPct val="100000"/>
              </a:lnSpc>
            </a:pPr>
            <a:r>
              <a:rPr lang="en-US">
                <a:solidFill>
                  <a:srgbClr val="0000ff"/>
                </a:solidFill>
                <a:latin typeface="Courier New"/>
                <a:ea typeface="Courier New"/>
              </a:rPr>
              <a:t>	</a:t>
            </a:r>
            <a:r>
              <a:rPr lang="en-US">
                <a:solidFill>
                  <a:srgbClr val="0000ff"/>
                </a:solidFill>
                <a:latin typeface="Courier New"/>
                <a:ea typeface="Courier New"/>
              </a:rPr>
              <a:t>}</a:t>
            </a:r>
            <a:endParaRPr/>
          </a:p>
          <a:p>
            <a:pPr>
              <a:lnSpc>
                <a:spcPct val="100000"/>
              </a:lnSpc>
            </a:pPr>
            <a:r>
              <a:rPr lang="en-US">
                <a:solidFill>
                  <a:srgbClr val="0000ff"/>
                </a:solidFill>
                <a:latin typeface="Courier New"/>
                <a:ea typeface="Courier New"/>
              </a:rPr>
              <a:t>}</a:t>
            </a:r>
            <a:endParaRPr/>
          </a:p>
          <a:p>
            <a:pPr>
              <a:lnSpc>
                <a:spcPct val="100000"/>
              </a:lnSpc>
            </a:pPr>
            <a:r>
              <a:rPr lang="en-US">
                <a:solidFill>
                  <a:srgbClr val="0000ff"/>
                </a:solidFill>
                <a:latin typeface="Courier New"/>
                <a:ea typeface="Courier New"/>
              </a:rPr>
              <a:t>'abc def ghi' -&gt; split[' ']</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Code example</a:t>
            </a:r>
            <a:endParaRPr/>
          </a:p>
        </p:txBody>
      </p:sp>
      <p:sp>
        <p:nvSpPr>
          <p:cNvPr id="126" name="TextShape 2"/>
          <p:cNvSpPr txBox="1"/>
          <p:nvPr/>
        </p:nvSpPr>
        <p:spPr>
          <a:xfrm>
            <a:off x="457200" y="1063440"/>
            <a:ext cx="8229240" cy="3725280"/>
          </a:xfrm>
          <a:prstGeom prst="rect">
            <a:avLst/>
          </a:prstGeom>
        </p:spPr>
        <p:txBody>
          <a:bodyPr tIns="91440" bIns="91440"/>
          <a:p>
            <a:pPr>
              <a:lnSpc>
                <a:spcPct val="100000"/>
              </a:lnSpc>
            </a:pPr>
            <a:r>
              <a:rPr lang="en-US" sz="1400">
                <a:solidFill>
                  <a:srgbClr val="0000ff"/>
                </a:solidFill>
                <a:latin typeface="Courier New"/>
                <a:ea typeface="Courier New"/>
              </a:rPr>
              <a:t>// Lazily calculate all natural numbers</a:t>
            </a:r>
            <a:endParaRPr/>
          </a:p>
          <a:p>
            <a:pPr>
              <a:lnSpc>
                <a:spcPct val="100000"/>
              </a:lnSpc>
            </a:pPr>
            <a:r>
              <a:rPr lang="en-US" sz="1400">
                <a:solidFill>
                  <a:srgbClr val="0000ff"/>
                </a:solidFill>
                <a:latin typeface="Courier New"/>
                <a:ea typeface="Courier New"/>
              </a:rPr>
              <a:t>+N = 1</a:t>
            </a:r>
            <a:endParaRPr/>
          </a:p>
          <a:p>
            <a:pPr>
              <a:lnSpc>
                <a:spcPct val="100000"/>
              </a:lnSpc>
            </a:pPr>
            <a:r>
              <a:rPr lang="en-US" sz="1400">
                <a:solidFill>
                  <a:srgbClr val="0000ff"/>
                </a:solidFill>
                <a:latin typeface="Courier New"/>
                <a:ea typeface="Courier New"/>
              </a:rPr>
              <a:t>N -&gt; {in + 1 =&gt; N}</a:t>
            </a:r>
            <a:endParaRPr/>
          </a:p>
          <a:p>
            <a:pPr>
              <a:lnSpc>
                <a:spcPct val="100000"/>
              </a:lnSpc>
            </a:pPr>
            <a:endParaRPr/>
          </a:p>
          <a:p>
            <a:pPr>
              <a:lnSpc>
                <a:spcPct val="100000"/>
              </a:lnSpc>
            </a:pPr>
            <a:r>
              <a:rPr lang="en-US" sz="1400">
                <a:solidFill>
                  <a:srgbClr val="0000ff"/>
                </a:solidFill>
                <a:latin typeface="Courier New"/>
                <a:ea typeface="Courier New"/>
              </a:rPr>
              <a:t>// Calculate primes</a:t>
            </a:r>
            <a:endParaRPr/>
          </a:p>
          <a:p>
            <a:pPr>
              <a:lnSpc>
                <a:spcPct val="100000"/>
              </a:lnSpc>
            </a:pPr>
            <a:r>
              <a:rPr lang="en-US" sz="1400">
                <a:solidFill>
                  <a:srgbClr val="0000ff"/>
                </a:solidFill>
                <a:latin typeface="Courier New"/>
                <a:ea typeface="Courier New"/>
              </a:rPr>
              <a:t>+primes = {</a:t>
            </a:r>
            <a:endParaRPr/>
          </a:p>
          <a:p>
            <a:pPr>
              <a:lnSpc>
                <a:spcPct val="100000"/>
              </a:lnSpc>
            </a:pPr>
            <a:r>
              <a:rPr lang="en-US" sz="1400">
                <a:solidFill>
                  <a:srgbClr val="0000ff"/>
                </a:solidFill>
                <a:latin typeface="Courier New"/>
                <a:ea typeface="Courier New"/>
              </a:rPr>
              <a:t>    </a:t>
            </a:r>
            <a:r>
              <a:rPr lang="en-US" sz="1400">
                <a:solidFill>
                  <a:srgbClr val="0000ff"/>
                </a:solidFill>
                <a:latin typeface="Courier New"/>
                <a:ea typeface="Courier New"/>
              </a:rPr>
              <a:t>&lt;= in % (N &gt; 1 &lt; in) ~ 0 #~0 -&gt; [in]</a:t>
            </a:r>
            <a:endParaRPr/>
          </a:p>
          <a:p>
            <a:pPr>
              <a:lnSpc>
                <a:spcPct val="100000"/>
              </a:lnSpc>
            </a:pPr>
            <a:r>
              <a:rPr lang="en-US" sz="1400">
                <a:solidFill>
                  <a:srgbClr val="0000ff"/>
                </a:solidFill>
                <a:latin typeface="Courier New"/>
                <a:ea typeface="Courier New"/>
              </a:rPr>
              <a:t>}</a:t>
            </a:r>
            <a:endParaRPr/>
          </a:p>
          <a:p>
            <a:pPr>
              <a:lnSpc>
                <a:spcPct val="100000"/>
              </a:lnSpc>
            </a:pPr>
            <a:endParaRPr/>
          </a:p>
          <a:p>
            <a:pPr>
              <a:lnSpc>
                <a:spcPct val="100000"/>
              </a:lnSpc>
            </a:pPr>
            <a:r>
              <a:rPr lang="en-US" sz="1400">
                <a:solidFill>
                  <a:srgbClr val="0000ff"/>
                </a:solidFill>
                <a:latin typeface="Courier New"/>
                <a:ea typeface="Courier New"/>
              </a:rPr>
              <a:t>// Input numbers and output primes less than</a:t>
            </a:r>
            <a:endParaRPr/>
          </a:p>
          <a:p>
            <a:pPr>
              <a:lnSpc>
                <a:spcPct val="100000"/>
              </a:lnSpc>
            </a:pPr>
            <a:r>
              <a:rPr lang="en-US" sz="1400">
                <a:solidFill>
                  <a:srgbClr val="0000ff"/>
                </a:solidFill>
                <a:latin typeface="Courier New"/>
                <a:ea typeface="Courier New"/>
              </a:rPr>
              <a:t>+numbers = (&lt;= Console.read[]).lines -&gt; Number</a:t>
            </a:r>
            <a:endParaRPr/>
          </a:p>
          <a:p>
            <a:pPr>
              <a:lnSpc>
                <a:spcPct val="100000"/>
              </a:lnSpc>
            </a:pPr>
            <a:r>
              <a:rPr lang="en-US" sz="1400">
                <a:solidFill>
                  <a:srgbClr val="0000ff"/>
                </a:solidFill>
                <a:latin typeface="Courier New"/>
                <a:ea typeface="Courier New"/>
              </a:rPr>
              <a:t>&lt;= numbers -&gt; {N &gt; 1 &lt; in -&gt; primes -&gt; Console.write[] =&gt;}</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Emergent properties</a:t>
            </a:r>
            <a:endParaRPr/>
          </a:p>
        </p:txBody>
      </p:sp>
      <p:sp>
        <p:nvSpPr>
          <p:cNvPr id="128" name="TextShape 2"/>
          <p:cNvSpPr txBox="1"/>
          <p:nvPr/>
        </p:nvSpPr>
        <p:spPr>
          <a:xfrm>
            <a:off x="457200" y="1200240"/>
            <a:ext cx="8229240" cy="3725280"/>
          </a:xfrm>
          <a:prstGeom prst="rect">
            <a:avLst/>
          </a:prstGeom>
        </p:spPr>
        <p:txBody>
          <a:bodyPr tIns="91440" bIns="91440"/>
          <a:p>
            <a:pPr>
              <a:lnSpc>
                <a:spcPct val="100000"/>
              </a:lnSpc>
              <a:buFont typeface="Arial"/>
              <a:buAutoNum type="arabicPeriod"/>
            </a:pPr>
            <a:r>
              <a:rPr lang="en-US" sz="2400">
                <a:solidFill>
                  <a:srgbClr val="000000"/>
                </a:solidFill>
                <a:latin typeface="Arial"/>
                <a:ea typeface="Arial"/>
              </a:rPr>
              <a:t>Declarative – you state what you want to do, rather than how to do it.</a:t>
            </a:r>
            <a:endParaRPr/>
          </a:p>
          <a:p>
            <a:pPr>
              <a:lnSpc>
                <a:spcPct val="100000"/>
              </a:lnSpc>
              <a:buFont typeface="Arial"/>
              <a:buAutoNum type="arabicPeriod"/>
            </a:pPr>
            <a:r>
              <a:rPr lang="en-US" sz="2400">
                <a:solidFill>
                  <a:srgbClr val="000000"/>
                </a:solidFill>
                <a:latin typeface="Arial"/>
                <a:ea typeface="Arial"/>
              </a:rPr>
              <a:t>Reactive – if it works once, chances are it'll work again when it receives new data.</a:t>
            </a:r>
            <a:endParaRPr/>
          </a:p>
          <a:p>
            <a:pPr>
              <a:lnSpc>
                <a:spcPct val="100000"/>
              </a:lnSpc>
              <a:buFont typeface="Arial"/>
              <a:buAutoNum type="arabicPeriod"/>
            </a:pPr>
            <a:r>
              <a:rPr lang="en-US" sz="2400">
                <a:solidFill>
                  <a:srgbClr val="000000"/>
                </a:solidFill>
                <a:latin typeface="Arial"/>
                <a:ea typeface="Arial"/>
              </a:rPr>
              <a:t>Inherently concurrent – because all of the stream operations are asynchronous, they can be distributed to multiple cores or even to a cluster.</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Issues – Stream ordering</a:t>
            </a:r>
            <a:endParaRPr/>
          </a:p>
        </p:txBody>
      </p:sp>
      <p:sp>
        <p:nvSpPr>
          <p:cNvPr id="130" name="TextShape 2"/>
          <p:cNvSpPr txBox="1"/>
          <p:nvPr/>
        </p:nvSpPr>
        <p:spPr>
          <a:xfrm>
            <a:off x="457200" y="1200240"/>
            <a:ext cx="8229240" cy="3725280"/>
          </a:xfrm>
          <a:prstGeom prst="rect">
            <a:avLst/>
          </a:prstGeom>
        </p:spPr>
        <p:txBody>
          <a:bodyPr tIns="91440" bIns="91440"/>
          <a:p>
            <a:pPr>
              <a:buSzPct val="45000"/>
              <a:buFont typeface="StarSymbol"/>
              <a:buChar char=""/>
            </a:pPr>
            <a:r>
              <a:rPr lang="en-US" sz="2000">
                <a:latin typeface="Arial"/>
              </a:rPr>
              <a:t>Since stream operations are asynchronous, technically something like this results in undefined behavior:</a:t>
            </a:r>
            <a:r>
              <a:rPr lang="en-US" sz="2000">
                <a:latin typeface="Arial"/>
              </a:rPr>
              <a:t>
</a:t>
            </a:r>
            <a:r>
              <a:rPr lang="en-US" sz="2000">
                <a:solidFill>
                  <a:srgbClr val="0000ff"/>
                </a:solidFill>
                <a:latin typeface="Courier New"/>
                <a:ea typeface="Courier New"/>
              </a:rPr>
              <a:t>+my_stream &lt;= 1</a:t>
            </a:r>
            <a:r>
              <a:rPr lang="en-US" sz="2000">
                <a:solidFill>
                  <a:srgbClr val="0000ff"/>
                </a:solidFill>
                <a:latin typeface="Courier New"/>
                <a:ea typeface="Courier New"/>
              </a:rPr>
              <a:t>
</a:t>
            </a:r>
            <a:r>
              <a:rPr lang="en-US" sz="2000">
                <a:solidFill>
                  <a:srgbClr val="0000ff"/>
                </a:solidFill>
                <a:latin typeface="Courier New"/>
                <a:ea typeface="Courier New"/>
              </a:rPr>
              <a:t>my_stream &lt;= 2</a:t>
            </a:r>
            <a:r>
              <a:rPr lang="en-US" sz="2000">
                <a:solidFill>
                  <a:srgbClr val="0000ff"/>
                </a:solidFill>
                <a:latin typeface="Courier New"/>
                <a:ea typeface="Courier New"/>
              </a:rPr>
              <a:t>
</a:t>
            </a:r>
            <a:r>
              <a:rPr lang="en-US" sz="2000">
                <a:solidFill>
                  <a:srgbClr val="0000ff"/>
                </a:solidFill>
                <a:latin typeface="Courier New"/>
                <a:ea typeface="Courier New"/>
              </a:rPr>
              <a:t>my_stream #  // 1 or 2?</a:t>
            </a:r>
            <a:endParaRPr/>
          </a:p>
          <a:p>
            <a:pPr>
              <a:buSzPct val="45000"/>
              <a:buFont typeface="StarSymbol"/>
              <a:buChar char=""/>
            </a:pPr>
            <a:r>
              <a:rPr lang="en-US" sz="2000">
                <a:solidFill>
                  <a:srgbClr val="000000"/>
                </a:solidFill>
                <a:latin typeface="Arial"/>
                <a:ea typeface="Courier New"/>
              </a:rPr>
              <a:t>A solution might involve making stream flowing implicitly block until the stream is full before appending.</a:t>
            </a:r>
            <a:endParaRPr/>
          </a:p>
          <a:p>
            <a:pPr lvl="1">
              <a:buSzPct val="75000"/>
              <a:buFont typeface="StarSymbol"/>
              <a:buChar char=""/>
            </a:pPr>
            <a:r>
              <a:rPr lang="en-US" sz="2000">
                <a:solidFill>
                  <a:srgbClr val="000000"/>
                </a:solidFill>
                <a:latin typeface="Arial"/>
                <a:ea typeface="Courier New"/>
              </a:rPr>
              <a:t>This works if </a:t>
            </a:r>
            <a:r>
              <a:rPr lang="en-US" sz="2000">
                <a:solidFill>
                  <a:srgbClr val="0000ff"/>
                </a:solidFill>
                <a:latin typeface="Courier New"/>
                <a:ea typeface="Courier New"/>
              </a:rPr>
              <a:t>1 </a:t>
            </a:r>
            <a:r>
              <a:rPr lang="en-US" sz="2000">
                <a:solidFill>
                  <a:srgbClr val="000000"/>
                </a:solidFill>
                <a:latin typeface="Arial"/>
                <a:ea typeface="Courier New"/>
              </a:rPr>
              <a:t>and </a:t>
            </a:r>
            <a:r>
              <a:rPr lang="en-US" sz="2000">
                <a:solidFill>
                  <a:srgbClr val="0000ff"/>
                </a:solidFill>
                <a:latin typeface="Courier New"/>
                <a:ea typeface="Courier New"/>
              </a:rPr>
              <a:t>2 </a:t>
            </a:r>
            <a:r>
              <a:rPr lang="en-US" sz="2000">
                <a:solidFill>
                  <a:srgbClr val="000000"/>
                </a:solidFill>
                <a:latin typeface="Arial"/>
                <a:ea typeface="Courier New"/>
              </a:rPr>
              <a:t>come from an “instant” stream, but if they come from a blocking stream, like 2 sockets, the resulting stream will be “mixed up”.</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Issues – Math</a:t>
            </a:r>
            <a:endParaRPr/>
          </a:p>
        </p:txBody>
      </p:sp>
      <p:sp>
        <p:nvSpPr>
          <p:cNvPr id="132" name="TextShape 2"/>
          <p:cNvSpPr txBox="1"/>
          <p:nvPr/>
        </p:nvSpPr>
        <p:spPr>
          <a:xfrm>
            <a:off x="457200" y="1200240"/>
            <a:ext cx="8229240" cy="3725280"/>
          </a:xfrm>
          <a:prstGeom prst="rect">
            <a:avLst/>
          </a:prstGeom>
        </p:spPr>
        <p:txBody>
          <a:bodyPr tIns="91440" bIns="91440"/>
          <a:p>
            <a:pPr>
              <a:buSzPct val="45000"/>
              <a:buFont typeface="StarSymbol"/>
              <a:buChar char=""/>
            </a:pPr>
            <a:r>
              <a:rPr lang="en-US" sz="2000">
                <a:latin typeface="Arial"/>
              </a:rPr>
              <a:t>There isn't any math operator precedence in native stream.</a:t>
            </a:r>
            <a:r>
              <a:rPr lang="en-US" sz="2000">
                <a:latin typeface="Arial"/>
                <a:ea typeface="Courier New"/>
              </a:rPr>
              <a:t> Since every function is declared by a dialect, we would have to introduce new native syntax to set a function's precedence.</a:t>
            </a:r>
            <a:endParaRPr/>
          </a:p>
          <a:p>
            <a:pPr>
              <a:buSzPct val="45000"/>
              <a:buFont typeface="StarSymbol"/>
              <a:buChar char=""/>
            </a:pPr>
            <a:r>
              <a:rPr lang="en-US" sz="2000">
                <a:latin typeface="Arial"/>
                <a:ea typeface="Courier New"/>
              </a:rPr>
              <a:t>The mathematical </a:t>
            </a:r>
            <a:r>
              <a:rPr lang="en-US" sz="2000">
                <a:solidFill>
                  <a:srgbClr val="0000ff"/>
                </a:solidFill>
                <a:latin typeface="Courier New"/>
                <a:ea typeface="Courier New"/>
              </a:rPr>
              <a:t>+</a:t>
            </a:r>
            <a:r>
              <a:rPr lang="en-US" sz="2000">
                <a:latin typeface="Arial"/>
                <a:ea typeface="Courier New"/>
              </a:rPr>
              <a:t> operator could collide with a stream declaration (</a:t>
            </a:r>
            <a:r>
              <a:rPr lang="en-US" sz="2000">
                <a:solidFill>
                  <a:srgbClr val="0000ff"/>
                </a:solidFill>
                <a:latin typeface="Courier New"/>
                <a:ea typeface="Courier New"/>
              </a:rPr>
              <a:t>+stream</a:t>
            </a:r>
            <a:r>
              <a:rPr lang="en-US" sz="2000">
                <a:latin typeface="Arial"/>
                <a:ea typeface="Courier New"/>
              </a:rPr>
              <a:t>). This isn't a deal breaker because it can be worked around with additional syntax rules, but it's still ugly and a possible cause for confusion.</a:t>
            </a:r>
            <a:endParaRPr/>
          </a:p>
          <a:p>
            <a:pPr>
              <a:buSzPct val="45000"/>
              <a:buFont typeface="StarSymbol"/>
              <a:buChar char=""/>
            </a:pPr>
            <a:r>
              <a:rPr lang="en-US" sz="2000">
                <a:latin typeface="Arial"/>
                <a:ea typeface="Courier New"/>
              </a:rPr>
              <a:t>One possible solution is a math class that executes a string as a math expression. This also allows us to write math functions like “sin” and “pow” without an ugly “Math.” before them.</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Issues – References</a:t>
            </a:r>
            <a:endParaRPr/>
          </a:p>
        </p:txBody>
      </p:sp>
      <p:sp>
        <p:nvSpPr>
          <p:cNvPr id="134" name="TextShape 2"/>
          <p:cNvSpPr txBox="1"/>
          <p:nvPr/>
        </p:nvSpPr>
        <p:spPr>
          <a:xfrm>
            <a:off x="457200" y="1200240"/>
            <a:ext cx="8229240" cy="3725280"/>
          </a:xfrm>
          <a:prstGeom prst="rect">
            <a:avLst/>
          </a:prstGeom>
        </p:spPr>
        <p:txBody>
          <a:bodyPr tIns="91440" bIns="91440"/>
          <a:p>
            <a:pPr>
              <a:buSzPct val="45000"/>
              <a:buFont typeface="StarSymbol"/>
              <a:buChar char=""/>
            </a:pPr>
            <a:r>
              <a:rPr lang="en-US" sz="2000">
                <a:latin typeface="Arial"/>
                <a:ea typeface="Courier New"/>
              </a:rPr>
              <a:t>Stream flowing doesn't work backwards:</a:t>
            </a:r>
            <a:r>
              <a:rPr lang="en-US" sz="2000">
                <a:latin typeface="Arial"/>
                <a:ea typeface="Courier New"/>
              </a:rPr>
              <a:t>
</a:t>
            </a:r>
            <a:r>
              <a:rPr lang="en-US" sz="2000">
                <a:solidFill>
                  <a:srgbClr val="0000ff"/>
                </a:solidFill>
                <a:latin typeface="Courier New"/>
                <a:ea typeface="Courier New"/>
              </a:rPr>
              <a:t>+target &lt;= +source</a:t>
            </a:r>
            <a:r>
              <a:rPr lang="en-US" sz="2000">
                <a:solidFill>
                  <a:srgbClr val="0000ff"/>
                </a:solidFill>
                <a:latin typeface="Courier New"/>
                <a:ea typeface="Courier New"/>
              </a:rPr>
              <a:t>
</a:t>
            </a:r>
            <a:r>
              <a:rPr lang="en-US" sz="2000">
                <a:solidFill>
                  <a:srgbClr val="0000ff"/>
                </a:solidFill>
                <a:latin typeface="Courier New"/>
                <a:ea typeface="Courier New"/>
              </a:rPr>
              <a:t>target &lt;= 42  // target = (42), source = ()</a:t>
            </a:r>
            <a:endParaRPr/>
          </a:p>
          <a:p>
            <a:pPr>
              <a:buSzPct val="45000"/>
              <a:buFont typeface="StarSymbol"/>
              <a:buChar char=""/>
            </a:pPr>
            <a:r>
              <a:rPr lang="en-US" sz="2000">
                <a:solidFill>
                  <a:srgbClr val="000000"/>
                </a:solidFill>
                <a:latin typeface="Arial"/>
                <a:ea typeface="Courier New"/>
              </a:rPr>
              <a:t>This means that there is no way to return a reference to a stream:</a:t>
            </a:r>
            <a:r>
              <a:rPr lang="en-US" sz="2000">
                <a:solidFill>
                  <a:srgbClr val="000000"/>
                </a:solidFill>
                <a:latin typeface="Arial"/>
                <a:ea typeface="Courier New"/>
              </a:rPr>
              <a:t>
</a:t>
            </a:r>
            <a:r>
              <a:rPr lang="en-US" sz="2000">
                <a:solidFill>
                  <a:srgbClr val="0000ff"/>
                </a:solidFill>
                <a:latin typeface="Courier New"/>
                <a:ea typeface="Courier New"/>
              </a:rPr>
              <a:t>{</a:t>
            </a:r>
            <a:r>
              <a:rPr lang="en-US" sz="2000">
                <a:solidFill>
                  <a:srgbClr val="0000ff"/>
                </a:solidFill>
                <a:latin typeface="Courier New"/>
                <a:ea typeface="Courier New"/>
              </a:rPr>
              <a:t>	</a:t>
            </a:r>
            <a:r>
              <a:rPr lang="en-US" sz="2000">
                <a:solidFill>
                  <a:srgbClr val="0000ff"/>
                </a:solidFill>
                <a:latin typeface="Courier New"/>
                <a:ea typeface="Courier New"/>
              </a:rPr>
              <a:t>+local</a:t>
            </a:r>
            <a:r>
              <a:rPr lang="en-US" sz="2000">
                <a:solidFill>
                  <a:srgbClr val="0000ff"/>
                </a:solidFill>
                <a:latin typeface="Courier New"/>
                <a:ea typeface="Courier New"/>
              </a:rPr>
              <a:t>
</a:t>
            </a:r>
            <a:r>
              <a:rPr lang="en-US" sz="2000">
                <a:solidFill>
                  <a:srgbClr val="0000ff"/>
                </a:solidFill>
                <a:latin typeface="Courier New"/>
                <a:ea typeface="Courier New"/>
              </a:rPr>
              <a:t>	</a:t>
            </a:r>
            <a:r>
              <a:rPr lang="en-US" sz="2000">
                <a:solidFill>
                  <a:srgbClr val="0000ff"/>
                </a:solidFill>
                <a:latin typeface="Courier New"/>
                <a:ea typeface="Courier New"/>
              </a:rPr>
              <a:t>in~.get_local -&gt; [local</a:t>
            </a:r>
            <a:r>
              <a:rPr lang="en-US" sz="2000">
                <a:solidFill>
                  <a:srgbClr val="0000ff"/>
                </a:solidFill>
                <a:latin typeface="Courier New"/>
                <a:ea typeface="Courier New"/>
              </a:rPr>
              <a:t> =&gt; out] // Not a ref</a:t>
            </a:r>
            <a:r>
              <a:rPr lang="en-US" sz="2000">
                <a:solidFill>
                  <a:srgbClr val="0000ff"/>
                </a:solidFill>
                <a:latin typeface="Courier New"/>
                <a:ea typeface="Courier New"/>
              </a:rPr>
              <a:t>
</a:t>
            </a:r>
            <a:r>
              <a:rPr lang="en-US" sz="2000">
                <a:solidFill>
                  <a:srgbClr val="0000ff"/>
                </a:solidFill>
                <a:latin typeface="Courier New"/>
                <a:ea typeface="Courier New"/>
              </a:rPr>
              <a:t>}.get_local</a:t>
            </a:r>
            <a:r>
              <a:rPr lang="en-US" sz="2000">
                <a:solidFill>
                  <a:srgbClr val="0000ff"/>
                </a:solidFill>
                <a:latin typeface="Courier New"/>
                <a:ea typeface="Courier New"/>
              </a:rPr>
              <a:t> &lt;= 123</a:t>
            </a:r>
            <a:r>
              <a:rPr lang="en-US" sz="2000">
                <a:solidFill>
                  <a:srgbClr val="0000ff"/>
                </a:solidFill>
                <a:latin typeface="Courier New"/>
                <a:ea typeface="Courier New"/>
              </a:rPr>
              <a:t>
</a:t>
            </a:r>
            <a:r>
              <a:rPr lang="en-US" sz="2000">
                <a:solidFill>
                  <a:srgbClr val="000000"/>
                </a:solidFill>
                <a:latin typeface="Arial"/>
                <a:ea typeface="Courier New"/>
              </a:rPr>
              <a:t>In this example, the local variable is still empty.</a:t>
            </a:r>
            <a:endParaRPr/>
          </a:p>
          <a:p>
            <a:pPr>
              <a:buSzPct val="45000"/>
              <a:buFont typeface="StarSymbol"/>
              <a:buChar char=""/>
            </a:pPr>
            <a:r>
              <a:rPr lang="en-US" sz="2000">
                <a:solidFill>
                  <a:srgbClr val="000000"/>
                </a:solidFill>
                <a:latin typeface="Arial"/>
                <a:ea typeface="Courier New"/>
              </a:rPr>
              <a:t>Is this a bad part or a good part? It forces classes to provide setters.</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Solved issue </a:t>
            </a:r>
            <a:r>
              <a:rPr b="1" lang="en-US" sz="3600">
                <a:solidFill>
                  <a:srgbClr val="000000"/>
                </a:solidFill>
                <a:latin typeface="Arial"/>
                <a:ea typeface="Arial"/>
              </a:rPr>
              <a:t>– Stream locking</a:t>
            </a:r>
            <a:endParaRPr/>
          </a:p>
        </p:txBody>
      </p:sp>
      <p:sp>
        <p:nvSpPr>
          <p:cNvPr id="136" name="TextShape 2"/>
          <p:cNvSpPr txBox="1"/>
          <p:nvPr/>
        </p:nvSpPr>
        <p:spPr>
          <a:xfrm>
            <a:off x="457200" y="1200240"/>
            <a:ext cx="8229240" cy="3725280"/>
          </a:xfrm>
          <a:prstGeom prst="rect">
            <a:avLst/>
          </a:prstGeom>
        </p:spPr>
        <p:txBody>
          <a:bodyPr tIns="91440" bIns="91440"/>
          <a:p>
            <a:pPr>
              <a:buSzPct val="45000"/>
              <a:buFont typeface="StarSymbol"/>
              <a:buChar char=""/>
            </a:pPr>
            <a:r>
              <a:rPr lang="en-US" sz="2000">
                <a:latin typeface="Arial"/>
              </a:rPr>
              <a:t>I was thinking we would need some kind of syntax to lock a stream to prevent users adding functions to a stream defined in the dialect.</a:t>
            </a:r>
            <a:endParaRPr/>
          </a:p>
          <a:p>
            <a:pPr>
              <a:buSzPct val="45000"/>
              <a:buFont typeface="StarSymbol"/>
              <a:buChar char=""/>
            </a:pPr>
            <a:r>
              <a:rPr lang="en-US" sz="2000">
                <a:latin typeface="Arial"/>
              </a:rPr>
              <a:t>As it turns out, I can simply use this code to lock a stream without adding any new syntax:</a:t>
            </a:r>
            <a:r>
              <a:rPr lang="en-US" sz="2000">
                <a:latin typeface="Arial"/>
              </a:rPr>
              <a:t>
</a:t>
            </a:r>
            <a:r>
              <a:rPr lang="en-US" sz="2000">
                <a:solidFill>
                  <a:srgbClr val="0000ff"/>
                </a:solidFill>
                <a:latin typeface="Courier New"/>
                <a:ea typeface="Courier New"/>
              </a:rPr>
              <a:t>stream #&gt;1 -&gt; ?['Cannot append to stream!']</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Basics</a:t>
            </a:r>
            <a:endParaRPr/>
          </a:p>
        </p:txBody>
      </p:sp>
      <p:sp>
        <p:nvSpPr>
          <p:cNvPr id="80" name="TextShape 2"/>
          <p:cNvSpPr txBox="1"/>
          <p:nvPr/>
        </p:nvSpPr>
        <p:spPr>
          <a:xfrm>
            <a:off x="457200" y="1200240"/>
            <a:ext cx="8229240" cy="3725280"/>
          </a:xfrm>
          <a:prstGeom prst="rect">
            <a:avLst/>
          </a:prstGeom>
        </p:spPr>
        <p:txBody>
          <a:bodyPr tIns="91440" bIns="91440"/>
          <a:p>
            <a:pPr>
              <a:lnSpc>
                <a:spcPct val="100000"/>
              </a:lnSpc>
              <a:buFont typeface="Arial"/>
              <a:buAutoNum type="arabicPeriod"/>
            </a:pPr>
            <a:r>
              <a:rPr lang="en-US" sz="2400">
                <a:solidFill>
                  <a:srgbClr val="000000"/>
                </a:solidFill>
                <a:latin typeface="Arial"/>
                <a:ea typeface="Arial"/>
              </a:rPr>
              <a:t>Stream is an interpreted language</a:t>
            </a:r>
            <a:endParaRPr/>
          </a:p>
          <a:p>
            <a:pPr>
              <a:lnSpc>
                <a:spcPct val="100000"/>
              </a:lnSpc>
              <a:buFont typeface="Arial"/>
              <a:buAutoNum type="arabicPeriod"/>
            </a:pPr>
            <a:r>
              <a:rPr lang="en-US" sz="2400">
                <a:solidFill>
                  <a:srgbClr val="000000"/>
                </a:solidFill>
                <a:latin typeface="Arial"/>
                <a:ea typeface="Arial"/>
              </a:rPr>
              <a:t>There are 3 parts that combine to run a Stream program:</a:t>
            </a:r>
            <a:endParaRPr/>
          </a:p>
          <a:p>
            <a:pPr lvl="1">
              <a:lnSpc>
                <a:spcPct val="100000"/>
              </a:lnSpc>
              <a:buFont typeface="Arial"/>
              <a:buAutoNum type="alphaLcPeriod"/>
            </a:pPr>
            <a:r>
              <a:rPr lang="en-US">
                <a:solidFill>
                  <a:srgbClr val="000000"/>
                </a:solidFill>
                <a:latin typeface="Arial"/>
                <a:ea typeface="Arial"/>
              </a:rPr>
              <a:t>The interpreter</a:t>
            </a:r>
            <a:endParaRPr/>
          </a:p>
          <a:p>
            <a:pPr lvl="1">
              <a:lnSpc>
                <a:spcPct val="100000"/>
              </a:lnSpc>
              <a:buFont typeface="Arial"/>
              <a:buAutoNum type="alphaLcPeriod"/>
            </a:pPr>
            <a:r>
              <a:rPr lang="en-US">
                <a:solidFill>
                  <a:srgbClr val="000000"/>
                </a:solidFill>
                <a:latin typeface="Arial"/>
                <a:ea typeface="Arial"/>
              </a:rPr>
              <a:t>The dialect</a:t>
            </a:r>
            <a:endParaRPr/>
          </a:p>
          <a:p>
            <a:pPr lvl="1">
              <a:lnSpc>
                <a:spcPct val="100000"/>
              </a:lnSpc>
              <a:buFont typeface="Arial"/>
              <a:buAutoNum type="alphaLcPeriod"/>
            </a:pPr>
            <a:r>
              <a:rPr lang="en-US">
                <a:solidFill>
                  <a:srgbClr val="000000"/>
                </a:solidFill>
                <a:latin typeface="Arial"/>
                <a:ea typeface="Arial"/>
              </a:rPr>
              <a:t>The program source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Goals</a:t>
            </a:r>
            <a:endParaRPr/>
          </a:p>
        </p:txBody>
      </p:sp>
      <p:sp>
        <p:nvSpPr>
          <p:cNvPr id="82" name="TextShape 2"/>
          <p:cNvSpPr txBox="1"/>
          <p:nvPr/>
        </p:nvSpPr>
        <p:spPr>
          <a:xfrm>
            <a:off x="457200" y="1200240"/>
            <a:ext cx="8229240" cy="3725280"/>
          </a:xfrm>
          <a:prstGeom prst="rect">
            <a:avLst/>
          </a:prstGeom>
        </p:spPr>
        <p:txBody>
          <a:bodyPr tIns="91440" bIns="91440"/>
          <a:p>
            <a:pPr>
              <a:lnSpc>
                <a:spcPct val="100000"/>
              </a:lnSpc>
              <a:buFont typeface="Arial"/>
              <a:buAutoNum type="arabicPeriod"/>
            </a:pPr>
            <a:r>
              <a:rPr lang="en-US" sz="2400">
                <a:solidFill>
                  <a:srgbClr val="000000"/>
                </a:solidFill>
                <a:latin typeface="Arial"/>
                <a:ea typeface="Arial"/>
              </a:rPr>
              <a:t>Clean, beautiful, and fun to program with</a:t>
            </a:r>
            <a:endParaRPr/>
          </a:p>
          <a:p>
            <a:pPr>
              <a:lnSpc>
                <a:spcPct val="100000"/>
              </a:lnSpc>
              <a:buFont typeface="Arial"/>
              <a:buAutoNum type="arabicPeriod"/>
            </a:pPr>
            <a:r>
              <a:rPr lang="en-US" sz="2400">
                <a:solidFill>
                  <a:srgbClr val="000000"/>
                </a:solidFill>
                <a:latin typeface="Arial"/>
                <a:ea typeface="Arial"/>
              </a:rPr>
              <a:t>Minimal built-in syntax</a:t>
            </a:r>
            <a:endParaRPr/>
          </a:p>
          <a:p>
            <a:pPr>
              <a:lnSpc>
                <a:spcPct val="100000"/>
              </a:lnSpc>
              <a:buFont typeface="Arial"/>
              <a:buAutoNum type="arabicPeriod"/>
            </a:pPr>
            <a:r>
              <a:rPr lang="en-US" sz="2400">
                <a:solidFill>
                  <a:srgbClr val="000000"/>
                </a:solidFill>
                <a:latin typeface="Arial"/>
                <a:ea typeface="Arial"/>
              </a:rPr>
              <a:t>Programming efficiency</a:t>
            </a:r>
            <a:endParaRPr/>
          </a:p>
          <a:p>
            <a:pPr lvl="1">
              <a:lnSpc>
                <a:spcPct val="100000"/>
              </a:lnSpc>
              <a:buFont typeface="Arial"/>
              <a:buAutoNum type="alphaLcPeriod"/>
            </a:pPr>
            <a:r>
              <a:rPr lang="en-US">
                <a:solidFill>
                  <a:srgbClr val="000000"/>
                </a:solidFill>
                <a:latin typeface="Arial"/>
                <a:ea typeface="Arial"/>
              </a:rPr>
              <a:t>Not only minimize lines of code, but also minimize time spent reading documentation.</a:t>
            </a:r>
            <a:endParaRPr/>
          </a:p>
          <a:p>
            <a:pPr lvl="1">
              <a:lnSpc>
                <a:spcPct val="100000"/>
              </a:lnSpc>
              <a:buFont typeface="Arial"/>
              <a:buAutoNum type="alphaLcPeriod"/>
            </a:pPr>
            <a:r>
              <a:rPr lang="en-US">
                <a:solidFill>
                  <a:srgbClr val="000000"/>
                </a:solidFill>
                <a:latin typeface="Arial"/>
                <a:ea typeface="Arial"/>
              </a:rPr>
              <a:t>Principle of least astonishment (predictable)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Code example</a:t>
            </a:r>
            <a:endParaRPr/>
          </a:p>
        </p:txBody>
      </p:sp>
      <p:sp>
        <p:nvSpPr>
          <p:cNvPr id="84" name="TextShape 2"/>
          <p:cNvSpPr txBox="1"/>
          <p:nvPr/>
        </p:nvSpPr>
        <p:spPr>
          <a:xfrm>
            <a:off x="457200" y="1063440"/>
            <a:ext cx="8229240" cy="3725280"/>
          </a:xfrm>
          <a:prstGeom prst="rect">
            <a:avLst/>
          </a:prstGeom>
        </p:spPr>
        <p:txBody>
          <a:bodyPr tIns="91440" bIns="91440"/>
          <a:p>
            <a:pPr>
              <a:lnSpc>
                <a:spcPct val="100000"/>
              </a:lnSpc>
            </a:pPr>
            <a:r>
              <a:rPr lang="en-US" sz="1400">
                <a:solidFill>
                  <a:srgbClr val="0000ff"/>
                </a:solidFill>
                <a:latin typeface="Courier New"/>
                <a:ea typeface="Courier New"/>
              </a:rPr>
              <a:t>// Lazily calculate all natural numbers</a:t>
            </a:r>
            <a:endParaRPr/>
          </a:p>
          <a:p>
            <a:pPr>
              <a:lnSpc>
                <a:spcPct val="100000"/>
              </a:lnSpc>
            </a:pPr>
            <a:r>
              <a:rPr lang="en-US" sz="1400">
                <a:solidFill>
                  <a:srgbClr val="0000ff"/>
                </a:solidFill>
                <a:latin typeface="Courier New"/>
                <a:ea typeface="Courier New"/>
              </a:rPr>
              <a:t>+N = 1</a:t>
            </a:r>
            <a:endParaRPr/>
          </a:p>
          <a:p>
            <a:pPr>
              <a:lnSpc>
                <a:spcPct val="100000"/>
              </a:lnSpc>
            </a:pPr>
            <a:r>
              <a:rPr lang="en-US" sz="1400">
                <a:solidFill>
                  <a:srgbClr val="0000ff"/>
                </a:solidFill>
                <a:latin typeface="Courier New"/>
                <a:ea typeface="Courier New"/>
              </a:rPr>
              <a:t>N -&gt; {in + 1 =&gt; N}</a:t>
            </a:r>
            <a:endParaRPr/>
          </a:p>
          <a:p>
            <a:pPr>
              <a:lnSpc>
                <a:spcPct val="100000"/>
              </a:lnSpc>
            </a:pPr>
            <a:endParaRPr/>
          </a:p>
          <a:p>
            <a:pPr>
              <a:lnSpc>
                <a:spcPct val="100000"/>
              </a:lnSpc>
            </a:pPr>
            <a:r>
              <a:rPr lang="en-US" sz="1400">
                <a:solidFill>
                  <a:srgbClr val="0000ff"/>
                </a:solidFill>
                <a:latin typeface="Courier New"/>
                <a:ea typeface="Courier New"/>
              </a:rPr>
              <a:t>// Calculate primes</a:t>
            </a:r>
            <a:endParaRPr/>
          </a:p>
          <a:p>
            <a:pPr>
              <a:lnSpc>
                <a:spcPct val="100000"/>
              </a:lnSpc>
            </a:pPr>
            <a:r>
              <a:rPr lang="en-US" sz="1400">
                <a:solidFill>
                  <a:srgbClr val="0000ff"/>
                </a:solidFill>
                <a:latin typeface="Courier New"/>
                <a:ea typeface="Courier New"/>
              </a:rPr>
              <a:t>+primes = {</a:t>
            </a:r>
            <a:endParaRPr/>
          </a:p>
          <a:p>
            <a:pPr>
              <a:lnSpc>
                <a:spcPct val="100000"/>
              </a:lnSpc>
            </a:pPr>
            <a:r>
              <a:rPr lang="en-US" sz="1400">
                <a:solidFill>
                  <a:srgbClr val="0000ff"/>
                </a:solidFill>
                <a:latin typeface="Courier New"/>
                <a:ea typeface="Courier New"/>
              </a:rPr>
              <a:t>    </a:t>
            </a:r>
            <a:r>
              <a:rPr lang="en-US" sz="1400">
                <a:solidFill>
                  <a:srgbClr val="0000ff"/>
                </a:solidFill>
                <a:latin typeface="Courier New"/>
                <a:ea typeface="Courier New"/>
              </a:rPr>
              <a:t>&lt;= in % (N &gt; 1 &lt; in) ~ 0 #~0 -&gt; [in]</a:t>
            </a:r>
            <a:endParaRPr/>
          </a:p>
          <a:p>
            <a:pPr>
              <a:lnSpc>
                <a:spcPct val="100000"/>
              </a:lnSpc>
            </a:pPr>
            <a:r>
              <a:rPr lang="en-US" sz="1400">
                <a:solidFill>
                  <a:srgbClr val="0000ff"/>
                </a:solidFill>
                <a:latin typeface="Courier New"/>
                <a:ea typeface="Courier New"/>
              </a:rPr>
              <a:t>}</a:t>
            </a:r>
            <a:endParaRPr/>
          </a:p>
          <a:p>
            <a:pPr>
              <a:lnSpc>
                <a:spcPct val="100000"/>
              </a:lnSpc>
            </a:pPr>
            <a:endParaRPr/>
          </a:p>
          <a:p>
            <a:pPr>
              <a:lnSpc>
                <a:spcPct val="100000"/>
              </a:lnSpc>
            </a:pPr>
            <a:r>
              <a:rPr lang="en-US" sz="1400">
                <a:solidFill>
                  <a:srgbClr val="0000ff"/>
                </a:solidFill>
                <a:latin typeface="Courier New"/>
                <a:ea typeface="Courier New"/>
              </a:rPr>
              <a:t>// Input numbers and output primes less than</a:t>
            </a:r>
            <a:endParaRPr/>
          </a:p>
          <a:p>
            <a:pPr>
              <a:lnSpc>
                <a:spcPct val="100000"/>
              </a:lnSpc>
            </a:pPr>
            <a:r>
              <a:rPr lang="en-US" sz="1400">
                <a:solidFill>
                  <a:srgbClr val="0000ff"/>
                </a:solidFill>
                <a:latin typeface="Courier New"/>
                <a:ea typeface="Courier New"/>
              </a:rPr>
              <a:t>+numbers = (&lt;= Console.read[]).lines -&gt; Number</a:t>
            </a:r>
            <a:endParaRPr/>
          </a:p>
          <a:p>
            <a:pPr>
              <a:lnSpc>
                <a:spcPct val="100000"/>
              </a:lnSpc>
            </a:pPr>
            <a:r>
              <a:rPr lang="en-US" sz="1400">
                <a:solidFill>
                  <a:srgbClr val="0000ff"/>
                </a:solidFill>
                <a:latin typeface="Courier New"/>
                <a:ea typeface="Courier New"/>
              </a:rPr>
              <a:t>&lt;= numbers -&gt; {N &gt; 1 &lt; in -&gt; primes -&gt; Console.write[] =&gt;}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Code example</a:t>
            </a:r>
            <a:endParaRPr/>
          </a:p>
        </p:txBody>
      </p:sp>
      <p:sp>
        <p:nvSpPr>
          <p:cNvPr id="86" name="TextShape 2"/>
          <p:cNvSpPr txBox="1"/>
          <p:nvPr/>
        </p:nvSpPr>
        <p:spPr>
          <a:xfrm>
            <a:off x="457200" y="1200240"/>
            <a:ext cx="8229240" cy="689400"/>
          </a:xfrm>
          <a:prstGeom prst="rect">
            <a:avLst/>
          </a:prstGeom>
        </p:spPr>
        <p:txBody>
          <a:bodyPr tIns="91440" bIns="91440"/>
          <a:p>
            <a:pPr>
              <a:lnSpc>
                <a:spcPct val="100000"/>
              </a:lnSpc>
            </a:pPr>
            <a:r>
              <a:rPr lang="en-US" sz="2400">
                <a:solidFill>
                  <a:srgbClr val="0000ff"/>
                </a:solidFill>
                <a:latin typeface="Courier New"/>
                <a:ea typeface="Courier New"/>
              </a:rPr>
              <a:t>&lt;= Console.write(“Hello World!”)</a:t>
            </a:r>
            <a:endParaRPr/>
          </a:p>
        </p:txBody>
      </p:sp>
      <p:sp>
        <p:nvSpPr>
          <p:cNvPr id="87" name="CustomShape 3"/>
          <p:cNvSpPr/>
          <p:nvPr/>
        </p:nvSpPr>
        <p:spPr>
          <a:xfrm>
            <a:off x="579600" y="1890000"/>
            <a:ext cx="409320" cy="360"/>
          </a:xfrm>
          <a:prstGeom prst="straightConnector1">
            <a:avLst/>
          </a:prstGeom>
          <a:noFill/>
          <a:ln w="114480">
            <a:solidFill>
              <a:srgbClr val="666666"/>
            </a:solidFill>
            <a:round/>
          </a:ln>
        </p:spPr>
      </p:sp>
      <p:sp>
        <p:nvSpPr>
          <p:cNvPr id="88" name="CustomShape 4"/>
          <p:cNvSpPr/>
          <p:nvPr/>
        </p:nvSpPr>
        <p:spPr>
          <a:xfrm>
            <a:off x="1090800" y="1890000"/>
            <a:ext cx="1271520" cy="360"/>
          </a:xfrm>
          <a:prstGeom prst="straightConnector1">
            <a:avLst/>
          </a:prstGeom>
          <a:noFill/>
          <a:ln w="114480">
            <a:solidFill>
              <a:srgbClr val="666666"/>
            </a:solidFill>
            <a:round/>
          </a:ln>
        </p:spPr>
      </p:sp>
      <p:sp>
        <p:nvSpPr>
          <p:cNvPr id="89" name="CustomShape 5"/>
          <p:cNvSpPr/>
          <p:nvPr/>
        </p:nvSpPr>
        <p:spPr>
          <a:xfrm>
            <a:off x="2453760" y="1890000"/>
            <a:ext cx="1022400" cy="360"/>
          </a:xfrm>
          <a:prstGeom prst="straightConnector1">
            <a:avLst/>
          </a:prstGeom>
          <a:noFill/>
          <a:ln w="114480">
            <a:solidFill>
              <a:srgbClr val="666666"/>
            </a:solidFill>
            <a:round/>
          </a:ln>
        </p:spPr>
      </p:sp>
      <p:sp>
        <p:nvSpPr>
          <p:cNvPr id="90" name="CustomShape 6"/>
          <p:cNvSpPr/>
          <p:nvPr/>
        </p:nvSpPr>
        <p:spPr>
          <a:xfrm>
            <a:off x="3682080" y="1890000"/>
            <a:ext cx="2539800" cy="360"/>
          </a:xfrm>
          <a:prstGeom prst="straightConnector1">
            <a:avLst/>
          </a:prstGeom>
          <a:noFill/>
          <a:ln w="114480">
            <a:solidFill>
              <a:srgbClr val="666666"/>
            </a:solidFill>
            <a:round/>
          </a:ln>
        </p:spPr>
      </p:sp>
      <p:sp>
        <p:nvSpPr>
          <p:cNvPr id="91" name="CustomShape 7"/>
          <p:cNvSpPr/>
          <p:nvPr/>
        </p:nvSpPr>
        <p:spPr>
          <a:xfrm>
            <a:off x="579600" y="189000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(1)</a:t>
            </a:r>
            <a:endParaRPr/>
          </a:p>
        </p:txBody>
      </p:sp>
      <p:sp>
        <p:nvSpPr>
          <p:cNvPr id="92" name="CustomShape 8"/>
          <p:cNvSpPr/>
          <p:nvPr/>
        </p:nvSpPr>
        <p:spPr>
          <a:xfrm>
            <a:off x="1516680" y="189000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(2)</a:t>
            </a:r>
            <a:endParaRPr/>
          </a:p>
        </p:txBody>
      </p:sp>
      <p:sp>
        <p:nvSpPr>
          <p:cNvPr id="93" name="CustomShape 9"/>
          <p:cNvSpPr/>
          <p:nvPr/>
        </p:nvSpPr>
        <p:spPr>
          <a:xfrm>
            <a:off x="2744640" y="189000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(3)</a:t>
            </a:r>
            <a:endParaRPr/>
          </a:p>
        </p:txBody>
      </p:sp>
      <p:sp>
        <p:nvSpPr>
          <p:cNvPr id="94" name="CustomShape 10"/>
          <p:cNvSpPr/>
          <p:nvPr/>
        </p:nvSpPr>
        <p:spPr>
          <a:xfrm>
            <a:off x="4725000" y="189000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(4)</a:t>
            </a:r>
            <a:endParaRPr/>
          </a:p>
        </p:txBody>
      </p:sp>
      <p:sp>
        <p:nvSpPr>
          <p:cNvPr id="95" name="TextShape 11"/>
          <p:cNvSpPr txBox="1"/>
          <p:nvPr/>
        </p:nvSpPr>
        <p:spPr>
          <a:xfrm>
            <a:off x="501840" y="3291120"/>
            <a:ext cx="8229240" cy="689400"/>
          </a:xfrm>
          <a:prstGeom prst="rect">
            <a:avLst/>
          </a:prstGeom>
        </p:spPr>
        <p:txBody>
          <a:bodyPr tIns="91440" bIns="91440"/>
          <a:p>
            <a:pPr>
              <a:lnSpc>
                <a:spcPct val="100000"/>
              </a:lnSpc>
            </a:pPr>
            <a:r>
              <a:rPr lang="en-US" sz="2400">
                <a:solidFill>
                  <a:srgbClr val="0000ff"/>
                </a:solidFill>
                <a:latin typeface="Courier New"/>
                <a:ea typeface="Courier New"/>
              </a:rPr>
              <a:t>&lt;= ((Console “write”) “Hello World!”)</a:t>
            </a:r>
            <a:endParaRPr/>
          </a:p>
        </p:txBody>
      </p:sp>
      <p:sp>
        <p:nvSpPr>
          <p:cNvPr id="96" name="CustomShape 12"/>
          <p:cNvSpPr/>
          <p:nvPr/>
        </p:nvSpPr>
        <p:spPr>
          <a:xfrm>
            <a:off x="579600" y="2916720"/>
            <a:ext cx="409320" cy="360"/>
          </a:xfrm>
          <a:prstGeom prst="straightConnector1">
            <a:avLst/>
          </a:prstGeom>
          <a:noFill/>
          <a:ln w="114480">
            <a:solidFill>
              <a:srgbClr val="666666"/>
            </a:solidFill>
            <a:round/>
          </a:ln>
        </p:spPr>
      </p:sp>
      <p:sp>
        <p:nvSpPr>
          <p:cNvPr id="97" name="CustomShape 13"/>
          <p:cNvSpPr/>
          <p:nvPr/>
        </p:nvSpPr>
        <p:spPr>
          <a:xfrm>
            <a:off x="1090800" y="2916720"/>
            <a:ext cx="1271520" cy="360"/>
          </a:xfrm>
          <a:prstGeom prst="straightConnector1">
            <a:avLst/>
          </a:prstGeom>
          <a:noFill/>
          <a:ln w="114480">
            <a:solidFill>
              <a:srgbClr val="666666"/>
            </a:solidFill>
            <a:round/>
          </a:ln>
        </p:spPr>
      </p:sp>
      <p:sp>
        <p:nvSpPr>
          <p:cNvPr id="98" name="CustomShape 14"/>
          <p:cNvSpPr/>
          <p:nvPr/>
        </p:nvSpPr>
        <p:spPr>
          <a:xfrm>
            <a:off x="2606040" y="2916720"/>
            <a:ext cx="1190880" cy="360"/>
          </a:xfrm>
          <a:prstGeom prst="straightConnector1">
            <a:avLst/>
          </a:prstGeom>
          <a:noFill/>
          <a:ln w="114480">
            <a:solidFill>
              <a:srgbClr val="666666"/>
            </a:solidFill>
            <a:round/>
          </a:ln>
        </p:spPr>
      </p:sp>
      <p:sp>
        <p:nvSpPr>
          <p:cNvPr id="99" name="CustomShape 15"/>
          <p:cNvSpPr/>
          <p:nvPr/>
        </p:nvSpPr>
        <p:spPr>
          <a:xfrm>
            <a:off x="4027320" y="2916720"/>
            <a:ext cx="2539800" cy="360"/>
          </a:xfrm>
          <a:prstGeom prst="straightConnector1">
            <a:avLst/>
          </a:prstGeom>
          <a:noFill/>
          <a:ln w="114480">
            <a:solidFill>
              <a:srgbClr val="666666"/>
            </a:solidFill>
            <a:round/>
          </a:ln>
        </p:spPr>
      </p:sp>
      <p:sp>
        <p:nvSpPr>
          <p:cNvPr id="100" name="CustomShape 16"/>
          <p:cNvSpPr/>
          <p:nvPr/>
        </p:nvSpPr>
        <p:spPr>
          <a:xfrm>
            <a:off x="579600" y="291672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(1)</a:t>
            </a:r>
            <a:endParaRPr/>
          </a:p>
        </p:txBody>
      </p:sp>
      <p:sp>
        <p:nvSpPr>
          <p:cNvPr id="101" name="CustomShape 17"/>
          <p:cNvSpPr/>
          <p:nvPr/>
        </p:nvSpPr>
        <p:spPr>
          <a:xfrm>
            <a:off x="1516680" y="291672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(2)</a:t>
            </a:r>
            <a:endParaRPr/>
          </a:p>
        </p:txBody>
      </p:sp>
      <p:sp>
        <p:nvSpPr>
          <p:cNvPr id="102" name="CustomShape 18"/>
          <p:cNvSpPr/>
          <p:nvPr/>
        </p:nvSpPr>
        <p:spPr>
          <a:xfrm>
            <a:off x="2974680" y="291672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(3)</a:t>
            </a:r>
            <a:endParaRPr/>
          </a:p>
        </p:txBody>
      </p:sp>
      <p:sp>
        <p:nvSpPr>
          <p:cNvPr id="103" name="CustomShape 19"/>
          <p:cNvSpPr/>
          <p:nvPr/>
        </p:nvSpPr>
        <p:spPr>
          <a:xfrm>
            <a:off x="5070240" y="2916720"/>
            <a:ext cx="454320" cy="374040"/>
          </a:xfrm>
          <a:prstGeom prst="rect">
            <a:avLst/>
          </a:prstGeom>
          <a:noFill/>
          <a:ln>
            <a:noFill/>
          </a:ln>
        </p:spPr>
        <p:txBody>
          <a:bodyPr tIns="91440" bIns="91440"/>
          <a:p>
            <a:pPr>
              <a:lnSpc>
                <a:spcPct val="100000"/>
              </a:lnSpc>
            </a:pPr>
            <a:r>
              <a:rPr lang="en-US" sz="1400">
                <a:solidFill>
                  <a:srgbClr val="000000"/>
                </a:solidFill>
                <a:latin typeface="Arial"/>
                <a:ea typeface="Arial"/>
              </a:rPr>
              <a:t>(4)</a:t>
            </a:r>
            <a:endParaRPr/>
          </a:p>
        </p:txBody>
      </p:sp>
      <p:sp>
        <p:nvSpPr>
          <p:cNvPr id="104" name="TextShape 20"/>
          <p:cNvSpPr txBox="1"/>
          <p:nvPr/>
        </p:nvSpPr>
        <p:spPr>
          <a:xfrm>
            <a:off x="457200" y="2226960"/>
            <a:ext cx="8229240" cy="689400"/>
          </a:xfrm>
          <a:prstGeom prst="rect">
            <a:avLst/>
          </a:prstGeom>
        </p:spPr>
        <p:txBody>
          <a:bodyPr tIns="91440" bIns="91440"/>
          <a:p>
            <a:pPr>
              <a:lnSpc>
                <a:spcPct val="100000"/>
              </a:lnSpc>
            </a:pPr>
            <a:r>
              <a:rPr lang="en-US" sz="2400">
                <a:solidFill>
                  <a:srgbClr val="0000ff"/>
                </a:solidFill>
                <a:latin typeface="Courier New"/>
                <a:ea typeface="Courier New"/>
              </a:rPr>
              <a:t>&lt;= Console “write” “Hello World!”</a:t>
            </a:r>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0">
                                  <p:stCondLst>
                                    <p:cond delay="0"/>
                                  </p:stCondLst>
                                  <p:childTnLst>
                                    <p:set>
                                      <p:cBhvr>
                                        <p:cTn id="14" dur="1" fill="hold">
                                          <p:stCondLst>
                                            <p:cond delay="0"/>
                                          </p:stCondLst>
                                        </p:cTn>
                                        <p:tgtEl>
                                          <p:spTgt spid="96"/>
                                        </p:tgtEl>
                                        <p:attrNameLst>
                                          <p:attrName>style.visibility</p:attrName>
                                        </p:attrNameLst>
                                      </p:cBhvr>
                                      <p:to>
                                        <p:strVal val="visible"/>
                                      </p:to>
                                    </p:set>
                                    <p:animEffect filter="fade" transition="in">
                                      <p:cBhvr additive="repl">
                                        <p:cTn id="15" dur="1000"/>
                                        <p:tgtEl>
                                          <p:spTgt spid="96"/>
                                        </p:tgtEl>
                                      </p:cBhvr>
                                    </p:animEffect>
                                  </p:childTnLst>
                                </p:cTn>
                              </p:par>
                              <p:par>
                                <p:cTn id="16" nodeType="withEffect" fill="hold" presetClass="entr" presetID="10">
                                  <p:stCondLst>
                                    <p:cond delay="0"/>
                                  </p:stCondLst>
                                  <p:childTnLst>
                                    <p:set>
                                      <p:cBhvr>
                                        <p:cTn id="17" dur="1" fill="hold">
                                          <p:stCondLst>
                                            <p:cond delay="0"/>
                                          </p:stCondLst>
                                        </p:cTn>
                                        <p:tgtEl>
                                          <p:spTgt spid="97"/>
                                        </p:tgtEl>
                                        <p:attrNameLst>
                                          <p:attrName>style.visibility</p:attrName>
                                        </p:attrNameLst>
                                      </p:cBhvr>
                                      <p:to>
                                        <p:strVal val="visible"/>
                                      </p:to>
                                    </p:set>
                                    <p:animEffect filter="fade" transition="in">
                                      <p:cBhvr additive="repl">
                                        <p:cTn id="18" dur="1000"/>
                                        <p:tgtEl>
                                          <p:spTgt spid="97"/>
                                        </p:tgtEl>
                                      </p:cBhvr>
                                    </p:animEffect>
                                  </p:childTnLst>
                                </p:cTn>
                              </p:par>
                              <p:par>
                                <p:cTn id="19" nodeType="withEffect" fill="hold" presetClass="entr" presetID="10">
                                  <p:stCondLst>
                                    <p:cond delay="0"/>
                                  </p:stCondLst>
                                  <p:childTnLst>
                                    <p:set>
                                      <p:cBhvr>
                                        <p:cTn id="20" dur="1" fill="hold">
                                          <p:stCondLst>
                                            <p:cond delay="0"/>
                                          </p:stCondLst>
                                        </p:cTn>
                                        <p:tgtEl>
                                          <p:spTgt spid="98"/>
                                        </p:tgtEl>
                                        <p:attrNameLst>
                                          <p:attrName>style.visibility</p:attrName>
                                        </p:attrNameLst>
                                      </p:cBhvr>
                                      <p:to>
                                        <p:strVal val="visible"/>
                                      </p:to>
                                    </p:set>
                                    <p:animEffect filter="fade" transition="in">
                                      <p:cBhvr additive="repl">
                                        <p:cTn id="21" dur="1000"/>
                                        <p:tgtEl>
                                          <p:spTgt spid="98"/>
                                        </p:tgtEl>
                                      </p:cBhvr>
                                    </p:animEffect>
                                  </p:childTnLst>
                                </p:cTn>
                              </p:par>
                              <p:par>
                                <p:cTn id="22" nodeType="withEffect" fill="hold" presetClass="entr" presetID="10">
                                  <p:stCondLst>
                                    <p:cond delay="0"/>
                                  </p:stCondLst>
                                  <p:childTnLst>
                                    <p:set>
                                      <p:cBhvr>
                                        <p:cTn id="23" dur="1" fill="hold">
                                          <p:stCondLst>
                                            <p:cond delay="0"/>
                                          </p:stCondLst>
                                        </p:cTn>
                                        <p:tgtEl>
                                          <p:spTgt spid="99"/>
                                        </p:tgtEl>
                                        <p:attrNameLst>
                                          <p:attrName>style.visibility</p:attrName>
                                        </p:attrNameLst>
                                      </p:cBhvr>
                                      <p:to>
                                        <p:strVal val="visible"/>
                                      </p:to>
                                    </p:set>
                                    <p:animEffect filter="fade" transition="in">
                                      <p:cBhvr additive="repl">
                                        <p:cTn id="24" dur="1000"/>
                                        <p:tgtEl>
                                          <p:spTgt spid="99"/>
                                        </p:tgtEl>
                                      </p:cBhvr>
                                    </p:animEffect>
                                  </p:childTnLst>
                                </p:cTn>
                              </p:par>
                              <p:par>
                                <p:cTn id="25" nodeType="withEffect" fill="hold" presetClass="entr" presetID="10">
                                  <p:stCondLst>
                                    <p:cond delay="0"/>
                                  </p:stCondLst>
                                  <p:childTnLst>
                                    <p:set>
                                      <p:cBhvr>
                                        <p:cTn id="26" dur="1" fill="hold">
                                          <p:stCondLst>
                                            <p:cond delay="0"/>
                                          </p:stCondLst>
                                        </p:cTn>
                                        <p:tgtEl>
                                          <p:spTgt spid="100"/>
                                        </p:tgtEl>
                                        <p:attrNameLst>
                                          <p:attrName>style.visibility</p:attrName>
                                        </p:attrNameLst>
                                      </p:cBhvr>
                                      <p:to>
                                        <p:strVal val="visible"/>
                                      </p:to>
                                    </p:set>
                                    <p:animEffect filter="fade" transition="in">
                                      <p:cBhvr additive="repl">
                                        <p:cTn id="27" dur="1000"/>
                                        <p:tgtEl>
                                          <p:spTgt spid="100"/>
                                        </p:tgtEl>
                                      </p:cBhvr>
                                    </p:animEffect>
                                  </p:childTnLst>
                                </p:cTn>
                              </p:par>
                              <p:par>
                                <p:cTn id="28" nodeType="withEffect" fill="hold" presetClass="entr" presetID="10">
                                  <p:stCondLst>
                                    <p:cond delay="0"/>
                                  </p:stCondLst>
                                  <p:childTnLst>
                                    <p:set>
                                      <p:cBhvr>
                                        <p:cTn id="29" dur="1" fill="hold">
                                          <p:stCondLst>
                                            <p:cond delay="0"/>
                                          </p:stCondLst>
                                        </p:cTn>
                                        <p:tgtEl>
                                          <p:spTgt spid="101"/>
                                        </p:tgtEl>
                                        <p:attrNameLst>
                                          <p:attrName>style.visibility</p:attrName>
                                        </p:attrNameLst>
                                      </p:cBhvr>
                                      <p:to>
                                        <p:strVal val="visible"/>
                                      </p:to>
                                    </p:set>
                                    <p:animEffect filter="fade" transition="in">
                                      <p:cBhvr additive="repl">
                                        <p:cTn id="30" dur="1000"/>
                                        <p:tgtEl>
                                          <p:spTgt spid="101"/>
                                        </p:tgtEl>
                                      </p:cBhvr>
                                    </p:animEffect>
                                  </p:childTnLst>
                                </p:cTn>
                              </p:par>
                              <p:par>
                                <p:cTn id="31" nodeType="withEffect" fill="hold" presetClass="entr" presetID="10">
                                  <p:stCondLst>
                                    <p:cond delay="0"/>
                                  </p:stCondLst>
                                  <p:childTnLst>
                                    <p:set>
                                      <p:cBhvr>
                                        <p:cTn id="32" dur="1" fill="hold">
                                          <p:stCondLst>
                                            <p:cond delay="0"/>
                                          </p:stCondLst>
                                        </p:cTn>
                                        <p:tgtEl>
                                          <p:spTgt spid="102"/>
                                        </p:tgtEl>
                                        <p:attrNameLst>
                                          <p:attrName>style.visibility</p:attrName>
                                        </p:attrNameLst>
                                      </p:cBhvr>
                                      <p:to>
                                        <p:strVal val="visible"/>
                                      </p:to>
                                    </p:set>
                                    <p:animEffect filter="fade" transition="in">
                                      <p:cBhvr additive="repl">
                                        <p:cTn id="33" dur="1000"/>
                                        <p:tgtEl>
                                          <p:spTgt spid="102"/>
                                        </p:tgtEl>
                                      </p:cBhvr>
                                    </p:animEffect>
                                  </p:childTnLst>
                                </p:cTn>
                              </p:par>
                              <p:par>
                                <p:cTn id="34" nodeType="withEffect" fill="hold" presetClass="entr" presetID="10">
                                  <p:stCondLst>
                                    <p:cond delay="0"/>
                                  </p:stCondLst>
                                  <p:childTnLst>
                                    <p:set>
                                      <p:cBhvr>
                                        <p:cTn id="35" dur="1" fill="hold">
                                          <p:stCondLst>
                                            <p:cond delay="0"/>
                                          </p:stCondLst>
                                        </p:cTn>
                                        <p:tgtEl>
                                          <p:spTgt spid="103"/>
                                        </p:tgtEl>
                                        <p:attrNameLst>
                                          <p:attrName>style.visibility</p:attrName>
                                        </p:attrNameLst>
                                      </p:cBhvr>
                                      <p:to>
                                        <p:strVal val="visible"/>
                                      </p:to>
                                    </p:set>
                                    <p:animEffect filter="fade" transition="in">
                                      <p:cBhvr additive="repl">
                                        <p:cTn id="36" dur="1000"/>
                                        <p:tgtEl>
                                          <p:spTgt spid="103"/>
                                        </p:tgtEl>
                                      </p:cBhvr>
                                    </p:animEffect>
                                  </p:childTnLst>
                                </p:cTn>
                              </p:par>
                              <p:par>
                                <p:cTn id="37" nodeType="withEffect" fill="hold" presetClass="entr" presetID="10">
                                  <p:stCondLst>
                                    <p:cond delay="0"/>
                                  </p:stCondLst>
                                  <p:childTnLst>
                                    <p:set>
                                      <p:cBhvr>
                                        <p:cTn id="38" dur="1" fill="hold">
                                          <p:stCondLst>
                                            <p:cond delay="0"/>
                                          </p:stCondLst>
                                        </p:cTn>
                                        <p:tgtEl>
                                          <p:spTgt spid="104"/>
                                        </p:tgtEl>
                                        <p:attrNameLst>
                                          <p:attrName>style.visibility</p:attrName>
                                        </p:attrNameLst>
                                      </p:cBhvr>
                                      <p:to>
                                        <p:strVal val="visible"/>
                                      </p:to>
                                    </p:set>
                                    <p:animEffect filter="fade" transition="in">
                                      <p:cBhvr additive="repl">
                                        <p:cTn id="39" dur="1000"/>
                                        <p:tgtEl>
                                          <p:spTgt spid="104"/>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95"/>
                                        </p:tgtEl>
                                        <p:attrNameLst>
                                          <p:attrName>style.visibility</p:attrName>
                                        </p:attrNameLst>
                                      </p:cBhvr>
                                      <p:to>
                                        <p:strVal val="visible"/>
                                      </p:to>
                                    </p:set>
                                    <p:animEffect filter="fade" transition="in">
                                      <p:cBhvr additive="repl">
                                        <p:cTn id="44" dur="1000"/>
                                        <p:tgtEl>
                                          <p:spTgt spid="9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What is a stream?</a:t>
            </a:r>
            <a:endParaRPr/>
          </a:p>
        </p:txBody>
      </p:sp>
      <p:sp>
        <p:nvSpPr>
          <p:cNvPr id="106" name="TextShape 2"/>
          <p:cNvSpPr txBox="1"/>
          <p:nvPr/>
        </p:nvSpPr>
        <p:spPr>
          <a:xfrm>
            <a:off x="457200" y="12002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Each variable is a stream.</a:t>
            </a:r>
            <a:endParaRPr/>
          </a:p>
          <a:p>
            <a:pPr>
              <a:lnSpc>
                <a:spcPct val="100000"/>
              </a:lnSpc>
              <a:buFont typeface="Arial"/>
              <a:buChar char="●"/>
            </a:pPr>
            <a:r>
              <a:rPr lang="en-US" sz="2400">
                <a:solidFill>
                  <a:srgbClr val="000000"/>
                </a:solidFill>
                <a:latin typeface="Arial"/>
                <a:ea typeface="Arial"/>
              </a:rPr>
              <a:t>Each stream contains functions.</a:t>
            </a:r>
            <a:endParaRPr/>
          </a:p>
          <a:p>
            <a:pPr>
              <a:lnSpc>
                <a:spcPct val="100000"/>
              </a:lnSpc>
              <a:buFont typeface="Arial"/>
              <a:buChar char="●"/>
            </a:pPr>
            <a:r>
              <a:rPr lang="en-US" sz="2400">
                <a:solidFill>
                  <a:srgbClr val="000000"/>
                </a:solidFill>
                <a:latin typeface="Arial"/>
                <a:ea typeface="Arial"/>
              </a:rPr>
              <a:t>Functions can only be added to a stream, never removed.</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Two major stream operations</a:t>
            </a:r>
            <a:endParaRPr/>
          </a:p>
        </p:txBody>
      </p:sp>
      <p:sp>
        <p:nvSpPr>
          <p:cNvPr id="108" name="TextShape 2"/>
          <p:cNvSpPr txBox="1"/>
          <p:nvPr/>
        </p:nvSpPr>
        <p:spPr>
          <a:xfrm>
            <a:off x="457200" y="10634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Flow: </a:t>
            </a:r>
            <a:r>
              <a:rPr lang="en-US" sz="2400">
                <a:solidFill>
                  <a:srgbClr val="0000ff"/>
                </a:solidFill>
                <a:latin typeface="Courier New"/>
                <a:ea typeface="Courier New"/>
              </a:rPr>
              <a:t>target &lt;= source</a:t>
            </a:r>
            <a:endParaRPr/>
          </a:p>
          <a:p>
            <a:pPr lvl="1">
              <a:lnSpc>
                <a:spcPct val="100000"/>
              </a:lnSpc>
              <a:buFont typeface="Courier New"/>
              <a:buChar char="o"/>
            </a:pPr>
            <a:r>
              <a:rPr lang="en-US">
                <a:solidFill>
                  <a:srgbClr val="000000"/>
                </a:solidFill>
                <a:latin typeface="Courier New"/>
                <a:ea typeface="Courier New"/>
              </a:rPr>
              <a:t>target = target.concat(source)</a:t>
            </a:r>
            <a:endParaRPr/>
          </a:p>
          <a:p>
            <a:pPr lvl="1">
              <a:lnSpc>
                <a:spcPct val="100000"/>
              </a:lnSpc>
              <a:buFont typeface="Courier New"/>
              <a:buChar char="o"/>
            </a:pPr>
            <a:r>
              <a:rPr lang="en-US">
                <a:solidFill>
                  <a:srgbClr val="000000"/>
                </a:solidFill>
                <a:latin typeface="Arial"/>
                <a:ea typeface="Arial"/>
              </a:rPr>
              <a:t>Return value is </a:t>
            </a:r>
            <a:r>
              <a:rPr lang="en-US">
                <a:solidFill>
                  <a:srgbClr val="000000"/>
                </a:solidFill>
                <a:latin typeface="Courier New"/>
                <a:ea typeface="Courier New"/>
              </a:rPr>
              <a:t>target</a:t>
            </a:r>
            <a:endParaRPr/>
          </a:p>
          <a:p>
            <a:pPr>
              <a:lnSpc>
                <a:spcPct val="100000"/>
              </a:lnSpc>
              <a:buFont typeface="Arial"/>
              <a:buChar char="●"/>
            </a:pPr>
            <a:r>
              <a:rPr lang="en-US" sz="2400">
                <a:solidFill>
                  <a:srgbClr val="000000"/>
                </a:solidFill>
                <a:latin typeface="Arial"/>
                <a:ea typeface="Arial"/>
              </a:rPr>
              <a:t>Pipe: </a:t>
            </a:r>
            <a:r>
              <a:rPr lang="en-US" sz="2400">
                <a:solidFill>
                  <a:srgbClr val="0000ff"/>
                </a:solidFill>
                <a:latin typeface="Courier New"/>
                <a:ea typeface="Courier New"/>
              </a:rPr>
              <a:t>funcs &lt;- inputs</a:t>
            </a:r>
            <a:endParaRPr/>
          </a:p>
          <a:p>
            <a:pPr lvl="1">
              <a:lnSpc>
                <a:spcPct val="100000"/>
              </a:lnSpc>
              <a:buFont typeface="Courier New"/>
              <a:buChar char="o"/>
            </a:pPr>
            <a:r>
              <a:rPr lang="en-US">
                <a:solidFill>
                  <a:srgbClr val="000000"/>
                </a:solidFill>
                <a:latin typeface="Courier New"/>
                <a:ea typeface="Courier New"/>
              </a:rPr>
              <a:t>let out = []</a:t>
            </a:r>
            <a:endParaRPr/>
          </a:p>
          <a:p>
            <a:pPr lvl="1">
              <a:lnSpc>
                <a:spcPct val="100000"/>
              </a:lnSpc>
              <a:buFont typeface="Courier New"/>
              <a:buChar char="o"/>
            </a:pPr>
            <a:r>
              <a:rPr lang="en-US">
                <a:solidFill>
                  <a:srgbClr val="000000"/>
                </a:solidFill>
                <a:latin typeface="Courier New"/>
                <a:ea typeface="Courier New"/>
              </a:rPr>
              <a:t>foreach funcs as func:</a:t>
            </a:r>
            <a:r>
              <a:rPr lang="en-US">
                <a:solidFill>
                  <a:srgbClr val="000000"/>
                </a:solidFill>
                <a:latin typeface="Courier New"/>
                <a:ea typeface="Courier New"/>
              </a:rPr>
              <a:t>
</a:t>
            </a:r>
            <a:r>
              <a:rPr lang="en-US">
                <a:solidFill>
                  <a:srgbClr val="000000"/>
                </a:solidFill>
                <a:latin typeface="Courier New"/>
                <a:ea typeface="Courier New"/>
              </a:rPr>
              <a:t>	</a:t>
            </a:r>
            <a:r>
              <a:rPr lang="en-US">
                <a:solidFill>
                  <a:srgbClr val="000000"/>
                </a:solidFill>
                <a:latin typeface="Courier New"/>
                <a:ea typeface="Courier New"/>
              </a:rPr>
              <a:t>foreach inputs as input:</a:t>
            </a:r>
            <a:r>
              <a:rPr lang="en-US">
                <a:solidFill>
                  <a:srgbClr val="000000"/>
                </a:solidFill>
                <a:latin typeface="Courier New"/>
                <a:ea typeface="Courier New"/>
              </a:rPr>
              <a:t>
</a:t>
            </a:r>
            <a:r>
              <a:rPr lang="en-US">
                <a:solidFill>
                  <a:srgbClr val="000000"/>
                </a:solidFill>
                <a:latin typeface="Courier New"/>
                <a:ea typeface="Courier New"/>
              </a:rPr>
              <a:t>	</a:t>
            </a:r>
            <a:r>
              <a:rPr lang="en-US">
                <a:solidFill>
                  <a:srgbClr val="000000"/>
                </a:solidFill>
                <a:latin typeface="Courier New"/>
                <a:ea typeface="Courier New"/>
              </a:rPr>
              <a:t>	</a:t>
            </a:r>
            <a:r>
              <a:rPr lang="en-US">
                <a:solidFill>
                  <a:srgbClr val="000000"/>
                </a:solidFill>
                <a:latin typeface="Courier New"/>
                <a:ea typeface="Courier New"/>
              </a:rPr>
              <a:t>out = out.concat(func(input))</a:t>
            </a:r>
            <a:endParaRPr/>
          </a:p>
          <a:p>
            <a:pPr lvl="1">
              <a:lnSpc>
                <a:spcPct val="100000"/>
              </a:lnSpc>
              <a:buFont typeface="Courier New"/>
              <a:buChar char="o"/>
            </a:pPr>
            <a:r>
              <a:rPr lang="en-US">
                <a:solidFill>
                  <a:srgbClr val="000000"/>
                </a:solidFill>
                <a:latin typeface="Arial"/>
                <a:ea typeface="Arial"/>
              </a:rPr>
              <a:t>Return value is </a:t>
            </a:r>
            <a:r>
              <a:rPr lang="en-US">
                <a:solidFill>
                  <a:srgbClr val="000000"/>
                </a:solidFill>
                <a:latin typeface="Courier New"/>
                <a:ea typeface="Courier New"/>
              </a:rPr>
              <a:t>out</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How to create a stream?</a:t>
            </a:r>
            <a:endParaRPr/>
          </a:p>
        </p:txBody>
      </p:sp>
      <p:sp>
        <p:nvSpPr>
          <p:cNvPr id="110" name="TextShape 2"/>
          <p:cNvSpPr txBox="1"/>
          <p:nvPr/>
        </p:nvSpPr>
        <p:spPr>
          <a:xfrm>
            <a:off x="457200" y="10634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Variable (stream) declaration: </a:t>
            </a:r>
            <a:r>
              <a:rPr lang="en-US" sz="2400">
                <a:solidFill>
                  <a:srgbClr val="0000ff"/>
                </a:solidFill>
                <a:latin typeface="Courier New"/>
                <a:ea typeface="Courier New"/>
              </a:rPr>
              <a:t>+my_stream</a:t>
            </a:r>
            <a:endParaRPr/>
          </a:p>
          <a:p>
            <a:pPr>
              <a:lnSpc>
                <a:spcPct val="100000"/>
              </a:lnSpc>
              <a:buFont typeface="Arial"/>
              <a:buChar char="●"/>
            </a:pPr>
            <a:r>
              <a:rPr lang="en-US" sz="2400">
                <a:solidFill>
                  <a:srgbClr val="000000"/>
                </a:solidFill>
                <a:latin typeface="Arial"/>
                <a:ea typeface="Arial"/>
              </a:rPr>
              <a:t>Anonymous streams:</a:t>
            </a:r>
            <a:endParaRPr/>
          </a:p>
          <a:p>
            <a:pPr lvl="1">
              <a:lnSpc>
                <a:spcPct val="100000"/>
              </a:lnSpc>
              <a:buFont typeface="Courier New"/>
              <a:buChar char="o"/>
            </a:pPr>
            <a:r>
              <a:rPr lang="en-US">
                <a:solidFill>
                  <a:srgbClr val="000000"/>
                </a:solidFill>
                <a:latin typeface="Arial"/>
                <a:ea typeface="Arial"/>
              </a:rPr>
              <a:t>Number literal: </a:t>
            </a:r>
            <a:r>
              <a:rPr lang="en-US">
                <a:solidFill>
                  <a:srgbClr val="0000ff"/>
                </a:solidFill>
                <a:latin typeface="Courier New"/>
                <a:ea typeface="Courier New"/>
              </a:rPr>
              <a:t>123</a:t>
            </a:r>
            <a:r>
              <a:rPr lang="en-US">
                <a:solidFill>
                  <a:srgbClr val="000000"/>
                </a:solidFill>
                <a:latin typeface="Arial"/>
                <a:ea typeface="Arial"/>
              </a:rPr>
              <a:t>, </a:t>
            </a:r>
            <a:r>
              <a:rPr lang="en-US">
                <a:solidFill>
                  <a:srgbClr val="0000ff"/>
                </a:solidFill>
                <a:latin typeface="Courier New"/>
                <a:ea typeface="Courier New"/>
              </a:rPr>
              <a:t>-4.56e7</a:t>
            </a:r>
            <a:endParaRPr/>
          </a:p>
          <a:p>
            <a:pPr lvl="1">
              <a:lnSpc>
                <a:spcPct val="100000"/>
              </a:lnSpc>
              <a:buFont typeface="Courier New"/>
              <a:buChar char="o"/>
            </a:pPr>
            <a:r>
              <a:rPr lang="en-US">
                <a:solidFill>
                  <a:srgbClr val="000000"/>
                </a:solidFill>
                <a:latin typeface="Arial"/>
                <a:ea typeface="Arial"/>
              </a:rPr>
              <a:t>String literal: </a:t>
            </a:r>
            <a:r>
              <a:rPr lang="en-US">
                <a:solidFill>
                  <a:srgbClr val="0000ff"/>
                </a:solidFill>
                <a:latin typeface="Courier New"/>
                <a:ea typeface="Courier New"/>
              </a:rPr>
              <a:t>.Stream</a:t>
            </a:r>
            <a:r>
              <a:rPr lang="en-US">
                <a:solidFill>
                  <a:srgbClr val="000000"/>
                </a:solidFill>
                <a:latin typeface="Arial"/>
                <a:ea typeface="Arial"/>
              </a:rPr>
              <a:t>, </a:t>
            </a:r>
            <a:r>
              <a:rPr lang="en-US">
                <a:solidFill>
                  <a:srgbClr val="0000ff"/>
                </a:solidFill>
                <a:latin typeface="Courier New"/>
                <a:ea typeface="Courier New"/>
              </a:rPr>
              <a:t>“is”</a:t>
            </a:r>
            <a:r>
              <a:rPr lang="en-US">
                <a:solidFill>
                  <a:srgbClr val="000000"/>
                </a:solidFill>
                <a:latin typeface="Arial"/>
                <a:ea typeface="Arial"/>
              </a:rPr>
              <a:t>, </a:t>
            </a:r>
            <a:r>
              <a:rPr lang="en-US">
                <a:solidFill>
                  <a:srgbClr val="0000ff"/>
                </a:solidFill>
                <a:latin typeface="Courier New"/>
                <a:ea typeface="Courier New"/>
              </a:rPr>
              <a:t>‘awesome!’</a:t>
            </a:r>
            <a:endParaRPr/>
          </a:p>
          <a:p>
            <a:pPr lvl="1">
              <a:lnSpc>
                <a:spcPct val="100000"/>
              </a:lnSpc>
              <a:buFont typeface="Courier New"/>
              <a:buChar char="o"/>
            </a:pPr>
            <a:r>
              <a:rPr lang="en-US">
                <a:solidFill>
                  <a:srgbClr val="000000"/>
                </a:solidFill>
                <a:latin typeface="Arial"/>
                <a:ea typeface="Arial"/>
              </a:rPr>
              <a:t>Function blocks (next slide): </a:t>
            </a:r>
            <a:r>
              <a:rPr lang="en-US">
                <a:solidFill>
                  <a:srgbClr val="0000ff"/>
                </a:solidFill>
                <a:latin typeface="Courier New"/>
                <a:ea typeface="Courier New"/>
              </a:rPr>
              <a:t>{ }</a:t>
            </a:r>
            <a:r>
              <a:rPr lang="en-US">
                <a:solidFill>
                  <a:srgbClr val="000000"/>
                </a:solidFill>
                <a:latin typeface="Arial"/>
                <a:ea typeface="Arial"/>
              </a:rPr>
              <a:t>, </a:t>
            </a:r>
            <a:r>
              <a:rPr lang="en-US">
                <a:solidFill>
                  <a:srgbClr val="0000ff"/>
                </a:solidFill>
                <a:latin typeface="Courier New"/>
                <a:ea typeface="Courier New"/>
              </a:rPr>
              <a:t>[ ]</a:t>
            </a:r>
            <a:r>
              <a:rPr lang="en-US">
                <a:solidFill>
                  <a:srgbClr val="000000"/>
                </a:solidFill>
                <a:latin typeface="Arial"/>
                <a:ea typeface="Arial"/>
              </a:rPr>
              <a:t>, </a:t>
            </a:r>
            <a:r>
              <a:rPr lang="en-US">
                <a:solidFill>
                  <a:srgbClr val="0000ff"/>
                </a:solidFill>
                <a:latin typeface="Courier New"/>
                <a:ea typeface="Courier New"/>
              </a:rPr>
              <a:t>( )</a:t>
            </a:r>
            <a:endParaRPr/>
          </a:p>
          <a:p>
            <a:pPr>
              <a:lnSpc>
                <a:spcPct val="100000"/>
              </a:lnSpc>
              <a:buFont typeface="Arial"/>
              <a:buChar char="●"/>
            </a:pPr>
            <a:r>
              <a:rPr lang="en-US" sz="2400">
                <a:solidFill>
                  <a:srgbClr val="000000"/>
                </a:solidFill>
                <a:latin typeface="Arial"/>
                <a:ea typeface="Arial"/>
              </a:rPr>
              <a:t>So you can do things like this:</a:t>
            </a:r>
            <a:endParaRPr/>
          </a:p>
          <a:p>
            <a:pPr lvl="1">
              <a:lnSpc>
                <a:spcPct val="100000"/>
              </a:lnSpc>
              <a:buFont typeface="Courier New"/>
              <a:buChar char="o"/>
            </a:pPr>
            <a:r>
              <a:rPr lang="en-US">
                <a:solidFill>
                  <a:srgbClr val="0000ff"/>
                </a:solidFill>
                <a:latin typeface="Courier New"/>
                <a:ea typeface="Courier New"/>
              </a:rPr>
              <a:t>+my_stream &lt;= “Hello world”</a:t>
            </a:r>
            <a:endParaRPr/>
          </a:p>
          <a:p>
            <a:pPr lvl="1">
              <a:lnSpc>
                <a:spcPct val="100000"/>
              </a:lnSpc>
              <a:buFont typeface="Courier New"/>
              <a:buChar char="o"/>
            </a:pPr>
            <a:r>
              <a:rPr lang="en-US">
                <a:solidFill>
                  <a:srgbClr val="0000ff"/>
                </a:solidFill>
                <a:latin typeface="Courier New"/>
                <a:ea typeface="Courier New"/>
              </a:rPr>
              <a:t>my_stream &lt;= 42</a:t>
            </a:r>
            <a:endParaRPr/>
          </a:p>
          <a:p>
            <a:pPr lvl="1">
              <a:lnSpc>
                <a:spcPct val="100000"/>
              </a:lnSpc>
              <a:buFont typeface="Courier New"/>
              <a:buChar char="o"/>
            </a:pPr>
            <a:r>
              <a:rPr lang="en-US">
                <a:solidFill>
                  <a:srgbClr val="0000ff"/>
                </a:solidFill>
                <a:latin typeface="Courier New"/>
                <a:ea typeface="Courier New"/>
              </a:rPr>
              <a:t>my_stream &lt;= { /* function body */ }</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205920"/>
            <a:ext cx="8229240" cy="857160"/>
          </a:xfrm>
          <a:prstGeom prst="rect">
            <a:avLst/>
          </a:prstGeom>
        </p:spPr>
        <p:txBody>
          <a:bodyPr tIns="91440" bIns="91440" anchor="b"/>
          <a:p>
            <a:pPr>
              <a:lnSpc>
                <a:spcPct val="100000"/>
              </a:lnSpc>
            </a:pPr>
            <a:r>
              <a:rPr b="1" lang="en-US" sz="3600">
                <a:solidFill>
                  <a:srgbClr val="000000"/>
                </a:solidFill>
                <a:latin typeface="Arial"/>
                <a:ea typeface="Arial"/>
              </a:rPr>
              <a:t>Anonymous function blocks</a:t>
            </a:r>
            <a:endParaRPr/>
          </a:p>
        </p:txBody>
      </p:sp>
      <p:sp>
        <p:nvSpPr>
          <p:cNvPr id="112" name="TextShape 2"/>
          <p:cNvSpPr txBox="1"/>
          <p:nvPr/>
        </p:nvSpPr>
        <p:spPr>
          <a:xfrm>
            <a:off x="457200" y="1063440"/>
            <a:ext cx="8229240" cy="3725280"/>
          </a:xfrm>
          <a:prstGeom prst="rect">
            <a:avLst/>
          </a:prstGeom>
        </p:spPr>
        <p:txBody>
          <a:bodyPr tIns="91440" bIns="91440"/>
          <a:p>
            <a:pPr>
              <a:lnSpc>
                <a:spcPct val="100000"/>
              </a:lnSpc>
              <a:buFont typeface="Arial"/>
              <a:buChar char="●"/>
            </a:pPr>
            <a:r>
              <a:rPr lang="en-US" sz="2400">
                <a:solidFill>
                  <a:srgbClr val="000000"/>
                </a:solidFill>
                <a:latin typeface="Arial"/>
                <a:ea typeface="Arial"/>
              </a:rPr>
              <a:t>Every time a function is called, two streams are automatically created: input and output</a:t>
            </a:r>
            <a:endParaRPr/>
          </a:p>
          <a:p>
            <a:pPr lvl="1">
              <a:lnSpc>
                <a:spcPct val="100000"/>
              </a:lnSpc>
              <a:buFont typeface="Courier New"/>
              <a:buChar char="o"/>
            </a:pPr>
            <a:r>
              <a:rPr lang="en-US">
                <a:solidFill>
                  <a:srgbClr val="000000"/>
                </a:solidFill>
                <a:latin typeface="Arial"/>
                <a:ea typeface="Arial"/>
              </a:rPr>
              <a:t>The input stream has exactly one item, and the output stream is empty</a:t>
            </a:r>
            <a:endParaRPr/>
          </a:p>
          <a:p>
            <a:pPr lvl="1">
              <a:lnSpc>
                <a:spcPct val="100000"/>
              </a:lnSpc>
              <a:buFont typeface="Courier New"/>
              <a:buChar char="o"/>
            </a:pPr>
            <a:r>
              <a:rPr lang="en-US">
                <a:solidFill>
                  <a:srgbClr val="000000"/>
                </a:solidFill>
                <a:latin typeface="Arial"/>
                <a:ea typeface="Arial"/>
              </a:rPr>
              <a:t>In a brace function block, we can access those streams with </a:t>
            </a:r>
            <a:r>
              <a:rPr lang="en-US">
                <a:solidFill>
                  <a:srgbClr val="0000ff"/>
                </a:solidFill>
                <a:latin typeface="Courier New"/>
                <a:ea typeface="Courier New"/>
              </a:rPr>
              <a:t>in</a:t>
            </a:r>
            <a:r>
              <a:rPr lang="en-US">
                <a:solidFill>
                  <a:srgbClr val="000000"/>
                </a:solidFill>
                <a:latin typeface="Arial"/>
                <a:ea typeface="Arial"/>
              </a:rPr>
              <a:t> and </a:t>
            </a:r>
            <a:r>
              <a:rPr lang="en-US">
                <a:solidFill>
                  <a:srgbClr val="0000ff"/>
                </a:solidFill>
                <a:latin typeface="Courier New"/>
                <a:ea typeface="Courier New"/>
              </a:rPr>
              <a:t>out</a:t>
            </a:r>
            <a:r>
              <a:rPr lang="en-US">
                <a:solidFill>
                  <a:srgbClr val="000000"/>
                </a:solidFill>
                <a:latin typeface="Arial"/>
                <a:ea typeface="Arial"/>
              </a:rPr>
              <a:t>:</a:t>
            </a:r>
            <a:endParaRPr/>
          </a:p>
          <a:p>
            <a:pPr lvl="2">
              <a:lnSpc>
                <a:spcPct val="100000"/>
              </a:lnSpc>
              <a:buFont typeface="Wingdings" charset="2"/>
              <a:buChar char=""/>
            </a:pPr>
            <a:r>
              <a:rPr lang="en-US">
                <a:solidFill>
                  <a:srgbClr val="0000ff"/>
                </a:solidFill>
                <a:latin typeface="Courier New"/>
                <a:ea typeface="Courier New"/>
              </a:rPr>
              <a:t>(1, 2, 3, 4) -&gt; {in * 2 =&gt; out}</a:t>
            </a:r>
            <a:endParaRPr/>
          </a:p>
          <a:p>
            <a:pPr lvl="1">
              <a:lnSpc>
                <a:spcPct val="100000"/>
              </a:lnSpc>
              <a:buFont typeface="Courier New"/>
              <a:buChar char="o"/>
            </a:pPr>
            <a:r>
              <a:rPr lang="en-US">
                <a:solidFill>
                  <a:srgbClr val="000000"/>
                </a:solidFill>
                <a:latin typeface="Arial"/>
                <a:ea typeface="Arial"/>
              </a:rPr>
              <a:t>A bracket function block makes this even easier:</a:t>
            </a:r>
            <a:endParaRPr/>
          </a:p>
          <a:p>
            <a:pPr lvl="2">
              <a:lnSpc>
                <a:spcPct val="100000"/>
              </a:lnSpc>
              <a:buFont typeface="Wingdings" charset="2"/>
              <a:buChar char=""/>
            </a:pPr>
            <a:r>
              <a:rPr lang="en-US">
                <a:solidFill>
                  <a:srgbClr val="0000ff"/>
                </a:solidFill>
                <a:latin typeface="Courier New"/>
                <a:ea typeface="Courier New"/>
              </a:rPr>
              <a:t>(1, 2, 3, 4) -&gt; [-&gt; * 2]</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