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Hi everyone, this is a presentation of the sprint 2 of our project which is named “Understanding Clouds from satellite images”. In this presentation, we’ll go over the most updated architecture of our projects and explain the main modules we’ve completed. And, state some important decisions we’ve make in this sprint or for the next sprint.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578e9c77d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578e9c77d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5ad937ca4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5ad937ca4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1800"/>
              </a:spcAft>
              <a:buNone/>
            </a:pPr>
            <a:r>
              <a:rPr lang="en" sz="1200">
                <a:solidFill>
                  <a:srgbClr val="404040"/>
                </a:solidFill>
                <a:highlight>
                  <a:srgbClr val="FCFCFC"/>
                </a:highlight>
              </a:rPr>
              <a:t>Models often benefit from reducing the learning rate by a factor of 2-10 once learning stagnates. This callback monitors a quantity and if no improvement is seen for a 'patience' number of epochs, the learning rate is reduced.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5ad937ca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5ad937ca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1800"/>
              </a:spcAft>
              <a:buClr>
                <a:schemeClr val="dk1"/>
              </a:buClr>
              <a:buSzPts val="1100"/>
              <a:buFont typeface="Arial"/>
              <a:buNone/>
            </a:pPr>
            <a:r>
              <a:rPr lang="en" sz="1200">
                <a:solidFill>
                  <a:srgbClr val="404040"/>
                </a:solidFill>
                <a:highlight>
                  <a:srgbClr val="FCFCFC"/>
                </a:highlight>
              </a:rPr>
              <a:t>Models often benefit from reducing the learning rate by a factor of 2-10 once learning stagnates. This callback monitors a quantity and if no improvement is seen for a 'patience' number of epochs, the learning rate is reduced.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5ad937ca4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5ad937ca4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5ad937ca4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5ad937ca4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5ad937ca4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5ad937ca4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5b7bb27e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5b7bb27e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5ad937c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5ad937c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5ad937ca4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ad937ca4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5ad937c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5ad937c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Pretrainedmodels.models.torchvision_models</a:t>
            </a:r>
            <a:endParaRPr sz="9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616161"/>
                </a:solidFill>
                <a:latin typeface="Courier New"/>
                <a:ea typeface="Courier New"/>
                <a:cs typeface="Courier New"/>
                <a:sym typeface="Courier New"/>
              </a:rPr>
              <a:t>https://github.com/qubvel/segmentation_models.pytorch</a:t>
            </a:r>
            <a:endParaRPr sz="900">
              <a:solidFill>
                <a:srgbClr val="24292E"/>
              </a:solidFill>
              <a:highlight>
                <a:srgbClr val="FFFFFF"/>
              </a:highlight>
              <a:latin typeface="Courier New"/>
              <a:ea typeface="Courier New"/>
              <a:cs typeface="Courier New"/>
              <a:sym typeface="Courier Ne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78e9c77d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78e9c77d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Here is the most updated architecture of our project. And our sprint 2 has already completed these two parts.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Here is the data preprocess part, here is the augmentation, and here is the train module.</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 pre-trained RCNN will be used later in this project.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5ad937ca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5ad937ca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578e9c77d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578e9c77d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At the very beginning of the project, we should preprocess the data set. We splite the test and train data set and transform them from the given csv file to Pytorch dataset format.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578e9c77d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578e9c77d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 next step is to do the data augmentation, which is necessary to increase the size of train dataset.</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To do so, the library we use is called albumentation. Since, its </a:t>
            </a:r>
            <a:r>
              <a:rPr lang="en" sz="1400">
                <a:solidFill>
                  <a:srgbClr val="24292E"/>
                </a:solidFill>
                <a:highlight>
                  <a:srgbClr val="FFFFFF"/>
                </a:highlight>
              </a:rPr>
              <a:t>simple, flexible API that allows that library to be used in any computer vision pipeline and, also, its easy integration with PyTorch makes it suitable to our project.</a:t>
            </a:r>
            <a:endParaRPr sz="1400">
              <a:solidFill>
                <a:srgbClr val="24292E"/>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578e9c77d_0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78e9c77d_0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We applied 6 different transformations on the original dataset and increase the size of dataset to 10 times of its original size.</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In our project, augmentations we used includes like horizontal flip, vertical flip, random rotate, elastic transform, grid distortion and optical distortion.</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24292E"/>
                </a:solidFill>
                <a:highlight>
                  <a:srgbClr val="FFFFFF"/>
                </a:highlight>
              </a:rPr>
              <a:t> </a:t>
            </a:r>
            <a:endParaRPr sz="1400">
              <a:solidFill>
                <a:srgbClr val="24292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E"/>
                </a:solidFill>
                <a:highlight>
                  <a:srgbClr val="FFFFFF"/>
                </a:highlight>
              </a:rPr>
              <a:t>The basic idea of these transformations:</a:t>
            </a:r>
            <a:endParaRPr sz="1400">
              <a:solidFill>
                <a:srgbClr val="24292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E"/>
                </a:solidFill>
                <a:highlight>
                  <a:srgbClr val="FFFFFF"/>
                </a:highlight>
              </a:rPr>
              <a:t>1.horizontal flip is to flip the image horizontally</a:t>
            </a:r>
            <a:endParaRPr sz="1400">
              <a:solidFill>
                <a:srgbClr val="24292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E"/>
                </a:solidFill>
                <a:highlight>
                  <a:srgbClr val="FFFFFF"/>
                </a:highlight>
              </a:rPr>
              <a:t>2.vertical flip is to flip the image vertically</a:t>
            </a:r>
            <a:endParaRPr sz="1400">
              <a:solidFill>
                <a:srgbClr val="24292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E"/>
                </a:solidFill>
                <a:highlight>
                  <a:srgbClr val="FFFFFF"/>
                </a:highlight>
              </a:rPr>
              <a:t>3.random rotate is too apply a rotate by a random degree on the image</a:t>
            </a:r>
            <a:endParaRPr sz="1400">
              <a:solidFill>
                <a:srgbClr val="24292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24292E"/>
                </a:solidFill>
                <a:highlight>
                  <a:srgbClr val="FFFFFF"/>
                </a:highlight>
              </a:rPr>
              <a:t>4.elastic transform is to randomly set a standard deviation of the interval of (-1,1) for each dimension of the pixel, and the Gaussian filter is used to filter the deviation matrix of each dimension.</a:t>
            </a:r>
            <a:endParaRPr sz="1400">
              <a:solidFill>
                <a:srgbClr val="24292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5. and we chose to do two another distortions: grid and optical.</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578e9c77d_0_1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578e9c77d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5ad937ca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5ad937ca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578e9c77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578e9c77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 next step is to make a dataset format that meets the dataloader input requirements, and put all the preprocessed data into the train dataset. By doing so, the size of our train dataset increases at least 6 times, and it is helpful to get a more accurate train result when we feed it to our train module.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5ad937ca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5ad937ca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Regions with </a:t>
            </a:r>
            <a:r>
              <a:rPr b="1" lang="en" sz="1200">
                <a:solidFill>
                  <a:srgbClr val="222222"/>
                </a:solidFill>
                <a:highlight>
                  <a:srgbClr val="FFFFFF"/>
                </a:highlight>
              </a:rPr>
              <a:t>CNN</a:t>
            </a:r>
            <a:r>
              <a:rPr lang="en" sz="1200">
                <a:solidFill>
                  <a:srgbClr val="222222"/>
                </a:solidFill>
                <a:highlight>
                  <a:srgbClr val="FFFFFF"/>
                </a:highlight>
              </a:rPr>
              <a:t> features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2">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rot="5400000">
            <a:off x="714198" y="47725"/>
            <a:ext cx="857400" cy="762000"/>
          </a:xfrm>
          <a:prstGeom prst="triangle">
            <a:avLst>
              <a:gd fmla="val 50000" name="adj"/>
            </a:avLst>
          </a:prstGeom>
          <a:solidFill>
            <a:srgbClr val="B3D0C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flipH="1" rot="-5400000">
            <a:off x="928672" y="-166420"/>
            <a:ext cx="428700" cy="762000"/>
          </a:xfrm>
          <a:prstGeom prst="rtTriangle">
            <a:avLst/>
          </a:prstGeom>
          <a:solidFill>
            <a:srgbClr val="B3D0C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762025" y="1189150"/>
            <a:ext cx="7620000" cy="8574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55" name="Google Shape;55;p13"/>
          <p:cNvSpPr txBox="1"/>
          <p:nvPr>
            <p:ph idx="1" type="body"/>
          </p:nvPr>
        </p:nvSpPr>
        <p:spPr>
          <a:xfrm>
            <a:off x="762025" y="2253000"/>
            <a:ext cx="7620000" cy="2334600"/>
          </a:xfrm>
          <a:prstGeom prst="rect">
            <a:avLst/>
          </a:prstGeom>
          <a:noFill/>
        </p:spPr>
        <p:txBody>
          <a:bodyPr anchorCtr="0" anchor="t" bIns="91425" lIns="91425" spcFirstLastPara="1" rIns="91425" wrap="square" tIns="91425">
            <a:noAutofit/>
          </a:bodyPr>
          <a:lstStyle>
            <a:lvl1pPr indent="-355600" lvl="0" marL="457200" algn="l">
              <a:lnSpc>
                <a:spcPct val="115000"/>
              </a:lnSpc>
              <a:spcBef>
                <a:spcPts val="0"/>
              </a:spcBef>
              <a:spcAft>
                <a:spcPts val="0"/>
              </a:spcAft>
              <a:buClr>
                <a:srgbClr val="616161"/>
              </a:buClr>
              <a:buSzPts val="2000"/>
              <a:buChar char="●"/>
              <a:defRPr sz="2000">
                <a:solidFill>
                  <a:srgbClr val="616161"/>
                </a:solidFill>
              </a:defRPr>
            </a:lvl1pPr>
            <a:lvl2pPr indent="-330200" lvl="1" marL="914400" algn="l">
              <a:lnSpc>
                <a:spcPct val="115000"/>
              </a:lnSpc>
              <a:spcBef>
                <a:spcPts val="1600"/>
              </a:spcBef>
              <a:spcAft>
                <a:spcPts val="0"/>
              </a:spcAft>
              <a:buClr>
                <a:srgbClr val="616161"/>
              </a:buClr>
              <a:buSzPts val="1600"/>
              <a:buChar char="○"/>
              <a:defRPr sz="1600">
                <a:solidFill>
                  <a:srgbClr val="616161"/>
                </a:solidFill>
              </a:defRPr>
            </a:lvl2pPr>
            <a:lvl3pPr indent="-330200" lvl="2" marL="1371600" algn="l">
              <a:lnSpc>
                <a:spcPct val="115000"/>
              </a:lnSpc>
              <a:spcBef>
                <a:spcPts val="1600"/>
              </a:spcBef>
              <a:spcAft>
                <a:spcPts val="0"/>
              </a:spcAft>
              <a:buClr>
                <a:srgbClr val="616161"/>
              </a:buClr>
              <a:buSzPts val="1600"/>
              <a:buChar char="■"/>
              <a:defRPr sz="1600">
                <a:solidFill>
                  <a:srgbClr val="616161"/>
                </a:solidFill>
              </a:defRPr>
            </a:lvl3pPr>
            <a:lvl4pPr indent="-330200" lvl="3" marL="1828800" algn="l">
              <a:lnSpc>
                <a:spcPct val="115000"/>
              </a:lnSpc>
              <a:spcBef>
                <a:spcPts val="1600"/>
              </a:spcBef>
              <a:spcAft>
                <a:spcPts val="0"/>
              </a:spcAft>
              <a:buClr>
                <a:srgbClr val="616161"/>
              </a:buClr>
              <a:buSzPts val="1600"/>
              <a:buChar char="●"/>
              <a:defRPr sz="1600">
                <a:solidFill>
                  <a:srgbClr val="616161"/>
                </a:solidFill>
              </a:defRPr>
            </a:lvl4pPr>
            <a:lvl5pPr indent="-330200" lvl="4" marL="2286000" algn="l">
              <a:lnSpc>
                <a:spcPct val="115000"/>
              </a:lnSpc>
              <a:spcBef>
                <a:spcPts val="1600"/>
              </a:spcBef>
              <a:spcAft>
                <a:spcPts val="0"/>
              </a:spcAft>
              <a:buClr>
                <a:srgbClr val="616161"/>
              </a:buClr>
              <a:buSzPts val="1600"/>
              <a:buChar char="○"/>
              <a:defRPr sz="1600">
                <a:solidFill>
                  <a:srgbClr val="616161"/>
                </a:solidFill>
              </a:defRPr>
            </a:lvl5pPr>
            <a:lvl6pPr indent="-330200" lvl="5" marL="2743200" algn="l">
              <a:lnSpc>
                <a:spcPct val="115000"/>
              </a:lnSpc>
              <a:spcBef>
                <a:spcPts val="1600"/>
              </a:spcBef>
              <a:spcAft>
                <a:spcPts val="0"/>
              </a:spcAft>
              <a:buClr>
                <a:srgbClr val="616161"/>
              </a:buClr>
              <a:buSzPts val="1600"/>
              <a:buChar char="■"/>
              <a:defRPr sz="1600">
                <a:solidFill>
                  <a:srgbClr val="616161"/>
                </a:solidFill>
              </a:defRPr>
            </a:lvl6pPr>
            <a:lvl7pPr indent="-330200" lvl="6" marL="3200400" algn="l">
              <a:lnSpc>
                <a:spcPct val="115000"/>
              </a:lnSpc>
              <a:spcBef>
                <a:spcPts val="1600"/>
              </a:spcBef>
              <a:spcAft>
                <a:spcPts val="0"/>
              </a:spcAft>
              <a:buClr>
                <a:srgbClr val="616161"/>
              </a:buClr>
              <a:buSzPts val="1600"/>
              <a:buChar char="●"/>
              <a:defRPr sz="1600">
                <a:solidFill>
                  <a:srgbClr val="616161"/>
                </a:solidFill>
              </a:defRPr>
            </a:lvl7pPr>
            <a:lvl8pPr indent="-330200" lvl="7" marL="3657600" algn="l">
              <a:lnSpc>
                <a:spcPct val="115000"/>
              </a:lnSpc>
              <a:spcBef>
                <a:spcPts val="1600"/>
              </a:spcBef>
              <a:spcAft>
                <a:spcPts val="0"/>
              </a:spcAft>
              <a:buClr>
                <a:srgbClr val="616161"/>
              </a:buClr>
              <a:buSzPts val="1600"/>
              <a:buChar char="○"/>
              <a:defRPr sz="1600">
                <a:solidFill>
                  <a:srgbClr val="616161"/>
                </a:solidFill>
              </a:defRPr>
            </a:lvl8pPr>
            <a:lvl9pPr indent="-330200" lvl="8" marL="4114800" algn="l">
              <a:lnSpc>
                <a:spcPct val="115000"/>
              </a:lnSpc>
              <a:spcBef>
                <a:spcPts val="1600"/>
              </a:spcBef>
              <a:spcAft>
                <a:spcPts val="1600"/>
              </a:spcAft>
              <a:buClr>
                <a:srgbClr val="616161"/>
              </a:buClr>
              <a:buSzPts val="1600"/>
              <a:buChar char="■"/>
              <a:defRPr sz="1600">
                <a:solidFill>
                  <a:srgbClr val="616161"/>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3">
    <p:bg>
      <p:bgPr>
        <a:solidFill>
          <a:srgbClr val="FFFFFF"/>
        </a:solidFill>
      </p:bgPr>
    </p:bg>
    <p:spTree>
      <p:nvGrpSpPr>
        <p:cNvPr id="57" name="Shape 57"/>
        <p:cNvGrpSpPr/>
        <p:nvPr/>
      </p:nvGrpSpPr>
      <p:grpSpPr>
        <a:xfrm>
          <a:off x="0" y="0"/>
          <a:ext cx="0" cy="0"/>
          <a:chOff x="0" y="0"/>
          <a:chExt cx="0" cy="0"/>
        </a:xfrm>
      </p:grpSpPr>
      <p:pic>
        <p:nvPicPr>
          <p:cNvPr id="58" name="Google Shape;58;p14"/>
          <p:cNvPicPr preferRelativeResize="0"/>
          <p:nvPr/>
        </p:nvPicPr>
        <p:blipFill>
          <a:blip r:embed="rId2">
            <a:alphaModFix/>
          </a:blip>
          <a:stretch>
            <a:fillRect/>
          </a:stretch>
        </p:blipFill>
        <p:spPr>
          <a:xfrm>
            <a:off x="-1" y="-3"/>
            <a:ext cx="9144007" cy="5143500"/>
          </a:xfrm>
          <a:prstGeom prst="rect">
            <a:avLst/>
          </a:prstGeom>
          <a:noFill/>
          <a:ln>
            <a:noFill/>
          </a:ln>
        </p:spPr>
      </p:pic>
      <p:sp>
        <p:nvSpPr>
          <p:cNvPr id="59" name="Google Shape;59;p14"/>
          <p:cNvSpPr txBox="1"/>
          <p:nvPr>
            <p:ph type="ctrTitle"/>
          </p:nvPr>
        </p:nvSpPr>
        <p:spPr>
          <a:xfrm>
            <a:off x="436825" y="849050"/>
            <a:ext cx="4065900" cy="19554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rgbClr val="424242"/>
              </a:buClr>
              <a:buSzPts val="3600"/>
              <a:buNone/>
              <a:defRPr b="1" sz="3600">
                <a:solidFill>
                  <a:srgbClr val="424242"/>
                </a:solidFill>
              </a:defRPr>
            </a:lvl1pPr>
            <a:lvl2pPr lvl="1" algn="l">
              <a:lnSpc>
                <a:spcPct val="100000"/>
              </a:lnSpc>
              <a:spcBef>
                <a:spcPts val="0"/>
              </a:spcBef>
              <a:spcAft>
                <a:spcPts val="0"/>
              </a:spcAft>
              <a:buClr>
                <a:srgbClr val="424242"/>
              </a:buClr>
              <a:buSzPts val="3600"/>
              <a:buNone/>
              <a:defRPr b="1" sz="3600">
                <a:solidFill>
                  <a:srgbClr val="424242"/>
                </a:solidFill>
              </a:defRPr>
            </a:lvl2pPr>
            <a:lvl3pPr lvl="2" algn="l">
              <a:lnSpc>
                <a:spcPct val="100000"/>
              </a:lnSpc>
              <a:spcBef>
                <a:spcPts val="0"/>
              </a:spcBef>
              <a:spcAft>
                <a:spcPts val="0"/>
              </a:spcAft>
              <a:buClr>
                <a:srgbClr val="424242"/>
              </a:buClr>
              <a:buSzPts val="3600"/>
              <a:buNone/>
              <a:defRPr b="1" sz="3600">
                <a:solidFill>
                  <a:srgbClr val="424242"/>
                </a:solidFill>
              </a:defRPr>
            </a:lvl3pPr>
            <a:lvl4pPr lvl="3" algn="l">
              <a:lnSpc>
                <a:spcPct val="100000"/>
              </a:lnSpc>
              <a:spcBef>
                <a:spcPts val="0"/>
              </a:spcBef>
              <a:spcAft>
                <a:spcPts val="0"/>
              </a:spcAft>
              <a:buClr>
                <a:srgbClr val="424242"/>
              </a:buClr>
              <a:buSzPts val="3600"/>
              <a:buNone/>
              <a:defRPr b="1" sz="3600">
                <a:solidFill>
                  <a:srgbClr val="424242"/>
                </a:solidFill>
              </a:defRPr>
            </a:lvl4pPr>
            <a:lvl5pPr lvl="4" algn="l">
              <a:lnSpc>
                <a:spcPct val="100000"/>
              </a:lnSpc>
              <a:spcBef>
                <a:spcPts val="0"/>
              </a:spcBef>
              <a:spcAft>
                <a:spcPts val="0"/>
              </a:spcAft>
              <a:buClr>
                <a:srgbClr val="424242"/>
              </a:buClr>
              <a:buSzPts val="3600"/>
              <a:buNone/>
              <a:defRPr b="1" sz="3600">
                <a:solidFill>
                  <a:srgbClr val="424242"/>
                </a:solidFill>
              </a:defRPr>
            </a:lvl5pPr>
            <a:lvl6pPr lvl="5" algn="l">
              <a:lnSpc>
                <a:spcPct val="100000"/>
              </a:lnSpc>
              <a:spcBef>
                <a:spcPts val="0"/>
              </a:spcBef>
              <a:spcAft>
                <a:spcPts val="0"/>
              </a:spcAft>
              <a:buClr>
                <a:srgbClr val="424242"/>
              </a:buClr>
              <a:buSzPts val="3600"/>
              <a:buNone/>
              <a:defRPr b="1" sz="3600">
                <a:solidFill>
                  <a:srgbClr val="424242"/>
                </a:solidFill>
              </a:defRPr>
            </a:lvl6pPr>
            <a:lvl7pPr lvl="6" algn="l">
              <a:lnSpc>
                <a:spcPct val="100000"/>
              </a:lnSpc>
              <a:spcBef>
                <a:spcPts val="0"/>
              </a:spcBef>
              <a:spcAft>
                <a:spcPts val="0"/>
              </a:spcAft>
              <a:buClr>
                <a:srgbClr val="424242"/>
              </a:buClr>
              <a:buSzPts val="3600"/>
              <a:buNone/>
              <a:defRPr b="1" sz="3600">
                <a:solidFill>
                  <a:srgbClr val="424242"/>
                </a:solidFill>
              </a:defRPr>
            </a:lvl7pPr>
            <a:lvl8pPr lvl="7" algn="l">
              <a:lnSpc>
                <a:spcPct val="100000"/>
              </a:lnSpc>
              <a:spcBef>
                <a:spcPts val="0"/>
              </a:spcBef>
              <a:spcAft>
                <a:spcPts val="0"/>
              </a:spcAft>
              <a:buClr>
                <a:srgbClr val="424242"/>
              </a:buClr>
              <a:buSzPts val="3600"/>
              <a:buNone/>
              <a:defRPr b="1" sz="3600">
                <a:solidFill>
                  <a:srgbClr val="424242"/>
                </a:solidFill>
              </a:defRPr>
            </a:lvl8pPr>
            <a:lvl9pPr lvl="8" algn="l">
              <a:lnSpc>
                <a:spcPct val="100000"/>
              </a:lnSpc>
              <a:spcBef>
                <a:spcPts val="0"/>
              </a:spcBef>
              <a:spcAft>
                <a:spcPts val="0"/>
              </a:spcAft>
              <a:buClr>
                <a:srgbClr val="424242"/>
              </a:buClr>
              <a:buSzPts val="3600"/>
              <a:buNone/>
              <a:defRPr b="1" sz="3600">
                <a:solidFill>
                  <a:srgbClr val="424242"/>
                </a:solidFill>
              </a:defRPr>
            </a:lvl9pPr>
          </a:lstStyle>
          <a:p/>
        </p:txBody>
      </p:sp>
      <p:sp>
        <p:nvSpPr>
          <p:cNvPr id="60" name="Google Shape;60;p14"/>
          <p:cNvSpPr txBox="1"/>
          <p:nvPr>
            <p:ph idx="1" type="subTitle"/>
          </p:nvPr>
        </p:nvSpPr>
        <p:spPr>
          <a:xfrm>
            <a:off x="436825" y="2974150"/>
            <a:ext cx="4065900" cy="5505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424242"/>
              </a:buClr>
              <a:buSzPts val="1800"/>
              <a:buNone/>
              <a:defRPr sz="1800">
                <a:solidFill>
                  <a:srgbClr val="424242"/>
                </a:solidFill>
              </a:defRPr>
            </a:lvl1pPr>
            <a:lvl2pPr lvl="1" algn="l">
              <a:lnSpc>
                <a:spcPct val="100000"/>
              </a:lnSpc>
              <a:spcBef>
                <a:spcPts val="0"/>
              </a:spcBef>
              <a:spcAft>
                <a:spcPts val="0"/>
              </a:spcAft>
              <a:buClr>
                <a:srgbClr val="424242"/>
              </a:buClr>
              <a:buSzPts val="1800"/>
              <a:buNone/>
              <a:defRPr sz="1800">
                <a:solidFill>
                  <a:srgbClr val="424242"/>
                </a:solidFill>
              </a:defRPr>
            </a:lvl2pPr>
            <a:lvl3pPr lvl="2" algn="l">
              <a:lnSpc>
                <a:spcPct val="100000"/>
              </a:lnSpc>
              <a:spcBef>
                <a:spcPts val="0"/>
              </a:spcBef>
              <a:spcAft>
                <a:spcPts val="0"/>
              </a:spcAft>
              <a:buClr>
                <a:srgbClr val="424242"/>
              </a:buClr>
              <a:buSzPts val="1800"/>
              <a:buNone/>
              <a:defRPr sz="1800">
                <a:solidFill>
                  <a:srgbClr val="424242"/>
                </a:solidFill>
              </a:defRPr>
            </a:lvl3pPr>
            <a:lvl4pPr lvl="3" algn="l">
              <a:lnSpc>
                <a:spcPct val="100000"/>
              </a:lnSpc>
              <a:spcBef>
                <a:spcPts val="0"/>
              </a:spcBef>
              <a:spcAft>
                <a:spcPts val="0"/>
              </a:spcAft>
              <a:buClr>
                <a:srgbClr val="424242"/>
              </a:buClr>
              <a:buSzPts val="1800"/>
              <a:buNone/>
              <a:defRPr sz="1800">
                <a:solidFill>
                  <a:srgbClr val="424242"/>
                </a:solidFill>
              </a:defRPr>
            </a:lvl4pPr>
            <a:lvl5pPr lvl="4" algn="l">
              <a:lnSpc>
                <a:spcPct val="100000"/>
              </a:lnSpc>
              <a:spcBef>
                <a:spcPts val="0"/>
              </a:spcBef>
              <a:spcAft>
                <a:spcPts val="0"/>
              </a:spcAft>
              <a:buClr>
                <a:srgbClr val="424242"/>
              </a:buClr>
              <a:buSzPts val="1800"/>
              <a:buNone/>
              <a:defRPr sz="1800">
                <a:solidFill>
                  <a:srgbClr val="424242"/>
                </a:solidFill>
              </a:defRPr>
            </a:lvl5pPr>
            <a:lvl6pPr lvl="5" algn="l">
              <a:lnSpc>
                <a:spcPct val="100000"/>
              </a:lnSpc>
              <a:spcBef>
                <a:spcPts val="0"/>
              </a:spcBef>
              <a:spcAft>
                <a:spcPts val="0"/>
              </a:spcAft>
              <a:buClr>
                <a:srgbClr val="424242"/>
              </a:buClr>
              <a:buSzPts val="1800"/>
              <a:buNone/>
              <a:defRPr sz="1800">
                <a:solidFill>
                  <a:srgbClr val="424242"/>
                </a:solidFill>
              </a:defRPr>
            </a:lvl6pPr>
            <a:lvl7pPr lvl="6" algn="l">
              <a:lnSpc>
                <a:spcPct val="100000"/>
              </a:lnSpc>
              <a:spcBef>
                <a:spcPts val="0"/>
              </a:spcBef>
              <a:spcAft>
                <a:spcPts val="0"/>
              </a:spcAft>
              <a:buClr>
                <a:srgbClr val="424242"/>
              </a:buClr>
              <a:buSzPts val="1800"/>
              <a:buNone/>
              <a:defRPr sz="1800">
                <a:solidFill>
                  <a:srgbClr val="424242"/>
                </a:solidFill>
              </a:defRPr>
            </a:lvl7pPr>
            <a:lvl8pPr lvl="7" algn="l">
              <a:lnSpc>
                <a:spcPct val="100000"/>
              </a:lnSpc>
              <a:spcBef>
                <a:spcPts val="0"/>
              </a:spcBef>
              <a:spcAft>
                <a:spcPts val="0"/>
              </a:spcAft>
              <a:buClr>
                <a:srgbClr val="424242"/>
              </a:buClr>
              <a:buSzPts val="1800"/>
              <a:buNone/>
              <a:defRPr sz="1800">
                <a:solidFill>
                  <a:srgbClr val="424242"/>
                </a:solidFill>
              </a:defRPr>
            </a:lvl8pPr>
            <a:lvl9pPr lvl="8" algn="l">
              <a:lnSpc>
                <a:spcPct val="100000"/>
              </a:lnSpc>
              <a:spcBef>
                <a:spcPts val="0"/>
              </a:spcBef>
              <a:spcAft>
                <a:spcPts val="0"/>
              </a:spcAft>
              <a:buClr>
                <a:srgbClr val="424242"/>
              </a:buClr>
              <a:buSzPts val="1800"/>
              <a:buNone/>
              <a:defRPr sz="1800">
                <a:solidFill>
                  <a:srgbClr val="424242"/>
                </a:solidFill>
              </a:defRPr>
            </a:lvl9pPr>
          </a:lstStyle>
          <a:p/>
        </p:txBody>
      </p:sp>
      <p:sp>
        <p:nvSpPr>
          <p:cNvPr id="61" name="Google Shape;61;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506100" y="1283450"/>
            <a:ext cx="4065900" cy="1955400"/>
          </a:xfrm>
          <a:prstGeom prst="rect">
            <a:avLst/>
          </a:prstGeom>
        </p:spPr>
        <p:txBody>
          <a:bodyPr anchorCtr="0" anchor="b"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0" lang="en" sz="1650">
                <a:solidFill>
                  <a:srgbClr val="FFFFFF"/>
                </a:solidFill>
                <a:highlight>
                  <a:srgbClr val="FFFFFF"/>
                </a:highlight>
              </a:rPr>
              <a:t>Understanding Clouds from Satellite Images</a:t>
            </a:r>
            <a:endParaRPr b="0" sz="1650">
              <a:solidFill>
                <a:srgbClr val="FFFFFF"/>
              </a:solidFill>
              <a:highlight>
                <a:srgbClr val="FFFFFF"/>
              </a:highlight>
            </a:endParaRPr>
          </a:p>
          <a:p>
            <a:pPr indent="0" lvl="0" marL="0" rtl="0" algn="l">
              <a:lnSpc>
                <a:spcPct val="125000"/>
              </a:lnSpc>
              <a:spcBef>
                <a:spcPts val="600"/>
              </a:spcBef>
              <a:spcAft>
                <a:spcPts val="0"/>
              </a:spcAft>
              <a:buClr>
                <a:schemeClr val="dk1"/>
              </a:buClr>
              <a:buSzPts val="1100"/>
              <a:buFont typeface="Arial"/>
              <a:buNone/>
            </a:pPr>
            <a:r>
              <a:rPr b="0" lang="en" sz="1650">
                <a:solidFill>
                  <a:srgbClr val="FFFFFF"/>
                </a:solidFill>
                <a:highlight>
                  <a:srgbClr val="FFFFFF"/>
                </a:highlight>
              </a:rPr>
              <a:t>Understanding Clouds from Satellite Images</a:t>
            </a:r>
            <a:endParaRPr b="0" sz="1650">
              <a:solidFill>
                <a:srgbClr val="FFFFFF"/>
              </a:solidFill>
              <a:highlight>
                <a:srgbClr val="FFFFFF"/>
              </a:highlight>
            </a:endParaRPr>
          </a:p>
          <a:p>
            <a:pPr indent="0" lvl="0" marL="0" rtl="0" algn="l">
              <a:lnSpc>
                <a:spcPct val="125000"/>
              </a:lnSpc>
              <a:spcBef>
                <a:spcPts val="600"/>
              </a:spcBef>
              <a:spcAft>
                <a:spcPts val="0"/>
              </a:spcAft>
              <a:buClr>
                <a:schemeClr val="dk1"/>
              </a:buClr>
              <a:buSzPts val="1100"/>
              <a:buFont typeface="Arial"/>
              <a:buNone/>
            </a:pPr>
            <a:r>
              <a:rPr b="0" lang="en" sz="1650">
                <a:solidFill>
                  <a:srgbClr val="FFFFFF"/>
                </a:solidFill>
                <a:highlight>
                  <a:srgbClr val="FFFFFF"/>
                </a:highlight>
              </a:rPr>
              <a:t>Understanding Clouds from Satellite Images</a:t>
            </a:r>
            <a:endParaRPr b="0" sz="1650">
              <a:solidFill>
                <a:srgbClr val="FFFFFF"/>
              </a:solidFill>
              <a:highlight>
                <a:srgbClr val="FFFFFF"/>
              </a:highlight>
            </a:endParaRPr>
          </a:p>
          <a:p>
            <a:pPr indent="0" lvl="0" marL="0" rtl="0" algn="l">
              <a:spcBef>
                <a:spcPts val="600"/>
              </a:spcBef>
              <a:spcAft>
                <a:spcPts val="0"/>
              </a:spcAft>
              <a:buNone/>
            </a:pPr>
            <a:r>
              <a:rPr lang="en"/>
              <a:t>Understanding Clouds From Satellite Images</a:t>
            </a:r>
            <a:endParaRPr/>
          </a:p>
          <a:p>
            <a:pPr indent="0" lvl="0" marL="0" rtl="0" algn="l">
              <a:spcBef>
                <a:spcPts val="0"/>
              </a:spcBef>
              <a:spcAft>
                <a:spcPts val="0"/>
              </a:spcAft>
              <a:buNone/>
            </a:pPr>
            <a:r>
              <a:t/>
            </a:r>
            <a:endParaRPr/>
          </a:p>
        </p:txBody>
      </p:sp>
      <p:sp>
        <p:nvSpPr>
          <p:cNvPr id="67" name="Google Shape;67;p15"/>
          <p:cNvSpPr txBox="1"/>
          <p:nvPr>
            <p:ph idx="1" type="subTitle"/>
          </p:nvPr>
        </p:nvSpPr>
        <p:spPr>
          <a:xfrm>
            <a:off x="506100" y="2986875"/>
            <a:ext cx="4065900" cy="5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t>Sprint 2</a:t>
            </a:r>
            <a:endParaRPr b="1" sz="3600"/>
          </a:p>
          <a:p>
            <a:pPr indent="0" lvl="0" marL="0" rtl="0" algn="l">
              <a:spcBef>
                <a:spcPts val="0"/>
              </a:spcBef>
              <a:spcAft>
                <a:spcPts val="0"/>
              </a:spcAft>
              <a:buClr>
                <a:schemeClr val="dk1"/>
              </a:buClr>
              <a:buSzPts val="1100"/>
              <a:buFont typeface="Arial"/>
              <a:buNone/>
            </a:pPr>
            <a:r>
              <a:rPr b="1" lang="en" sz="2500"/>
              <a:t>Team 1</a:t>
            </a:r>
            <a:endParaRPr b="1"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762000" y="72930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ResNet-50</a:t>
            </a:r>
            <a:endParaRPr sz="3000"/>
          </a:p>
        </p:txBody>
      </p:sp>
      <p:sp>
        <p:nvSpPr>
          <p:cNvPr id="139" name="Google Shape;139;p24"/>
          <p:cNvSpPr txBox="1"/>
          <p:nvPr>
            <p:ph idx="1" type="body"/>
          </p:nvPr>
        </p:nvSpPr>
        <p:spPr>
          <a:xfrm>
            <a:off x="477200" y="1908175"/>
            <a:ext cx="3607200" cy="19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Instead of widen the network, increasing depth of the network results in less extra parameters</a:t>
            </a:r>
            <a:endParaRPr sz="1200">
              <a:solidFill>
                <a:srgbClr val="222222"/>
              </a:solidFill>
              <a:highlight>
                <a:srgbClr val="FFFFFF"/>
              </a:highlight>
            </a:endParaRPr>
          </a:p>
          <a:p>
            <a:pPr indent="0" lvl="0" marL="0" rtl="0" algn="l">
              <a:spcBef>
                <a:spcPts val="800"/>
              </a:spcBef>
              <a:spcAft>
                <a:spcPts val="0"/>
              </a:spcAft>
              <a:buNone/>
            </a:pPr>
            <a:r>
              <a:rPr lang="en" sz="1200">
                <a:solidFill>
                  <a:srgbClr val="222222"/>
                </a:solidFill>
                <a:highlight>
                  <a:srgbClr val="FFFFFF"/>
                </a:highlight>
              </a:rPr>
              <a:t>Reducing the effect of Vanishing Gradient Problem</a:t>
            </a:r>
            <a:endParaRPr sz="1200">
              <a:solidFill>
                <a:srgbClr val="222222"/>
              </a:solidFill>
              <a:highlight>
                <a:srgbClr val="FFFFFF"/>
              </a:highlight>
            </a:endParaRPr>
          </a:p>
          <a:p>
            <a:pPr indent="0" lvl="0" marL="0" rtl="0" algn="l">
              <a:spcBef>
                <a:spcPts val="800"/>
              </a:spcBef>
              <a:spcAft>
                <a:spcPts val="0"/>
              </a:spcAft>
              <a:buNone/>
            </a:pPr>
            <a:r>
              <a:rPr lang="en" sz="1200">
                <a:solidFill>
                  <a:srgbClr val="222222"/>
                </a:solidFill>
                <a:highlight>
                  <a:srgbClr val="FFFFFF"/>
                </a:highlight>
              </a:rPr>
              <a:t>Leads to smaller model weight size on same level of accuracy</a:t>
            </a:r>
            <a:endParaRPr sz="1200">
              <a:solidFill>
                <a:srgbClr val="222222"/>
              </a:solidFill>
              <a:highlight>
                <a:srgbClr val="FFFFFF"/>
              </a:highlight>
            </a:endParaRPr>
          </a:p>
          <a:p>
            <a:pPr indent="0" lvl="0" marL="0" rtl="0" algn="l">
              <a:spcBef>
                <a:spcPts val="800"/>
              </a:spcBef>
              <a:spcAft>
                <a:spcPts val="0"/>
              </a:spcAft>
              <a:buNone/>
            </a:pPr>
            <a:r>
              <a:rPr lang="en" sz="1200">
                <a:solidFill>
                  <a:srgbClr val="222222"/>
                </a:solidFill>
                <a:highlight>
                  <a:srgbClr val="FFFFFF"/>
                </a:highlight>
              </a:rPr>
              <a:t>Obtaining higher accuracy in network performance especially in Image Classification</a:t>
            </a:r>
            <a:endParaRPr sz="1200">
              <a:solidFill>
                <a:srgbClr val="222222"/>
              </a:solidFill>
              <a:highlight>
                <a:srgbClr val="FFFFFF"/>
              </a:highlight>
            </a:endParaRPr>
          </a:p>
          <a:p>
            <a:pPr indent="0" lvl="0" marL="0" rtl="0" algn="l">
              <a:spcBef>
                <a:spcPts val="800"/>
              </a:spcBef>
              <a:spcAft>
                <a:spcPts val="0"/>
              </a:spcAft>
              <a:buNone/>
            </a:pPr>
            <a:r>
              <a:t/>
            </a:r>
            <a:endParaRPr sz="1200">
              <a:solidFill>
                <a:srgbClr val="222222"/>
              </a:solidFill>
              <a:highlight>
                <a:srgbClr val="FFFFFF"/>
              </a:highlight>
            </a:endParaRPr>
          </a:p>
          <a:p>
            <a:pPr indent="0" lvl="0" marL="0" rtl="0" algn="l">
              <a:spcBef>
                <a:spcPts val="1600"/>
              </a:spcBef>
              <a:spcAft>
                <a:spcPts val="1600"/>
              </a:spcAft>
              <a:buNone/>
            </a:pPr>
            <a:r>
              <a:t/>
            </a:r>
            <a:endParaRPr sz="1200">
              <a:solidFill>
                <a:srgbClr val="222222"/>
              </a:solidFill>
              <a:highlight>
                <a:srgbClr val="FFFFFF"/>
              </a:highlight>
            </a:endParaRPr>
          </a:p>
        </p:txBody>
      </p:sp>
      <p:pic>
        <p:nvPicPr>
          <p:cNvPr id="140" name="Google Shape;140;p24"/>
          <p:cNvPicPr preferRelativeResize="0"/>
          <p:nvPr/>
        </p:nvPicPr>
        <p:blipFill>
          <a:blip r:embed="rId3">
            <a:alphaModFix/>
          </a:blip>
          <a:stretch>
            <a:fillRect/>
          </a:stretch>
        </p:blipFill>
        <p:spPr>
          <a:xfrm>
            <a:off x="4156550" y="1634113"/>
            <a:ext cx="4754801" cy="18752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557675" y="802250"/>
            <a:ext cx="4666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Optimizer</a:t>
            </a:r>
            <a:endParaRPr sz="3000"/>
          </a:p>
        </p:txBody>
      </p:sp>
      <p:sp>
        <p:nvSpPr>
          <p:cNvPr id="146" name="Google Shape;146;p25"/>
          <p:cNvSpPr txBox="1"/>
          <p:nvPr>
            <p:ph idx="1" type="body"/>
          </p:nvPr>
        </p:nvSpPr>
        <p:spPr>
          <a:xfrm>
            <a:off x="557675" y="1886125"/>
            <a:ext cx="4103700" cy="28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optimizer = optim.Adam([var1, var2], lr=0.0001)</a:t>
            </a:r>
            <a:endParaRPr sz="1050">
              <a:solidFill>
                <a:srgbClr val="212529"/>
              </a:solidFill>
              <a:highlight>
                <a:srgbClr val="F3F4F7"/>
              </a:highlight>
              <a:latin typeface="Courier New"/>
              <a:ea typeface="Courier New"/>
              <a:cs typeface="Courier New"/>
              <a:sym typeface="Courier New"/>
            </a:endParaRPr>
          </a:p>
          <a:p>
            <a:pPr indent="0" lvl="0" marL="0" rtl="0" algn="l">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rPr lang="en" sz="1150">
                <a:solidFill>
                  <a:srgbClr val="555555"/>
                </a:solidFill>
                <a:highlight>
                  <a:srgbClr val="FFFFFF"/>
                </a:highlight>
              </a:rPr>
              <a:t>Adam is a replacement optimization algorithm for stochastic gradient descent for training deep learning models.</a:t>
            </a:r>
            <a:endParaRPr sz="1150">
              <a:solidFill>
                <a:srgbClr val="555555"/>
              </a:solidFill>
              <a:highlight>
                <a:srgbClr val="FFFFFF"/>
              </a:highlight>
            </a:endParaRPr>
          </a:p>
          <a:p>
            <a:pPr indent="0" lvl="0" marL="0" rtl="0" algn="l">
              <a:spcBef>
                <a:spcPts val="2200"/>
              </a:spcBef>
              <a:spcAft>
                <a:spcPts val="0"/>
              </a:spcAft>
              <a:buNone/>
            </a:pPr>
            <a:r>
              <a:rPr lang="en" sz="1150">
                <a:solidFill>
                  <a:srgbClr val="555555"/>
                </a:solidFill>
                <a:highlight>
                  <a:srgbClr val="FFFFFF"/>
                </a:highlight>
              </a:rPr>
              <a:t>Adam combines the best properties of the AdaGrad and RMSProp algorithms to provide an optimization algorithm that can handle sparse gradients on noisy problems.</a:t>
            </a:r>
            <a:endParaRPr sz="1150">
              <a:solidFill>
                <a:srgbClr val="555555"/>
              </a:solidFill>
              <a:highlight>
                <a:srgbClr val="FFFFFF"/>
              </a:highlight>
            </a:endParaRPr>
          </a:p>
          <a:p>
            <a:pPr indent="0" lvl="0" marL="0" rtl="0" algn="l">
              <a:spcBef>
                <a:spcPts val="2200"/>
              </a:spcBef>
              <a:spcAft>
                <a:spcPts val="0"/>
              </a:spcAft>
              <a:buNone/>
            </a:pPr>
            <a:r>
              <a:rPr lang="en" sz="1150">
                <a:solidFill>
                  <a:srgbClr val="555555"/>
                </a:solidFill>
                <a:highlight>
                  <a:srgbClr val="FFFFFF"/>
                </a:highlight>
              </a:rPr>
              <a:t>Adam is relatively easy to configure where the default configuration parameters do well on most problems.</a:t>
            </a:r>
            <a:endParaRPr sz="1150">
              <a:solidFill>
                <a:srgbClr val="555555"/>
              </a:solidFill>
              <a:highlight>
                <a:srgbClr val="FFFFFF"/>
              </a:highlight>
            </a:endParaRPr>
          </a:p>
          <a:p>
            <a:pPr indent="0" lvl="0" marL="0" rtl="0" algn="l">
              <a:lnSpc>
                <a:spcPct val="163636"/>
              </a:lnSpc>
              <a:spcBef>
                <a:spcPts val="2200"/>
              </a:spcBef>
              <a:spcAft>
                <a:spcPts val="0"/>
              </a:spcAft>
              <a:buNone/>
            </a:pPr>
            <a:r>
              <a:t/>
            </a:r>
            <a:endParaRPr sz="1200">
              <a:solidFill>
                <a:srgbClr val="404040"/>
              </a:solidFill>
              <a:highlight>
                <a:srgbClr val="FCFCFC"/>
              </a:highlight>
            </a:endParaRPr>
          </a:p>
          <a:p>
            <a:pPr indent="0" lvl="0" marL="0" rtl="0" algn="l">
              <a:lnSpc>
                <a:spcPct val="163636"/>
              </a:lnSpc>
              <a:spcBef>
                <a:spcPts val="18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200">
              <a:solidFill>
                <a:srgbClr val="222222"/>
              </a:solidFill>
              <a:highlight>
                <a:srgbClr val="FFFFFF"/>
              </a:highlight>
            </a:endParaRPr>
          </a:p>
          <a:p>
            <a:pPr indent="0" lvl="0" marL="0" rtl="0" algn="l">
              <a:spcBef>
                <a:spcPts val="1600"/>
              </a:spcBef>
              <a:spcAft>
                <a:spcPts val="1600"/>
              </a:spcAft>
              <a:buNone/>
            </a:pPr>
            <a:r>
              <a:t/>
            </a:r>
            <a:endParaRPr sz="1200">
              <a:solidFill>
                <a:srgbClr val="222222"/>
              </a:solidFill>
              <a:highlight>
                <a:srgbClr val="FFFFFF"/>
              </a:highlight>
            </a:endParaRPr>
          </a:p>
        </p:txBody>
      </p:sp>
      <p:pic>
        <p:nvPicPr>
          <p:cNvPr id="147" name="Google Shape;147;p25"/>
          <p:cNvPicPr preferRelativeResize="0"/>
          <p:nvPr/>
        </p:nvPicPr>
        <p:blipFill>
          <a:blip r:embed="rId3">
            <a:alphaModFix/>
          </a:blip>
          <a:stretch>
            <a:fillRect/>
          </a:stretch>
        </p:blipFill>
        <p:spPr>
          <a:xfrm>
            <a:off x="5223875" y="1502650"/>
            <a:ext cx="3190875" cy="309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557675" y="802250"/>
            <a:ext cx="4666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Learning rate scheduler</a:t>
            </a:r>
            <a:endParaRPr sz="3000"/>
          </a:p>
        </p:txBody>
      </p:sp>
      <p:sp>
        <p:nvSpPr>
          <p:cNvPr id="153" name="Google Shape;153;p26"/>
          <p:cNvSpPr txBox="1"/>
          <p:nvPr>
            <p:ph idx="1" type="body"/>
          </p:nvPr>
        </p:nvSpPr>
        <p:spPr>
          <a:xfrm>
            <a:off x="557675" y="1886125"/>
            <a:ext cx="3309000" cy="28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keras.callbacks.callbacks.ReduceLROnPlateau(monitor=</a:t>
            </a:r>
            <a:r>
              <a:rPr lang="en" sz="900">
                <a:solidFill>
                  <a:srgbClr val="DD1144"/>
                </a:solidFill>
                <a:latin typeface="Courier New"/>
                <a:ea typeface="Courier New"/>
                <a:cs typeface="Courier New"/>
                <a:sym typeface="Courier New"/>
              </a:rPr>
              <a:t>'val_loss'</a:t>
            </a:r>
            <a:r>
              <a:rPr lang="en" sz="900">
                <a:solidFill>
                  <a:schemeClr val="dk1"/>
                </a:solidFill>
                <a:highlight>
                  <a:srgbClr val="FFFFFF"/>
                </a:highlight>
                <a:latin typeface="Courier New"/>
                <a:ea typeface="Courier New"/>
                <a:cs typeface="Courier New"/>
                <a:sym typeface="Courier New"/>
              </a:rPr>
              <a:t>, factor=</a:t>
            </a:r>
            <a:r>
              <a:rPr lang="en" sz="900">
                <a:solidFill>
                  <a:srgbClr val="008080"/>
                </a:solidFill>
                <a:latin typeface="Courier New"/>
                <a:ea typeface="Courier New"/>
                <a:cs typeface="Courier New"/>
                <a:sym typeface="Courier New"/>
              </a:rPr>
              <a:t>0.1</a:t>
            </a:r>
            <a:r>
              <a:rPr lang="en" sz="900">
                <a:solidFill>
                  <a:schemeClr val="dk1"/>
                </a:solidFill>
                <a:highlight>
                  <a:srgbClr val="FFFFFF"/>
                </a:highlight>
                <a:latin typeface="Courier New"/>
                <a:ea typeface="Courier New"/>
                <a:cs typeface="Courier New"/>
                <a:sym typeface="Courier New"/>
              </a:rPr>
              <a:t>, patience=</a:t>
            </a:r>
            <a:r>
              <a:rPr lang="en" sz="900">
                <a:solidFill>
                  <a:srgbClr val="008080"/>
                </a:solidFill>
                <a:latin typeface="Courier New"/>
                <a:ea typeface="Courier New"/>
                <a:cs typeface="Courier New"/>
                <a:sym typeface="Courier New"/>
              </a:rPr>
              <a:t>10</a:t>
            </a:r>
            <a:r>
              <a:rPr lang="en" sz="900">
                <a:solidFill>
                  <a:schemeClr val="dk1"/>
                </a:solidFill>
                <a:highlight>
                  <a:srgbClr val="FFFFFF"/>
                </a:highlight>
                <a:latin typeface="Courier New"/>
                <a:ea typeface="Courier New"/>
                <a:cs typeface="Courier New"/>
                <a:sym typeface="Courier New"/>
              </a:rPr>
              <a:t>, verbose=</a:t>
            </a:r>
            <a:r>
              <a:rPr lang="en" sz="900">
                <a:solidFill>
                  <a:srgbClr val="008080"/>
                </a:solidFill>
                <a:latin typeface="Courier New"/>
                <a:ea typeface="Courier New"/>
                <a:cs typeface="Courier New"/>
                <a:sym typeface="Courier New"/>
              </a:rPr>
              <a:t>0</a:t>
            </a:r>
            <a:r>
              <a:rPr lang="en" sz="900">
                <a:solidFill>
                  <a:schemeClr val="dk1"/>
                </a:solidFill>
                <a:highlight>
                  <a:srgbClr val="FFFFFF"/>
                </a:highlight>
                <a:latin typeface="Courier New"/>
                <a:ea typeface="Courier New"/>
                <a:cs typeface="Courier New"/>
                <a:sym typeface="Courier New"/>
              </a:rPr>
              <a:t>, mode=</a:t>
            </a:r>
            <a:r>
              <a:rPr lang="en" sz="900">
                <a:solidFill>
                  <a:srgbClr val="DD1144"/>
                </a:solidFill>
                <a:latin typeface="Courier New"/>
                <a:ea typeface="Courier New"/>
                <a:cs typeface="Courier New"/>
                <a:sym typeface="Courier New"/>
              </a:rPr>
              <a:t>'auto'</a:t>
            </a:r>
            <a:r>
              <a:rPr lang="en" sz="900">
                <a:solidFill>
                  <a:schemeClr val="dk1"/>
                </a:solidFill>
                <a:highlight>
                  <a:srgbClr val="FFFFFF"/>
                </a:highlight>
                <a:latin typeface="Courier New"/>
                <a:ea typeface="Courier New"/>
                <a:cs typeface="Courier New"/>
                <a:sym typeface="Courier New"/>
              </a:rPr>
              <a:t>, min_delta=</a:t>
            </a:r>
            <a:r>
              <a:rPr lang="en" sz="900">
                <a:solidFill>
                  <a:srgbClr val="008080"/>
                </a:solidFill>
                <a:latin typeface="Courier New"/>
                <a:ea typeface="Courier New"/>
                <a:cs typeface="Courier New"/>
                <a:sym typeface="Courier New"/>
              </a:rPr>
              <a:t>0.0001</a:t>
            </a:r>
            <a:r>
              <a:rPr lang="en" sz="900">
                <a:solidFill>
                  <a:schemeClr val="dk1"/>
                </a:solidFill>
                <a:highlight>
                  <a:srgbClr val="FFFFFF"/>
                </a:highlight>
                <a:latin typeface="Courier New"/>
                <a:ea typeface="Courier New"/>
                <a:cs typeface="Courier New"/>
                <a:sym typeface="Courier New"/>
              </a:rPr>
              <a:t>, cooldown=</a:t>
            </a:r>
            <a:r>
              <a:rPr lang="en" sz="900">
                <a:solidFill>
                  <a:srgbClr val="008080"/>
                </a:solidFill>
                <a:latin typeface="Courier New"/>
                <a:ea typeface="Courier New"/>
                <a:cs typeface="Courier New"/>
                <a:sym typeface="Courier New"/>
              </a:rPr>
              <a:t>0</a:t>
            </a:r>
            <a:r>
              <a:rPr lang="en" sz="900">
                <a:solidFill>
                  <a:schemeClr val="dk1"/>
                </a:solidFill>
                <a:highlight>
                  <a:srgbClr val="FFFFFF"/>
                </a:highlight>
                <a:latin typeface="Courier New"/>
                <a:ea typeface="Courier New"/>
                <a:cs typeface="Courier New"/>
                <a:sym typeface="Courier New"/>
              </a:rPr>
              <a:t>, min_lr=</a:t>
            </a:r>
            <a:r>
              <a:rPr lang="en" sz="900">
                <a:solidFill>
                  <a:srgbClr val="008080"/>
                </a:solidFill>
                <a:latin typeface="Courier New"/>
                <a:ea typeface="Courier New"/>
                <a:cs typeface="Courier New"/>
                <a:sym typeface="Courier New"/>
              </a:rPr>
              <a:t>0</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63636"/>
              </a:lnSpc>
              <a:spcBef>
                <a:spcPts val="800"/>
              </a:spcBef>
              <a:spcAft>
                <a:spcPts val="0"/>
              </a:spcAft>
              <a:buClr>
                <a:schemeClr val="dk1"/>
              </a:buClr>
              <a:buSzPts val="1100"/>
              <a:buFont typeface="Arial"/>
              <a:buNone/>
            </a:pPr>
            <a:r>
              <a:rPr lang="en" sz="1200">
                <a:solidFill>
                  <a:srgbClr val="404040"/>
                </a:solidFill>
                <a:highlight>
                  <a:srgbClr val="FCFCFC"/>
                </a:highlight>
              </a:rPr>
              <a:t>Reduce learning rate when a metric has stopped improving.</a:t>
            </a:r>
            <a:endParaRPr sz="1200">
              <a:solidFill>
                <a:srgbClr val="404040"/>
              </a:solidFill>
              <a:highlight>
                <a:srgbClr val="FCFCFC"/>
              </a:highlight>
            </a:endParaRPr>
          </a:p>
          <a:p>
            <a:pPr indent="0" lvl="0" marL="0" rtl="0" algn="l">
              <a:lnSpc>
                <a:spcPct val="163636"/>
              </a:lnSpc>
              <a:spcBef>
                <a:spcPts val="18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18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200">
              <a:solidFill>
                <a:srgbClr val="222222"/>
              </a:solidFill>
              <a:highlight>
                <a:srgbClr val="FFFFFF"/>
              </a:highlight>
            </a:endParaRPr>
          </a:p>
          <a:p>
            <a:pPr indent="0" lvl="0" marL="0" rtl="0" algn="l">
              <a:spcBef>
                <a:spcPts val="1600"/>
              </a:spcBef>
              <a:spcAft>
                <a:spcPts val="1600"/>
              </a:spcAft>
              <a:buNone/>
            </a:pPr>
            <a:r>
              <a:t/>
            </a:r>
            <a:endParaRPr sz="1200">
              <a:solidFill>
                <a:srgbClr val="222222"/>
              </a:solidFill>
              <a:highlight>
                <a:srgbClr val="FFFFFF"/>
              </a:highlight>
            </a:endParaRPr>
          </a:p>
        </p:txBody>
      </p:sp>
      <p:pic>
        <p:nvPicPr>
          <p:cNvPr id="154" name="Google Shape;154;p26"/>
          <p:cNvPicPr preferRelativeResize="0"/>
          <p:nvPr/>
        </p:nvPicPr>
        <p:blipFill>
          <a:blip r:embed="rId3">
            <a:alphaModFix/>
          </a:blip>
          <a:stretch>
            <a:fillRect/>
          </a:stretch>
        </p:blipFill>
        <p:spPr>
          <a:xfrm>
            <a:off x="4908000" y="1703425"/>
            <a:ext cx="3834325" cy="2703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762025" y="11891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Got So Far</a:t>
            </a:r>
            <a:endParaRPr/>
          </a:p>
        </p:txBody>
      </p:sp>
      <p:sp>
        <p:nvSpPr>
          <p:cNvPr id="160" name="Google Shape;160;p27"/>
          <p:cNvSpPr txBox="1"/>
          <p:nvPr>
            <p:ph idx="1" type="body"/>
          </p:nvPr>
        </p:nvSpPr>
        <p:spPr>
          <a:xfrm>
            <a:off x="762025" y="2253000"/>
            <a:ext cx="7620000" cy="23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762025" y="748275"/>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Training Log</a:t>
            </a:r>
            <a:endParaRPr sz="3000"/>
          </a:p>
        </p:txBody>
      </p:sp>
      <p:sp>
        <p:nvSpPr>
          <p:cNvPr id="166" name="Google Shape;166;p28"/>
          <p:cNvSpPr txBox="1"/>
          <p:nvPr>
            <p:ph idx="1" type="body"/>
          </p:nvPr>
        </p:nvSpPr>
        <p:spPr>
          <a:xfrm>
            <a:off x="762000" y="1605675"/>
            <a:ext cx="7620000" cy="23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Learning rate is</a:t>
            </a:r>
            <a:endParaRPr/>
          </a:p>
          <a:p>
            <a:pPr indent="0" lvl="0" marL="0" rtl="0" algn="l">
              <a:spcBef>
                <a:spcPts val="1600"/>
              </a:spcBef>
              <a:spcAft>
                <a:spcPts val="1600"/>
              </a:spcAft>
              <a:buNone/>
            </a:pPr>
            <a:r>
              <a:rPr lang="en"/>
              <a:t>changing...</a:t>
            </a:r>
            <a:endParaRPr/>
          </a:p>
        </p:txBody>
      </p:sp>
      <p:pic>
        <p:nvPicPr>
          <p:cNvPr id="167" name="Google Shape;167;p28"/>
          <p:cNvPicPr preferRelativeResize="0"/>
          <p:nvPr/>
        </p:nvPicPr>
        <p:blipFill>
          <a:blip r:embed="rId3">
            <a:alphaModFix/>
          </a:blip>
          <a:stretch>
            <a:fillRect/>
          </a:stretch>
        </p:blipFill>
        <p:spPr>
          <a:xfrm>
            <a:off x="3205563" y="732862"/>
            <a:ext cx="2732925" cy="4080226"/>
          </a:xfrm>
          <a:prstGeom prst="rect">
            <a:avLst/>
          </a:prstGeom>
          <a:noFill/>
          <a:ln>
            <a:noFill/>
          </a:ln>
        </p:spPr>
      </p:pic>
      <p:pic>
        <p:nvPicPr>
          <p:cNvPr id="168" name="Google Shape;168;p28"/>
          <p:cNvPicPr preferRelativeResize="0"/>
          <p:nvPr/>
        </p:nvPicPr>
        <p:blipFill>
          <a:blip r:embed="rId4">
            <a:alphaModFix/>
          </a:blip>
          <a:stretch>
            <a:fillRect/>
          </a:stretch>
        </p:blipFill>
        <p:spPr>
          <a:xfrm>
            <a:off x="6208725" y="732850"/>
            <a:ext cx="2765854" cy="4080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762025" y="748275"/>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 Output</a:t>
            </a:r>
            <a:endParaRPr sz="3000"/>
          </a:p>
        </p:txBody>
      </p:sp>
      <p:sp>
        <p:nvSpPr>
          <p:cNvPr id="174" name="Google Shape;174;p29"/>
          <p:cNvSpPr txBox="1"/>
          <p:nvPr>
            <p:ph idx="1" type="body"/>
          </p:nvPr>
        </p:nvSpPr>
        <p:spPr>
          <a:xfrm>
            <a:off x="762025" y="1766150"/>
            <a:ext cx="7620000" cy="23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Image_Label,EncodedPixels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002f507.jpg_Fish,</a:t>
            </a:r>
            <a:endParaRPr sz="1000"/>
          </a:p>
          <a:p>
            <a:pPr indent="0" lvl="0" marL="0" rtl="0" algn="l">
              <a:spcBef>
                <a:spcPts val="0"/>
              </a:spcBef>
              <a:spcAft>
                <a:spcPts val="0"/>
              </a:spcAft>
              <a:buClr>
                <a:schemeClr val="dk1"/>
              </a:buClr>
              <a:buSzPts val="1100"/>
              <a:buFont typeface="Arial"/>
              <a:buNone/>
            </a:pPr>
            <a:r>
              <a:rPr lang="en" sz="1000"/>
              <a:t>002f507.jpg_Flower,</a:t>
            </a:r>
            <a:endParaRPr sz="1000"/>
          </a:p>
          <a:p>
            <a:pPr indent="0" lvl="0" marL="0" rtl="0" algn="l">
              <a:spcBef>
                <a:spcPts val="0"/>
              </a:spcBef>
              <a:spcAft>
                <a:spcPts val="0"/>
              </a:spcAft>
              <a:buClr>
                <a:schemeClr val="dk1"/>
              </a:buClr>
              <a:buSzPts val="1100"/>
              <a:buFont typeface="Arial"/>
              <a:buNone/>
            </a:pPr>
            <a:r>
              <a:rPr lang="en" sz="1000"/>
              <a:t>002f507.jpg_Gravel,358 332 705 341 1054 344 1403 345 1753 346 2103 346 2453 346 2803 346 3153 346 3502 347 3852 347 4202 347 4552 347 4902 347 5252 348 5602 348 5952 348 6302 348 6652 348 7002 348 7352 348 7702 348 8052 348 8402 348 8752 348 9102 348 9452 348 9802 348 10152 348 10502 348 10852 348 11202 348 ….</a:t>
            </a:r>
            <a:endParaRPr sz="1000"/>
          </a:p>
          <a:p>
            <a:pPr indent="0" lvl="0" marL="0" rtl="0" algn="l">
              <a:spcBef>
                <a:spcPts val="0"/>
              </a:spcBef>
              <a:spcAft>
                <a:spcPts val="0"/>
              </a:spcAft>
              <a:buNone/>
            </a:pPr>
            <a:r>
              <a:rPr lang="en" sz="1000"/>
              <a:t>002f507.jpg_Sugar,113525 3 113873 7 113887 5 114220 11 114235 11 114568 28 114917 30 115266 31 115615 31 115964 13 115979 16 116313 8 116330 14 116659 12 116679 15 117008 35 117356 36 117415 6 117705 37 117765 11 118054 37 118115 11 118404 37 118464 12 118753 39 118813 13 119103 39 119161 16 …..</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30"/>
          <p:cNvPicPr preferRelativeResize="0"/>
          <p:nvPr/>
        </p:nvPicPr>
        <p:blipFill>
          <a:blip r:embed="rId3">
            <a:alphaModFix/>
          </a:blip>
          <a:stretch>
            <a:fillRect/>
          </a:stretch>
        </p:blipFill>
        <p:spPr>
          <a:xfrm>
            <a:off x="1524000" y="72125"/>
            <a:ext cx="6096000" cy="45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762025" y="11891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 for the Sprint 3</a:t>
            </a:r>
            <a:endParaRPr/>
          </a:p>
        </p:txBody>
      </p:sp>
      <p:sp>
        <p:nvSpPr>
          <p:cNvPr id="185" name="Google Shape;185;p31"/>
          <p:cNvSpPr txBox="1"/>
          <p:nvPr>
            <p:ph idx="1" type="body"/>
          </p:nvPr>
        </p:nvSpPr>
        <p:spPr>
          <a:xfrm>
            <a:off x="762025" y="2253000"/>
            <a:ext cx="7620000" cy="23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762025" y="11891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Improve the Kernel</a:t>
            </a:r>
            <a:endParaRPr sz="3000"/>
          </a:p>
        </p:txBody>
      </p:sp>
      <p:sp>
        <p:nvSpPr>
          <p:cNvPr id="191" name="Google Shape;191;p32"/>
          <p:cNvSpPr txBox="1"/>
          <p:nvPr>
            <p:ph idx="1" type="body"/>
          </p:nvPr>
        </p:nvSpPr>
        <p:spPr>
          <a:xfrm>
            <a:off x="762025" y="2253000"/>
            <a:ext cx="7620000" cy="23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Compare the output accuracy of different network frames, different NN backbones...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762025" y="11891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Reusable NN</a:t>
            </a:r>
            <a:endParaRPr sz="3000"/>
          </a:p>
        </p:txBody>
      </p:sp>
      <p:sp>
        <p:nvSpPr>
          <p:cNvPr id="197" name="Google Shape;197;p33"/>
          <p:cNvSpPr txBox="1"/>
          <p:nvPr>
            <p:ph idx="1" type="body"/>
          </p:nvPr>
        </p:nvSpPr>
        <p:spPr>
          <a:xfrm>
            <a:off x="762025" y="2253000"/>
            <a:ext cx="7620000" cy="23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 the final weight matrix (weights and thresholds) of the pre-trained NN.</a:t>
            </a:r>
            <a:endParaRPr/>
          </a:p>
          <a:p>
            <a:pPr indent="0" lvl="0" marL="0" rtl="0" algn="l">
              <a:spcBef>
                <a:spcPts val="1600"/>
              </a:spcBef>
              <a:spcAft>
                <a:spcPts val="0"/>
              </a:spcAft>
              <a:buNone/>
            </a:pPr>
            <a:r>
              <a:rPr lang="en" sz="1800"/>
              <a:t>Current status: use s</a:t>
            </a:r>
            <a:r>
              <a:rPr lang="en" sz="1800"/>
              <a:t>egmentation models with pretrained backbones (PyTorch)</a:t>
            </a:r>
            <a:endParaRPr sz="1800"/>
          </a:p>
          <a:p>
            <a:pPr indent="0" lvl="0" marL="0" rtl="0" algn="l">
              <a:spcBef>
                <a:spcPts val="1600"/>
              </a:spcBef>
              <a:spcAft>
                <a:spcPts val="0"/>
              </a:spcAft>
              <a:buNone/>
            </a:pPr>
            <a:r>
              <a:rPr lang="en" sz="1800"/>
              <a:t>Next step: keep the model and load the matrix (may build up our own packages…)</a:t>
            </a:r>
            <a:endParaRPr sz="18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762025" y="11891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762025" y="2253000"/>
            <a:ext cx="7620000" cy="23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695333" y="0"/>
            <a:ext cx="7071634"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762025" y="11891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Look-up Index</a:t>
            </a:r>
            <a:endParaRPr sz="3000"/>
          </a:p>
        </p:txBody>
      </p:sp>
      <p:sp>
        <p:nvSpPr>
          <p:cNvPr id="203" name="Google Shape;203;p34"/>
          <p:cNvSpPr txBox="1"/>
          <p:nvPr>
            <p:ph idx="1" type="body"/>
          </p:nvPr>
        </p:nvSpPr>
        <p:spPr>
          <a:xfrm>
            <a:off x="762025" y="2253000"/>
            <a:ext cx="7620000" cy="23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and GUI.</a:t>
            </a:r>
            <a:endParaRPr/>
          </a:p>
          <a:p>
            <a:pPr indent="0" lvl="0" marL="0" rtl="0" algn="l">
              <a:spcBef>
                <a:spcPts val="1600"/>
              </a:spcBef>
              <a:spcAft>
                <a:spcPts val="0"/>
              </a:spcAft>
              <a:buNone/>
            </a:pPr>
            <a:r>
              <a:rPr lang="en"/>
              <a:t>Store images and their </a:t>
            </a:r>
            <a:r>
              <a:rPr lang="en"/>
              <a:t>categories.</a:t>
            </a:r>
            <a:endParaRPr/>
          </a:p>
          <a:p>
            <a:pPr indent="0" lvl="0" marL="0" rtl="0" algn="l">
              <a:spcBef>
                <a:spcPts val="1600"/>
              </a:spcBef>
              <a:spcAft>
                <a:spcPts val="0"/>
              </a:spcAft>
              <a:buNone/>
            </a:pPr>
            <a:r>
              <a:rPr lang="en"/>
              <a:t>Upload the image, get masks and cloud types.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762000" y="9545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 Preprocess</a:t>
            </a:r>
            <a:endParaRPr sz="3000"/>
          </a:p>
        </p:txBody>
      </p:sp>
      <p:sp>
        <p:nvSpPr>
          <p:cNvPr id="80" name="Google Shape;80;p17"/>
          <p:cNvSpPr txBox="1"/>
          <p:nvPr>
            <p:ph idx="1" type="body"/>
          </p:nvPr>
        </p:nvSpPr>
        <p:spPr>
          <a:xfrm>
            <a:off x="649075" y="2253000"/>
            <a:ext cx="7620000" cy="233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Split test and </a:t>
            </a:r>
            <a:r>
              <a:rPr lang="en" sz="1400">
                <a:solidFill>
                  <a:srgbClr val="000000"/>
                </a:solidFill>
              </a:rPr>
              <a:t>train</a:t>
            </a:r>
            <a:r>
              <a:rPr lang="en" sz="1400">
                <a:solidFill>
                  <a:srgbClr val="000000"/>
                </a:solidFill>
              </a:rPr>
              <a:t> data from given .csv file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Transfer to PyTorch datasets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Prepare for data augmentation </a:t>
            </a:r>
            <a:endParaRPr sz="1400">
              <a:solidFill>
                <a:srgbClr val="000000"/>
              </a:solidFill>
            </a:endParaRPr>
          </a:p>
        </p:txBody>
      </p:sp>
      <p:pic>
        <p:nvPicPr>
          <p:cNvPr id="81" name="Google Shape;81;p17"/>
          <p:cNvPicPr preferRelativeResize="0"/>
          <p:nvPr/>
        </p:nvPicPr>
        <p:blipFill>
          <a:blip r:embed="rId3">
            <a:alphaModFix/>
          </a:blip>
          <a:stretch>
            <a:fillRect/>
          </a:stretch>
        </p:blipFill>
        <p:spPr>
          <a:xfrm>
            <a:off x="4996300" y="1707625"/>
            <a:ext cx="3598419" cy="152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718600" y="8850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2"/>
                </a:solidFill>
              </a:rPr>
              <a:t>Augmentations: </a:t>
            </a:r>
            <a:r>
              <a:rPr lang="en" sz="3000"/>
              <a:t>Albumantation </a:t>
            </a:r>
            <a:endParaRPr sz="3000"/>
          </a:p>
        </p:txBody>
      </p:sp>
      <p:sp>
        <p:nvSpPr>
          <p:cNvPr id="87" name="Google Shape;87;p18"/>
          <p:cNvSpPr txBox="1"/>
          <p:nvPr>
            <p:ph idx="1" type="body"/>
          </p:nvPr>
        </p:nvSpPr>
        <p:spPr>
          <a:xfrm>
            <a:off x="536100" y="2202925"/>
            <a:ext cx="7620000" cy="233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flexible API that allows that library to be used in any computer vision pipeline</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its easy integration with PyTorch</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Char char="●"/>
            </a:pPr>
            <a:r>
              <a:rPr lang="en" sz="1400">
                <a:solidFill>
                  <a:srgbClr val="24292E"/>
                </a:solidFill>
                <a:highlight>
                  <a:srgbClr val="FFFFFF"/>
                </a:highlight>
              </a:rPr>
              <a:t>Based on numpy, OpenCV, imgaug picking the best from each of them</a:t>
            </a:r>
            <a:endParaRPr sz="1400">
              <a:solidFill>
                <a:srgbClr val="24292E"/>
              </a:solidFill>
              <a:highlight>
                <a:srgbClr val="FFFFFF"/>
              </a:highlight>
            </a:endParaRPr>
          </a:p>
          <a:p>
            <a:pPr indent="0" lvl="0" marL="457200" rtl="0" algn="l">
              <a:spcBef>
                <a:spcPts val="1600"/>
              </a:spcBef>
              <a:spcAft>
                <a:spcPts val="0"/>
              </a:spcAft>
              <a:buNone/>
            </a:pPr>
            <a:r>
              <a:t/>
            </a:r>
            <a:endParaRPr sz="1200">
              <a:solidFill>
                <a:srgbClr val="24292E"/>
              </a:solidFill>
              <a:highlight>
                <a:srgbClr val="FFFFFF"/>
              </a:highlight>
            </a:endParaRPr>
          </a:p>
          <a:p>
            <a:pPr indent="0" lvl="0" marL="457200" rtl="0" algn="l">
              <a:spcBef>
                <a:spcPts val="1600"/>
              </a:spcBef>
              <a:spcAft>
                <a:spcPts val="1600"/>
              </a:spcAft>
              <a:buNone/>
            </a:pPr>
            <a:r>
              <a:t/>
            </a:r>
            <a:endParaRPr sz="1200">
              <a:solidFill>
                <a:srgbClr val="24292E"/>
              </a:solidFill>
              <a:highlight>
                <a:srgbClr val="FFFFFF"/>
              </a:highlight>
            </a:endParaRPr>
          </a:p>
        </p:txBody>
      </p:sp>
      <p:pic>
        <p:nvPicPr>
          <p:cNvPr id="88" name="Google Shape;88;p18"/>
          <p:cNvPicPr preferRelativeResize="0"/>
          <p:nvPr/>
        </p:nvPicPr>
        <p:blipFill>
          <a:blip r:embed="rId3">
            <a:alphaModFix/>
          </a:blip>
          <a:stretch>
            <a:fillRect/>
          </a:stretch>
        </p:blipFill>
        <p:spPr>
          <a:xfrm>
            <a:off x="1023425" y="3580825"/>
            <a:ext cx="6438900" cy="100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762000" y="100670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accent2"/>
                </a:solidFill>
              </a:rPr>
              <a:t>Augmentations</a:t>
            </a:r>
            <a:endParaRPr sz="3000"/>
          </a:p>
        </p:txBody>
      </p:sp>
      <p:sp>
        <p:nvSpPr>
          <p:cNvPr id="94" name="Google Shape;94;p19"/>
          <p:cNvSpPr txBox="1"/>
          <p:nvPr>
            <p:ph idx="1" type="body"/>
          </p:nvPr>
        </p:nvSpPr>
        <p:spPr>
          <a:xfrm>
            <a:off x="762025" y="2253000"/>
            <a:ext cx="7620000" cy="2334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solidFill>
                  <a:schemeClr val="dk1"/>
                </a:solidFill>
                <a:latin typeface="Times New Roman"/>
                <a:ea typeface="Times New Roman"/>
                <a:cs typeface="Times New Roman"/>
                <a:sym typeface="Times New Roman"/>
              </a:rPr>
              <a:t>Horizontal flip</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SzPts val="1600"/>
              <a:buAutoNum type="arabicPeriod"/>
            </a:pPr>
            <a:r>
              <a:rPr lang="en" sz="1600">
                <a:solidFill>
                  <a:schemeClr val="dk1"/>
                </a:solidFill>
                <a:latin typeface="Times New Roman"/>
                <a:ea typeface="Times New Roman"/>
                <a:cs typeface="Times New Roman"/>
                <a:sym typeface="Times New Roman"/>
              </a:rPr>
              <a:t>Vertical flip</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SzPts val="1600"/>
              <a:buAutoNum type="arabicPeriod"/>
            </a:pPr>
            <a:r>
              <a:rPr lang="en" sz="1600">
                <a:solidFill>
                  <a:schemeClr val="dk1"/>
                </a:solidFill>
                <a:latin typeface="Times New Roman"/>
                <a:ea typeface="Times New Roman"/>
                <a:cs typeface="Times New Roman"/>
                <a:sym typeface="Times New Roman"/>
              </a:rPr>
              <a:t>Random rotate</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SzPts val="1600"/>
              <a:buAutoNum type="arabicPeriod"/>
            </a:pPr>
            <a:r>
              <a:rPr lang="en" sz="1600">
                <a:solidFill>
                  <a:schemeClr val="dk1"/>
                </a:solidFill>
                <a:latin typeface="Times New Roman"/>
                <a:ea typeface="Times New Roman"/>
                <a:cs typeface="Times New Roman"/>
                <a:sym typeface="Times New Roman"/>
              </a:rPr>
              <a:t>Elastic transform</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SzPts val="1600"/>
              <a:buAutoNum type="arabicPeriod"/>
            </a:pPr>
            <a:r>
              <a:rPr lang="en" sz="1600">
                <a:solidFill>
                  <a:schemeClr val="dk1"/>
                </a:solidFill>
                <a:latin typeface="Times New Roman"/>
                <a:ea typeface="Times New Roman"/>
                <a:cs typeface="Times New Roman"/>
                <a:sym typeface="Times New Roman"/>
              </a:rPr>
              <a:t>Grid distortion</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SzPts val="1600"/>
              <a:buAutoNum type="arabicPeriod"/>
            </a:pPr>
            <a:r>
              <a:rPr lang="en" sz="1600">
                <a:solidFill>
                  <a:schemeClr val="dk1"/>
                </a:solidFill>
                <a:latin typeface="Times New Roman"/>
                <a:ea typeface="Times New Roman"/>
                <a:cs typeface="Times New Roman"/>
                <a:sym typeface="Times New Roman"/>
              </a:rPr>
              <a:t>Optical distortion</a:t>
            </a:r>
            <a:endParaRPr sz="1600"/>
          </a:p>
        </p:txBody>
      </p:sp>
      <p:pic>
        <p:nvPicPr>
          <p:cNvPr id="95" name="Google Shape;95;p19"/>
          <p:cNvPicPr preferRelativeResize="0"/>
          <p:nvPr/>
        </p:nvPicPr>
        <p:blipFill>
          <a:blip r:embed="rId3">
            <a:alphaModFix/>
          </a:blip>
          <a:stretch>
            <a:fillRect/>
          </a:stretch>
        </p:blipFill>
        <p:spPr>
          <a:xfrm>
            <a:off x="3977300" y="3397125"/>
            <a:ext cx="4728426" cy="1576150"/>
          </a:xfrm>
          <a:prstGeom prst="rect">
            <a:avLst/>
          </a:prstGeom>
          <a:noFill/>
          <a:ln>
            <a:noFill/>
          </a:ln>
        </p:spPr>
      </p:pic>
      <p:pic>
        <p:nvPicPr>
          <p:cNvPr id="96" name="Google Shape;96;p19"/>
          <p:cNvPicPr preferRelativeResize="0"/>
          <p:nvPr/>
        </p:nvPicPr>
        <p:blipFill>
          <a:blip r:embed="rId4">
            <a:alphaModFix/>
          </a:blip>
          <a:stretch>
            <a:fillRect/>
          </a:stretch>
        </p:blipFill>
        <p:spPr>
          <a:xfrm>
            <a:off x="4695619" y="343594"/>
            <a:ext cx="3636476" cy="278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20050" y="8788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Demo</a:t>
            </a:r>
            <a:endParaRPr sz="3000"/>
          </a:p>
        </p:txBody>
      </p:sp>
      <p:pic>
        <p:nvPicPr>
          <p:cNvPr id="102" name="Google Shape;102;p20"/>
          <p:cNvPicPr preferRelativeResize="0"/>
          <p:nvPr/>
        </p:nvPicPr>
        <p:blipFill>
          <a:blip r:embed="rId3">
            <a:alphaModFix/>
          </a:blip>
          <a:stretch>
            <a:fillRect/>
          </a:stretch>
        </p:blipFill>
        <p:spPr>
          <a:xfrm>
            <a:off x="2600850" y="315775"/>
            <a:ext cx="2222949" cy="1571950"/>
          </a:xfrm>
          <a:prstGeom prst="rect">
            <a:avLst/>
          </a:prstGeom>
          <a:noFill/>
          <a:ln>
            <a:noFill/>
          </a:ln>
        </p:spPr>
      </p:pic>
      <p:pic>
        <p:nvPicPr>
          <p:cNvPr id="103" name="Google Shape;103;p20"/>
          <p:cNvPicPr preferRelativeResize="0"/>
          <p:nvPr/>
        </p:nvPicPr>
        <p:blipFill>
          <a:blip r:embed="rId4">
            <a:alphaModFix/>
          </a:blip>
          <a:stretch>
            <a:fillRect/>
          </a:stretch>
        </p:blipFill>
        <p:spPr>
          <a:xfrm>
            <a:off x="3152125" y="2379775"/>
            <a:ext cx="2518899" cy="1783850"/>
          </a:xfrm>
          <a:prstGeom prst="rect">
            <a:avLst/>
          </a:prstGeom>
          <a:noFill/>
          <a:ln>
            <a:noFill/>
          </a:ln>
        </p:spPr>
      </p:pic>
      <p:pic>
        <p:nvPicPr>
          <p:cNvPr id="104" name="Google Shape;104;p20"/>
          <p:cNvPicPr preferRelativeResize="0"/>
          <p:nvPr/>
        </p:nvPicPr>
        <p:blipFill>
          <a:blip r:embed="rId5">
            <a:alphaModFix/>
          </a:blip>
          <a:stretch>
            <a:fillRect/>
          </a:stretch>
        </p:blipFill>
        <p:spPr>
          <a:xfrm>
            <a:off x="6660475" y="1970197"/>
            <a:ext cx="1712400" cy="2193427"/>
          </a:xfrm>
          <a:prstGeom prst="rect">
            <a:avLst/>
          </a:prstGeom>
          <a:noFill/>
          <a:ln>
            <a:noFill/>
          </a:ln>
        </p:spPr>
      </p:pic>
      <p:pic>
        <p:nvPicPr>
          <p:cNvPr id="105" name="Google Shape;105;p20"/>
          <p:cNvPicPr preferRelativeResize="0"/>
          <p:nvPr/>
        </p:nvPicPr>
        <p:blipFill>
          <a:blip r:embed="rId6">
            <a:alphaModFix/>
          </a:blip>
          <a:stretch>
            <a:fillRect/>
          </a:stretch>
        </p:blipFill>
        <p:spPr>
          <a:xfrm>
            <a:off x="66423" y="2379775"/>
            <a:ext cx="2269825" cy="1710575"/>
          </a:xfrm>
          <a:prstGeom prst="rect">
            <a:avLst/>
          </a:prstGeom>
          <a:noFill/>
          <a:ln>
            <a:noFill/>
          </a:ln>
        </p:spPr>
      </p:pic>
      <p:sp>
        <p:nvSpPr>
          <p:cNvPr id="106" name="Google Shape;106;p20"/>
          <p:cNvSpPr txBox="1"/>
          <p:nvPr/>
        </p:nvSpPr>
        <p:spPr>
          <a:xfrm>
            <a:off x="468588" y="4250200"/>
            <a:ext cx="12789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Horizontal flip</a:t>
            </a:r>
            <a:endParaRPr/>
          </a:p>
        </p:txBody>
      </p:sp>
      <p:sp>
        <p:nvSpPr>
          <p:cNvPr id="107" name="Google Shape;107;p20"/>
          <p:cNvSpPr txBox="1"/>
          <p:nvPr/>
        </p:nvSpPr>
        <p:spPr>
          <a:xfrm>
            <a:off x="6622113" y="4250200"/>
            <a:ext cx="17124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Random rotate 90</a:t>
            </a:r>
            <a:endParaRPr/>
          </a:p>
        </p:txBody>
      </p:sp>
      <p:sp>
        <p:nvSpPr>
          <p:cNvPr id="108" name="Google Shape;108;p20"/>
          <p:cNvSpPr txBox="1"/>
          <p:nvPr/>
        </p:nvSpPr>
        <p:spPr>
          <a:xfrm>
            <a:off x="3780050" y="4294600"/>
            <a:ext cx="13446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Vertical flip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91850" y="8694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Demo</a:t>
            </a:r>
            <a:endParaRPr sz="3000"/>
          </a:p>
        </p:txBody>
      </p:sp>
      <p:pic>
        <p:nvPicPr>
          <p:cNvPr id="114" name="Google Shape;114;p21"/>
          <p:cNvPicPr preferRelativeResize="0"/>
          <p:nvPr/>
        </p:nvPicPr>
        <p:blipFill>
          <a:blip r:embed="rId3">
            <a:alphaModFix/>
          </a:blip>
          <a:stretch>
            <a:fillRect/>
          </a:stretch>
        </p:blipFill>
        <p:spPr>
          <a:xfrm>
            <a:off x="43954" y="2465799"/>
            <a:ext cx="2287524" cy="1793800"/>
          </a:xfrm>
          <a:prstGeom prst="rect">
            <a:avLst/>
          </a:prstGeom>
          <a:noFill/>
          <a:ln>
            <a:noFill/>
          </a:ln>
        </p:spPr>
      </p:pic>
      <p:pic>
        <p:nvPicPr>
          <p:cNvPr id="115" name="Google Shape;115;p21"/>
          <p:cNvPicPr preferRelativeResize="0"/>
          <p:nvPr/>
        </p:nvPicPr>
        <p:blipFill>
          <a:blip r:embed="rId4">
            <a:alphaModFix/>
          </a:blip>
          <a:stretch>
            <a:fillRect/>
          </a:stretch>
        </p:blipFill>
        <p:spPr>
          <a:xfrm>
            <a:off x="2797979" y="2465800"/>
            <a:ext cx="2420746" cy="1793800"/>
          </a:xfrm>
          <a:prstGeom prst="rect">
            <a:avLst/>
          </a:prstGeom>
          <a:noFill/>
          <a:ln>
            <a:noFill/>
          </a:ln>
        </p:spPr>
      </p:pic>
      <p:pic>
        <p:nvPicPr>
          <p:cNvPr id="116" name="Google Shape;116;p21"/>
          <p:cNvPicPr preferRelativeResize="0"/>
          <p:nvPr/>
        </p:nvPicPr>
        <p:blipFill>
          <a:blip r:embed="rId5">
            <a:alphaModFix/>
          </a:blip>
          <a:stretch>
            <a:fillRect/>
          </a:stretch>
        </p:blipFill>
        <p:spPr>
          <a:xfrm>
            <a:off x="2600850" y="315775"/>
            <a:ext cx="2185324" cy="1545325"/>
          </a:xfrm>
          <a:prstGeom prst="rect">
            <a:avLst/>
          </a:prstGeom>
          <a:noFill/>
          <a:ln>
            <a:noFill/>
          </a:ln>
        </p:spPr>
      </p:pic>
      <p:sp>
        <p:nvSpPr>
          <p:cNvPr id="117" name="Google Shape;117;p21"/>
          <p:cNvSpPr txBox="1"/>
          <p:nvPr/>
        </p:nvSpPr>
        <p:spPr>
          <a:xfrm>
            <a:off x="347925" y="4419475"/>
            <a:ext cx="18015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Elastic Distortion</a:t>
            </a:r>
            <a:endParaRPr/>
          </a:p>
        </p:txBody>
      </p:sp>
      <p:pic>
        <p:nvPicPr>
          <p:cNvPr id="118" name="Google Shape;118;p21"/>
          <p:cNvPicPr preferRelativeResize="0"/>
          <p:nvPr/>
        </p:nvPicPr>
        <p:blipFill>
          <a:blip r:embed="rId6">
            <a:alphaModFix/>
          </a:blip>
          <a:stretch>
            <a:fillRect/>
          </a:stretch>
        </p:blipFill>
        <p:spPr>
          <a:xfrm>
            <a:off x="5836142" y="2465800"/>
            <a:ext cx="2521458" cy="1839500"/>
          </a:xfrm>
          <a:prstGeom prst="rect">
            <a:avLst/>
          </a:prstGeom>
          <a:noFill/>
          <a:ln>
            <a:noFill/>
          </a:ln>
        </p:spPr>
      </p:pic>
      <p:sp>
        <p:nvSpPr>
          <p:cNvPr id="119" name="Google Shape;119;p21"/>
          <p:cNvSpPr txBox="1"/>
          <p:nvPr/>
        </p:nvSpPr>
        <p:spPr>
          <a:xfrm>
            <a:off x="3319175" y="4419475"/>
            <a:ext cx="14670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Grid Distortion</a:t>
            </a:r>
            <a:endParaRPr/>
          </a:p>
        </p:txBody>
      </p:sp>
      <p:sp>
        <p:nvSpPr>
          <p:cNvPr id="120" name="Google Shape;120;p21"/>
          <p:cNvSpPr txBox="1"/>
          <p:nvPr/>
        </p:nvSpPr>
        <p:spPr>
          <a:xfrm>
            <a:off x="6140225" y="4419475"/>
            <a:ext cx="16173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Optical Distortion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625625" y="1821000"/>
            <a:ext cx="7620000" cy="857400"/>
          </a:xfrm>
          <a:prstGeom prst="rect">
            <a:avLst/>
          </a:prstGeom>
        </p:spPr>
        <p:txBody>
          <a:bodyPr anchorCtr="0" anchor="b" bIns="91425" lIns="91425" spcFirstLastPara="1" rIns="91425" wrap="square" tIns="91425">
            <a:noAutofit/>
          </a:bodyPr>
          <a:lstStyle/>
          <a:p>
            <a:pPr indent="-317500" lvl="0" marL="457200" rtl="0" algn="l">
              <a:spcBef>
                <a:spcPts val="0"/>
              </a:spcBef>
              <a:spcAft>
                <a:spcPts val="0"/>
              </a:spcAft>
              <a:buSzPts val="1400"/>
              <a:buChar char="●"/>
            </a:pPr>
            <a:r>
              <a:rPr b="0" lang="en" sz="1400"/>
              <a:t>Make a dataset </a:t>
            </a:r>
            <a:r>
              <a:rPr b="0" lang="en" sz="1400">
                <a:solidFill>
                  <a:schemeClr val="dk1"/>
                </a:solidFill>
              </a:rPr>
              <a:t>format that meets the dataloader input requirements</a:t>
            </a:r>
            <a:endParaRPr b="0" sz="1400">
              <a:solidFill>
                <a:schemeClr val="dk1"/>
              </a:solidFill>
            </a:endParaRPr>
          </a:p>
          <a:p>
            <a:pPr indent="-317500" lvl="0" marL="457200" rtl="0" algn="l">
              <a:spcBef>
                <a:spcPts val="0"/>
              </a:spcBef>
              <a:spcAft>
                <a:spcPts val="0"/>
              </a:spcAft>
              <a:buClr>
                <a:schemeClr val="dk1"/>
              </a:buClr>
              <a:buSzPts val="1400"/>
              <a:buChar char="●"/>
            </a:pPr>
            <a:r>
              <a:rPr b="0" lang="en" sz="1400">
                <a:solidFill>
                  <a:schemeClr val="dk1"/>
                </a:solidFill>
              </a:rPr>
              <a:t>put all the augmented data into the R-CNN train module</a:t>
            </a:r>
            <a:endParaRPr b="0" sz="1400">
              <a:solidFill>
                <a:schemeClr val="dk1"/>
              </a:solidFill>
            </a:endParaRPr>
          </a:p>
        </p:txBody>
      </p:sp>
      <p:sp>
        <p:nvSpPr>
          <p:cNvPr id="126" name="Google Shape;126;p22"/>
          <p:cNvSpPr txBox="1"/>
          <p:nvPr>
            <p:ph idx="1" type="body"/>
          </p:nvPr>
        </p:nvSpPr>
        <p:spPr>
          <a:xfrm>
            <a:off x="790225" y="1134025"/>
            <a:ext cx="1579200" cy="48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Next..</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762000" y="72930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R-CNN: U-net</a:t>
            </a:r>
            <a:endParaRPr sz="3000"/>
          </a:p>
        </p:txBody>
      </p:sp>
      <p:sp>
        <p:nvSpPr>
          <p:cNvPr id="132" name="Google Shape;132;p23"/>
          <p:cNvSpPr txBox="1"/>
          <p:nvPr>
            <p:ph idx="1" type="body"/>
          </p:nvPr>
        </p:nvSpPr>
        <p:spPr>
          <a:xfrm>
            <a:off x="557450" y="1922775"/>
            <a:ext cx="3446400" cy="34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U-Net is a convolutional neural network that was developed for biomedical image segmentation.</a:t>
            </a:r>
            <a:endParaRPr sz="1200">
              <a:solidFill>
                <a:srgbClr val="222222"/>
              </a:solidFill>
              <a:highlight>
                <a:srgbClr val="FFFFFF"/>
              </a:highlight>
            </a:endParaRPr>
          </a:p>
          <a:p>
            <a:pPr indent="0" lvl="0" marL="0" rtl="0" algn="l">
              <a:spcBef>
                <a:spcPts val="1600"/>
              </a:spcBef>
              <a:spcAft>
                <a:spcPts val="0"/>
              </a:spcAft>
              <a:buNone/>
            </a:pPr>
            <a:r>
              <a:rPr lang="en" sz="1200">
                <a:solidFill>
                  <a:srgbClr val="222222"/>
                </a:solidFill>
                <a:highlight>
                  <a:srgbClr val="FFFFFF"/>
                </a:highlight>
              </a:rPr>
              <a:t>High accuracy given proper training, adequate dataset and training time.</a:t>
            </a:r>
            <a:endParaRPr sz="1200">
              <a:solidFill>
                <a:srgbClr val="222222"/>
              </a:solidFill>
              <a:highlight>
                <a:srgbClr val="FFFFFF"/>
              </a:highlight>
            </a:endParaRPr>
          </a:p>
          <a:p>
            <a:pPr indent="0" lvl="0" marL="0" rtl="0" algn="l">
              <a:spcBef>
                <a:spcPts val="800"/>
              </a:spcBef>
              <a:spcAft>
                <a:spcPts val="0"/>
              </a:spcAft>
              <a:buNone/>
            </a:pPr>
            <a:r>
              <a:rPr lang="en" sz="1200">
                <a:solidFill>
                  <a:srgbClr val="222222"/>
                </a:solidFill>
                <a:highlight>
                  <a:srgbClr val="FFFFFF"/>
                </a:highlight>
              </a:rPr>
              <a:t>This architecture is input image size agnostic.</a:t>
            </a:r>
            <a:endParaRPr sz="1200">
              <a:solidFill>
                <a:srgbClr val="222222"/>
              </a:solidFill>
              <a:highlight>
                <a:srgbClr val="FFFFFF"/>
              </a:highlight>
            </a:endParaRPr>
          </a:p>
          <a:p>
            <a:pPr indent="0" lvl="0" marL="0" rtl="0" algn="l">
              <a:spcBef>
                <a:spcPts val="800"/>
              </a:spcBef>
              <a:spcAft>
                <a:spcPts val="0"/>
              </a:spcAft>
              <a:buNone/>
            </a:pPr>
            <a:r>
              <a:rPr lang="en" sz="1200">
                <a:solidFill>
                  <a:srgbClr val="222222"/>
                </a:solidFill>
                <a:highlight>
                  <a:srgbClr val="FFFFFF"/>
                </a:highlight>
              </a:rPr>
              <a:t>Leads to smaller model weight size</a:t>
            </a:r>
            <a:endParaRPr sz="1200">
              <a:solidFill>
                <a:srgbClr val="222222"/>
              </a:solidFill>
              <a:highlight>
                <a:srgbClr val="FFFFFF"/>
              </a:highlight>
            </a:endParaRPr>
          </a:p>
          <a:p>
            <a:pPr indent="0" lvl="0" marL="0" rtl="0" algn="l">
              <a:spcBef>
                <a:spcPts val="800"/>
              </a:spcBef>
              <a:spcAft>
                <a:spcPts val="0"/>
              </a:spcAft>
              <a:buNone/>
            </a:pPr>
            <a:r>
              <a:rPr lang="en" sz="1200">
                <a:solidFill>
                  <a:srgbClr val="222222"/>
                </a:solidFill>
                <a:highlight>
                  <a:srgbClr val="FFFFFF"/>
                </a:highlight>
              </a:rPr>
              <a:t>Can be easily scaled to have multiple classes;</a:t>
            </a:r>
            <a:endParaRPr sz="1200">
              <a:solidFill>
                <a:srgbClr val="222222"/>
              </a:solidFill>
              <a:highlight>
                <a:srgbClr val="FFFFFF"/>
              </a:highlight>
            </a:endParaRPr>
          </a:p>
          <a:p>
            <a:pPr indent="0" lvl="0" marL="0" rtl="0" algn="l">
              <a:spcBef>
                <a:spcPts val="800"/>
              </a:spcBef>
              <a:spcAft>
                <a:spcPts val="0"/>
              </a:spcAft>
              <a:buNone/>
            </a:pPr>
            <a:r>
              <a:rPr lang="en" sz="1200">
                <a:solidFill>
                  <a:srgbClr val="222222"/>
                </a:solidFill>
                <a:highlight>
                  <a:srgbClr val="FFFFFF"/>
                </a:highlight>
              </a:rPr>
              <a:t>Code samples are abundant.</a:t>
            </a:r>
            <a:endParaRPr sz="1200">
              <a:solidFill>
                <a:srgbClr val="222222"/>
              </a:solidFill>
              <a:highlight>
                <a:srgbClr val="FFFFFF"/>
              </a:highlight>
            </a:endParaRPr>
          </a:p>
          <a:p>
            <a:pPr indent="0" lvl="0" marL="0" rtl="0" algn="l">
              <a:spcBef>
                <a:spcPts val="800"/>
              </a:spcBef>
              <a:spcAft>
                <a:spcPts val="0"/>
              </a:spcAft>
              <a:buNone/>
            </a:pPr>
            <a:r>
              <a:t/>
            </a:r>
            <a:endParaRPr sz="1200">
              <a:solidFill>
                <a:srgbClr val="222222"/>
              </a:solidFill>
              <a:highlight>
                <a:srgbClr val="FFFFFF"/>
              </a:highlight>
            </a:endParaRPr>
          </a:p>
          <a:p>
            <a:pPr indent="0" lvl="0" marL="0" rtl="0" algn="l">
              <a:spcBef>
                <a:spcPts val="1600"/>
              </a:spcBef>
              <a:spcAft>
                <a:spcPts val="1600"/>
              </a:spcAft>
              <a:buNone/>
            </a:pPr>
            <a:r>
              <a:t/>
            </a:r>
            <a:endParaRPr sz="1200">
              <a:solidFill>
                <a:srgbClr val="222222"/>
              </a:solidFill>
              <a:highlight>
                <a:srgbClr val="FFFFFF"/>
              </a:highlight>
            </a:endParaRPr>
          </a:p>
        </p:txBody>
      </p:sp>
      <p:pic>
        <p:nvPicPr>
          <p:cNvPr id="133" name="Google Shape;133;p23"/>
          <p:cNvPicPr preferRelativeResize="0"/>
          <p:nvPr/>
        </p:nvPicPr>
        <p:blipFill>
          <a:blip r:embed="rId3">
            <a:alphaModFix/>
          </a:blip>
          <a:stretch>
            <a:fillRect/>
          </a:stretch>
        </p:blipFill>
        <p:spPr>
          <a:xfrm>
            <a:off x="4164575" y="1146800"/>
            <a:ext cx="4836625" cy="3222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