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58" r:id="rId6"/>
    <p:sldId id="260" r:id="rId7"/>
    <p:sldId id="268" r:id="rId8"/>
    <p:sldId id="269" r:id="rId9"/>
    <p:sldId id="264" r:id="rId10"/>
    <p:sldId id="270" r:id="rId11"/>
    <p:sldId id="267" r:id="rId12"/>
    <p:sldId id="265" r:id="rId13"/>
    <p:sldId id="266" r:id="rId14"/>
  </p:sldIdLst>
  <p:sldSz cx="10696575" cy="7562850"/>
  <p:notesSz cx="7562850" cy="10696575"/>
  <p:embeddedFontLst>
    <p:embeddedFont>
      <p:font typeface="나눔고딕" panose="020D0604000000000000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라운드 Bold" panose="020B0600000101010101" pitchFamily="50" charset="-127"/>
      <p:bold r:id="rId24"/>
    </p:embeddedFont>
  </p:embeddedFontLst>
  <p:defaultTextStyle>
    <a:defPPr>
      <a:defRPr lang="en-US"/>
    </a:defPPr>
    <a:lvl1pPr marL="0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4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55" d="100"/>
          <a:sy n="55" d="100"/>
        </p:scale>
        <p:origin x="1452" y="56"/>
      </p:cViewPr>
      <p:guideLst>
        <p:guide orient="horz" pos="2382"/>
        <p:guide pos="3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7A96-4158-4EB1-AAFF-8CC144C5B1F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C888-7736-44F3-8B6F-FD4467C82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7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6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1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5" algn="l" defTabSz="91424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자료를 간단하게 준비해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안녕하세요 개발 </a:t>
            </a:r>
            <a:r>
              <a:rPr lang="en-US" altLang="ko-KR" dirty="0"/>
              <a:t>4</a:t>
            </a:r>
            <a:r>
              <a:rPr lang="ko-KR" altLang="en-US" dirty="0"/>
              <a:t>팀의 팀장 </a:t>
            </a:r>
            <a:r>
              <a:rPr lang="ko-KR" altLang="en-US" dirty="0" err="1"/>
              <a:t>임재완입니다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4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기획한 서비스는 게임 추천 서비스입니다</a:t>
            </a:r>
            <a:r>
              <a:rPr lang="en-US" altLang="ko-KR" dirty="0"/>
              <a:t>. </a:t>
            </a:r>
            <a:r>
              <a:rPr lang="ko-KR" altLang="en-US" dirty="0"/>
              <a:t>어떤 서비스에 </a:t>
            </a:r>
            <a:r>
              <a:rPr lang="ko-KR" altLang="en-US" dirty="0" err="1"/>
              <a:t>텐투플레이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쓰면 좋을 지 고민하다가</a:t>
            </a:r>
            <a:r>
              <a:rPr lang="en-US" altLang="ko-KR" dirty="0"/>
              <a:t>, </a:t>
            </a:r>
            <a:r>
              <a:rPr lang="ko-KR" altLang="en-US" dirty="0"/>
              <a:t>게임 외의 다른 예시로 </a:t>
            </a:r>
            <a:r>
              <a:rPr lang="en-US" altLang="ko-KR" dirty="0"/>
              <a:t>"</a:t>
            </a:r>
            <a:r>
              <a:rPr lang="ko-KR" altLang="en-US" dirty="0"/>
              <a:t>심리테스트</a:t>
            </a:r>
            <a:r>
              <a:rPr lang="en-US" altLang="ko-KR" dirty="0"/>
              <a:t>"</a:t>
            </a:r>
            <a:r>
              <a:rPr lang="ko-KR" altLang="en-US" dirty="0"/>
              <a:t>가 있는 것을 보고 그와 유사한 서비스</a:t>
            </a:r>
            <a:r>
              <a:rPr lang="en-US" altLang="ko-KR" dirty="0"/>
              <a:t>. </a:t>
            </a:r>
            <a:r>
              <a:rPr lang="ko-KR" altLang="en-US" dirty="0"/>
              <a:t>그 중에서도 게임과 관련된 게임 추천 서비스를 기획하였습니다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스팀 보유 게임만 </a:t>
            </a:r>
            <a:r>
              <a:rPr lang="en-US" altLang="ko-KR" dirty="0"/>
              <a:t>32</a:t>
            </a:r>
            <a:r>
              <a:rPr lang="ko-KR" altLang="en-US" dirty="0" err="1"/>
              <a:t>억개</a:t>
            </a:r>
            <a:r>
              <a:rPr lang="en-US" altLang="ko-KR" dirty="0"/>
              <a:t>, </a:t>
            </a:r>
            <a:r>
              <a:rPr lang="ko-KR" altLang="en-US" dirty="0"/>
              <a:t>안드로이드 모바일 게임 시장 규모 </a:t>
            </a:r>
            <a:r>
              <a:rPr lang="en-US" altLang="ko-KR" dirty="0"/>
              <a:t>4.2</a:t>
            </a:r>
            <a:r>
              <a:rPr lang="ko-KR" altLang="en-US" dirty="0"/>
              <a:t>조</a:t>
            </a:r>
          </a:p>
          <a:p>
            <a:r>
              <a:rPr lang="ko-KR" altLang="en-US" dirty="0"/>
              <a:t>이 많은 게임들 중에 나와 맞는 게임을 찾기는 사막에서 바늘 </a:t>
            </a:r>
            <a:r>
              <a:rPr lang="ko-KR" altLang="en-US" dirty="0" err="1"/>
              <a:t>찾기입니다</a:t>
            </a:r>
            <a:r>
              <a:rPr lang="en-US" altLang="ko-KR" dirty="0"/>
              <a:t>. </a:t>
            </a:r>
            <a:r>
              <a:rPr lang="ko-KR" altLang="en-US" dirty="0"/>
              <a:t>저도 최근에 </a:t>
            </a:r>
            <a:r>
              <a:rPr lang="ko-KR" altLang="en-US" dirty="0" err="1"/>
              <a:t>할만한</a:t>
            </a:r>
            <a:r>
              <a:rPr lang="ko-KR" altLang="en-US" dirty="0"/>
              <a:t> 게임을 찾다가 방치형 게임만 계속 나와서 포기했던 기억이 있는데요</a:t>
            </a:r>
            <a:r>
              <a:rPr lang="en-US" altLang="ko-KR" dirty="0"/>
              <a:t>. </a:t>
            </a:r>
            <a:r>
              <a:rPr lang="ko-KR" altLang="en-US" dirty="0"/>
              <a:t>그래서 실제로 구글에다 </a:t>
            </a:r>
            <a:r>
              <a:rPr lang="en-US" altLang="ko-KR" dirty="0"/>
              <a:t>"</a:t>
            </a:r>
            <a:r>
              <a:rPr lang="ko-KR" altLang="en-US" dirty="0"/>
              <a:t>폰 게임 추천</a:t>
            </a:r>
            <a:r>
              <a:rPr lang="en-US" altLang="ko-KR" dirty="0"/>
              <a:t>"</a:t>
            </a:r>
            <a:r>
              <a:rPr lang="ko-KR" altLang="en-US" dirty="0"/>
              <a:t>이라고 검색도 했었습니다</a:t>
            </a:r>
            <a:r>
              <a:rPr lang="en-US" altLang="ko-KR" dirty="0"/>
              <a:t>. </a:t>
            </a:r>
            <a:r>
              <a:rPr lang="ko-KR" altLang="en-US" dirty="0"/>
              <a:t>결과는 블로그나 커뮤니티 사이트의  추천 글 뿐이었습니다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6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심리 테스트 레퍼런스를 몇개 </a:t>
            </a:r>
            <a:r>
              <a:rPr lang="ko-KR" altLang="en-US" dirty="0" err="1"/>
              <a:t>모아본건데요</a:t>
            </a:r>
            <a:r>
              <a:rPr lang="en-US" altLang="ko-KR" dirty="0"/>
              <a:t>. </a:t>
            </a:r>
            <a:r>
              <a:rPr lang="ko-KR" altLang="en-US" dirty="0" err="1"/>
              <a:t>저희랑</a:t>
            </a:r>
            <a:r>
              <a:rPr lang="ko-KR" altLang="en-US" dirty="0"/>
              <a:t> 비슷한 저희 추천 서비스도 이와 같이 게임과 별개로 게임을 하는 유형을 따로 구분할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7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저희 게임 추천 서비스 </a:t>
            </a:r>
            <a:r>
              <a:rPr lang="ko-KR" altLang="en-US" dirty="0" err="1"/>
              <a:t>오겜추는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9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28725" y="1336675"/>
            <a:ext cx="5105400" cy="36099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모바일 게임을 하고 있는 학생들을 대상으로 설문을 받았습니다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외에도 기존의 플레이스토어나 광고 등 게임 추천 서비스의 문제점에 대한 질문으로는</a:t>
            </a:r>
            <a:r>
              <a:rPr lang="en-US" altLang="ko-KR" dirty="0"/>
              <a:t>, </a:t>
            </a:r>
            <a:r>
              <a:rPr lang="ko-KR" altLang="en-US" dirty="0"/>
              <a:t>광고성 추천이 너무 많다가 </a:t>
            </a:r>
            <a:r>
              <a:rPr lang="en-US" altLang="ko-KR" dirty="0"/>
              <a:t>60</a:t>
            </a:r>
            <a:r>
              <a:rPr lang="ko-KR" altLang="en-US" dirty="0"/>
              <a:t>퍼센트를 넘게 차지했고</a:t>
            </a:r>
            <a:r>
              <a:rPr lang="en-US" altLang="ko-KR" dirty="0"/>
              <a:t>, </a:t>
            </a:r>
            <a:r>
              <a:rPr lang="ko-KR" altLang="en-US" dirty="0"/>
              <a:t>흥미 없는 게임과 한정된 게임이 뒤를 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무엇보다 현재 모바일 게임 추천이란 서비스 자체가 존재하지 않고</a:t>
            </a:r>
            <a:r>
              <a:rPr lang="en-US" altLang="ko-KR" dirty="0"/>
              <a:t>, </a:t>
            </a:r>
            <a:r>
              <a:rPr lang="ko-KR" altLang="en-US" dirty="0"/>
              <a:t>응답자의 </a:t>
            </a:r>
            <a:r>
              <a:rPr lang="en-US" altLang="ko-KR" dirty="0"/>
              <a:t>88</a:t>
            </a:r>
            <a:r>
              <a:rPr lang="ko-KR" altLang="en-US" dirty="0"/>
              <a:t>퍼센트가 게임 추천 웹 서비스가 있다면 이용해 볼 것이라 응답하였기에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1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EC888-7736-44F3-8B6F-FD4467C825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4"/>
            <a:ext cx="6400799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2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8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8"/>
            <a:ext cx="4040188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8"/>
            <a:ext cx="4041775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215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601" b="1"/>
            </a:lvl4pPr>
            <a:lvl5pPr marL="1828865" indent="0">
              <a:buNone/>
              <a:defRPr sz="1601" b="1"/>
            </a:lvl5pPr>
            <a:lvl6pPr marL="2286081" indent="0">
              <a:buNone/>
              <a:defRPr sz="1601" b="1"/>
            </a:lvl6pPr>
            <a:lvl7pPr marL="2743298" indent="0">
              <a:buNone/>
              <a:defRPr sz="1601" b="1"/>
            </a:lvl7pPr>
            <a:lvl8pPr marL="3200512" indent="0">
              <a:buNone/>
              <a:defRPr sz="1601" b="1"/>
            </a:lvl8pPr>
            <a:lvl9pPr marL="3657729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398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49" cy="5853114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398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1"/>
            <a:ext cx="5486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80"/>
            <a:ext cx="5486398" cy="4114801"/>
          </a:xfrm>
        </p:spPr>
        <p:txBody>
          <a:bodyPr/>
          <a:lstStyle>
            <a:lvl1pPr marL="0" indent="0">
              <a:buNone/>
              <a:defRPr sz="3200"/>
            </a:lvl1pPr>
            <a:lvl2pPr marL="457215" indent="0">
              <a:buNone/>
              <a:defRPr sz="2799"/>
            </a:lvl2pPr>
            <a:lvl3pPr marL="914433" indent="0">
              <a:buNone/>
              <a:defRPr sz="2398"/>
            </a:lvl3pPr>
            <a:lvl4pPr marL="1371648" indent="0">
              <a:buNone/>
              <a:defRPr sz="2000"/>
            </a:lvl4pPr>
            <a:lvl5pPr marL="1828865" indent="0">
              <a:buNone/>
              <a:defRPr sz="2000"/>
            </a:lvl5pPr>
            <a:lvl6pPr marL="2286081" indent="0">
              <a:buNone/>
              <a:defRPr sz="2000"/>
            </a:lvl6pPr>
            <a:lvl7pPr marL="2743298" indent="0">
              <a:buNone/>
              <a:defRPr sz="2000"/>
            </a:lvl7pPr>
            <a:lvl8pPr marL="3200512" indent="0">
              <a:buNone/>
              <a:defRPr sz="2000"/>
            </a:lvl8pPr>
            <a:lvl9pPr marL="36577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9"/>
            <a:ext cx="5486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5" indent="0">
              <a:buNone/>
              <a:defRPr sz="1200"/>
            </a:lvl2pPr>
            <a:lvl3pPr marL="914433" indent="0">
              <a:buNone/>
              <a:defRPr sz="1000"/>
            </a:lvl3pPr>
            <a:lvl4pPr marL="1371648" indent="0">
              <a:buNone/>
              <a:defRPr sz="900"/>
            </a:lvl4pPr>
            <a:lvl5pPr marL="1828865" indent="0">
              <a:buNone/>
              <a:defRPr sz="900"/>
            </a:lvl5pPr>
            <a:lvl6pPr marL="2286081" indent="0">
              <a:buNone/>
              <a:defRPr sz="900"/>
            </a:lvl6pPr>
            <a:lvl7pPr marL="2743298" indent="0">
              <a:buNone/>
              <a:defRPr sz="900"/>
            </a:lvl7pPr>
            <a:lvl8pPr marL="3200512" indent="0">
              <a:buNone/>
              <a:defRPr sz="900"/>
            </a:lvl8pPr>
            <a:lvl9pPr marL="36577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3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7" indent="-285760" algn="l" defTabSz="914433" rtl="0" eaLnBrk="1" latinLnBrk="0" hangingPunct="1">
        <a:spcBef>
          <a:spcPct val="20000"/>
        </a:spcBef>
        <a:buFont typeface="Arial" pitchFamily="34" charset="0"/>
        <a:buChar char="�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1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8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4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0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7" indent="-228608" algn="l" defTabSz="914433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5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2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9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4.png"/><Relationship Id="rId15" Type="http://schemas.openxmlformats.org/officeDocument/2006/relationships/image" Target="../media/image48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2.png"/><Relationship Id="rId21" Type="http://schemas.openxmlformats.org/officeDocument/2006/relationships/image" Target="../media/image68.png"/><Relationship Id="rId7" Type="http://schemas.openxmlformats.org/officeDocument/2006/relationships/image" Target="../media/image16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18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381" y="1290243"/>
            <a:ext cx="9620484" cy="4981424"/>
            <a:chOff x="537378" y="1290241"/>
            <a:chExt cx="9620483" cy="49814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78" y="1290241"/>
              <a:ext cx="9620483" cy="49814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717" y="1242584"/>
            <a:ext cx="9727812" cy="5076751"/>
            <a:chOff x="483713" y="1242577"/>
            <a:chExt cx="9727812" cy="50767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713" y="1242577"/>
              <a:ext cx="9727812" cy="50767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255" y="1464009"/>
            <a:ext cx="3765563" cy="4365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197" y="2259500"/>
            <a:ext cx="8380560" cy="16953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17829" y="4584991"/>
            <a:ext cx="1279649" cy="1217651"/>
            <a:chOff x="4517826" y="4584983"/>
            <a:chExt cx="1279649" cy="121765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517826" y="4584983"/>
              <a:ext cx="1279649" cy="978535"/>
              <a:chOff x="4517826" y="4584983"/>
              <a:chExt cx="1279649" cy="9785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41871" y="4159585"/>
                <a:ext cx="2559298" cy="1957070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17826" y="4584983"/>
                <a:ext cx="1279649" cy="97853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1923" y="4892142"/>
              <a:ext cx="941447" cy="53167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911305" y="5142287"/>
              <a:ext cx="532747" cy="660346"/>
              <a:chOff x="4911305" y="5142287"/>
              <a:chExt cx="532747" cy="6603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11305" y="5142287"/>
                <a:ext cx="532747" cy="660346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947851" y="3819503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</a:t>
            </a:r>
            <a:r>
              <a:rPr lang="ko-KR" altLang="en-US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</a:t>
            </a:r>
            <a:r>
              <a:rPr lang="ko-KR" altLang="en-US" sz="32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기획안</a:t>
            </a:r>
            <a:r>
              <a:rPr lang="en-US" altLang="ko-KR" sz="32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6687" y="621989"/>
            <a:ext cx="1987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INTRODUCE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05" y="197959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제안 배경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842" y="469582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05" y="2390412"/>
            <a:ext cx="507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활용에 적합한 유형 검사 서비스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주요 고객사인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게임사와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연관된 게임 추천 서비스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 게임 추천 서비스의 부재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AI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게임 추천 서비스에 대한 유저들의 긍정적인 반응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05" y="1207386"/>
            <a:ext cx="936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W2P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Whattuplay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성향에 따른 유형 검사와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통한 모바일 게임 추천 서비스를 제공하는 웹 서비스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008"/>
          <p:cNvGrpSpPr/>
          <p:nvPr/>
        </p:nvGrpSpPr>
        <p:grpSpPr>
          <a:xfrm>
            <a:off x="1074125" y="3476625"/>
            <a:ext cx="900000" cy="900000"/>
            <a:chOff x="7532911" y="2655455"/>
            <a:chExt cx="2008389" cy="2035578"/>
          </a:xfrm>
        </p:grpSpPr>
        <p:pic>
          <p:nvPicPr>
            <p:cNvPr id="16" name="Object 28"/>
            <p:cNvPicPr>
              <a:picLocks noChangeAspect="1"/>
            </p:cNvPicPr>
            <p:nvPr/>
          </p:nvPicPr>
          <p:blipFill rotWithShape="1">
            <a:blip r:embed="rId3" cstate="print"/>
            <a:srcRect l="2864" t="487" r="2804" b="3849"/>
            <a:stretch/>
          </p:blipFill>
          <p:spPr>
            <a:xfrm>
              <a:off x="7532911" y="2655455"/>
              <a:ext cx="2008389" cy="2035578"/>
            </a:xfrm>
            <a:prstGeom prst="ellipse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452687" y="3629025"/>
            <a:ext cx="250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◀ 모바일 게임 이용자 대상 설문조사 결과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87%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게임 추천 서비스 이용 의사 있음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42" y="5100794"/>
            <a:ext cx="4741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서비스를 통해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Tentuplay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서비스를 통한 게임 소개로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인디게임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시장의 활성화에 기여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중심으로 유행하는 유형 검사와 게임 추천 서비스를 혼합하여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게임이 낯선 일반인도 게임을 접할 수 있도록 독려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광고성이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유저에게 알맞은 새롭고 다양한 게임을 제공함으로써 게임 선택의 자유 보장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4193" y="202795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4087" y="2427952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알고리즘에 영향이 없는 선에서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소개 페이지 수정 및 추가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예약 이벤트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서비스 제공을 통해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서비스에 대한 문의 받기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4193" y="3781425"/>
            <a:ext cx="191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툴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1687" y="5489213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역할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4087" y="5889323"/>
            <a:ext cx="3194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임재완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김규리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36593" y="4162425"/>
            <a:ext cx="278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Front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React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Spring Boot, MySQL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Hosting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AWS 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Other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PPT, AXURE etc.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4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F72CA-2F6F-DF7B-4690-BB8315AEF95F}"/>
              </a:ext>
            </a:extLst>
          </p:cNvPr>
          <p:cNvSpPr/>
          <p:nvPr/>
        </p:nvSpPr>
        <p:spPr>
          <a:xfrm>
            <a:off x="388507" y="1580021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83609E-89BA-3B15-A6F6-0A3D50B9D1C4}"/>
              </a:ext>
            </a:extLst>
          </p:cNvPr>
          <p:cNvCxnSpPr/>
          <p:nvPr/>
        </p:nvCxnSpPr>
        <p:spPr>
          <a:xfrm>
            <a:off x="601682" y="1839714"/>
            <a:ext cx="0" cy="442643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27D88E-4156-C747-91F1-301483F60BF3}"/>
              </a:ext>
            </a:extLst>
          </p:cNvPr>
          <p:cNvCxnSpPr>
            <a:cxnSpLocks/>
          </p:cNvCxnSpPr>
          <p:nvPr/>
        </p:nvCxnSpPr>
        <p:spPr>
          <a:xfrm>
            <a:off x="601682" y="2065516"/>
            <a:ext cx="14930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0C20A3-067B-587D-C896-B8CCF516EB6F}"/>
              </a:ext>
            </a:extLst>
          </p:cNvPr>
          <p:cNvSpPr/>
          <p:nvPr/>
        </p:nvSpPr>
        <p:spPr>
          <a:xfrm>
            <a:off x="1802500" y="1930503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DA60E3-5B77-BD14-A44D-86EFBF297EE6}"/>
              </a:ext>
            </a:extLst>
          </p:cNvPr>
          <p:cNvSpPr/>
          <p:nvPr/>
        </p:nvSpPr>
        <p:spPr>
          <a:xfrm>
            <a:off x="3003315" y="193050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2B72E1-FCE5-B6E4-53BA-F241B2DFBCAA}"/>
              </a:ext>
            </a:extLst>
          </p:cNvPr>
          <p:cNvSpPr/>
          <p:nvPr/>
        </p:nvSpPr>
        <p:spPr>
          <a:xfrm>
            <a:off x="4204130" y="193050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유형별 알아보기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00F590-A375-9BEF-80E3-4858EDA0EE21}"/>
              </a:ext>
            </a:extLst>
          </p:cNvPr>
          <p:cNvSpPr/>
          <p:nvPr/>
        </p:nvSpPr>
        <p:spPr>
          <a:xfrm>
            <a:off x="525168" y="3088642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 테스트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44D011-C8EF-9FB6-34BC-113A18C4BB7B}"/>
              </a:ext>
            </a:extLst>
          </p:cNvPr>
          <p:cNvSpPr/>
          <p:nvPr/>
        </p:nvSpPr>
        <p:spPr>
          <a:xfrm>
            <a:off x="504189" y="3743077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697FF5-9B29-0627-C7AD-7046EABE89FE}"/>
              </a:ext>
            </a:extLst>
          </p:cNvPr>
          <p:cNvSpPr/>
          <p:nvPr/>
        </p:nvSpPr>
        <p:spPr>
          <a:xfrm>
            <a:off x="504189" y="4704777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E334D-F9A5-AC85-EDCB-3CE7C2FA7ABE}"/>
              </a:ext>
            </a:extLst>
          </p:cNvPr>
          <p:cNvSpPr/>
          <p:nvPr/>
        </p:nvSpPr>
        <p:spPr>
          <a:xfrm>
            <a:off x="2364712" y="308864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62E282-CB99-5B66-2D39-C2FB411C0F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13661" y="2065517"/>
            <a:ext cx="189655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4C34CE3-3994-D440-08B0-2F32FEBFD47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00782" y="2065517"/>
            <a:ext cx="203346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54DBFF4-3F72-32A2-BD82-8518A404FD4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536327" y="3223656"/>
            <a:ext cx="828384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12D91-FAE4-EB22-3F8D-CBFD607CE4C0}"/>
              </a:ext>
            </a:extLst>
          </p:cNvPr>
          <p:cNvSpPr/>
          <p:nvPr/>
        </p:nvSpPr>
        <p:spPr>
          <a:xfrm>
            <a:off x="4014476" y="3088642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E74B3C-EF3B-7124-7322-774D4668926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75873" y="3223656"/>
            <a:ext cx="638603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DD46C4-51A1-D8A8-C067-B7BEAB4F5062}"/>
              </a:ext>
            </a:extLst>
          </p:cNvPr>
          <p:cNvSpPr/>
          <p:nvPr/>
        </p:nvSpPr>
        <p:spPr>
          <a:xfrm>
            <a:off x="1828999" y="374307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00177E-EC4A-223A-B5E3-DEDC9DC9813C}"/>
              </a:ext>
            </a:extLst>
          </p:cNvPr>
          <p:cNvSpPr/>
          <p:nvPr/>
        </p:nvSpPr>
        <p:spPr>
          <a:xfrm>
            <a:off x="3138575" y="4704777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관심없음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478A3C-CEDD-3E79-6251-F336F87281E9}"/>
              </a:ext>
            </a:extLst>
          </p:cNvPr>
          <p:cNvSpPr/>
          <p:nvPr/>
        </p:nvSpPr>
        <p:spPr>
          <a:xfrm>
            <a:off x="5477333" y="4718147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3E2B6E-3090-F6CC-9516-EDB31AB524F1}"/>
              </a:ext>
            </a:extLst>
          </p:cNvPr>
          <p:cNvSpPr/>
          <p:nvPr/>
        </p:nvSpPr>
        <p:spPr>
          <a:xfrm>
            <a:off x="3135105" y="3743077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9D2BAF-6FC5-5B2C-400F-130AB76F7066}"/>
              </a:ext>
            </a:extLst>
          </p:cNvPr>
          <p:cNvSpPr/>
          <p:nvPr/>
        </p:nvSpPr>
        <p:spPr>
          <a:xfrm>
            <a:off x="4434847" y="3743077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유형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FBB7EC-25DD-8BED-A115-06208A0F521E}"/>
              </a:ext>
            </a:extLst>
          </p:cNvPr>
          <p:cNvSpPr/>
          <p:nvPr/>
        </p:nvSpPr>
        <p:spPr>
          <a:xfrm>
            <a:off x="5755927" y="3743077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단계로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896764-D014-2029-0D98-6709BC5DACFD}"/>
              </a:ext>
            </a:extLst>
          </p:cNvPr>
          <p:cNvSpPr/>
          <p:nvPr/>
        </p:nvSpPr>
        <p:spPr>
          <a:xfrm>
            <a:off x="504188" y="5771119"/>
            <a:ext cx="1011161" cy="2700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CE2F3E-FCD8-A27E-3E8B-A8140C29B9B8}"/>
              </a:ext>
            </a:extLst>
          </p:cNvPr>
          <p:cNvSpPr/>
          <p:nvPr/>
        </p:nvSpPr>
        <p:spPr>
          <a:xfrm>
            <a:off x="6662363" y="4718147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링크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404552-1020-F609-A880-96F910409CF3}"/>
              </a:ext>
            </a:extLst>
          </p:cNvPr>
          <p:cNvSpPr/>
          <p:nvPr/>
        </p:nvSpPr>
        <p:spPr>
          <a:xfrm>
            <a:off x="9032421" y="4718145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받기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A16A8D-83CB-F3DA-0D1A-B9FA15EAA90B}"/>
              </a:ext>
            </a:extLst>
          </p:cNvPr>
          <p:cNvSpPr/>
          <p:nvPr/>
        </p:nvSpPr>
        <p:spPr>
          <a:xfrm>
            <a:off x="7847393" y="4718146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6E065A-3740-BE94-D683-3BE02B43EA83}"/>
              </a:ext>
            </a:extLst>
          </p:cNvPr>
          <p:cNvSpPr/>
          <p:nvPr/>
        </p:nvSpPr>
        <p:spPr>
          <a:xfrm>
            <a:off x="3094248" y="2290090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통계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6E13525-4E59-830A-C0C5-1429F97F0F84}"/>
              </a:ext>
            </a:extLst>
          </p:cNvPr>
          <p:cNvSpPr/>
          <p:nvPr/>
        </p:nvSpPr>
        <p:spPr>
          <a:xfrm>
            <a:off x="3094248" y="2643031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통계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BCBEC74-FF41-82F6-FA74-5448844CA04B}"/>
              </a:ext>
            </a:extLst>
          </p:cNvPr>
          <p:cNvCxnSpPr>
            <a:cxnSpLocks/>
            <a:stCxn id="23" idx="2"/>
            <a:endCxn id="65" idx="0"/>
          </p:cNvCxnSpPr>
          <p:nvPr/>
        </p:nvCxnSpPr>
        <p:spPr>
          <a:xfrm flipH="1">
            <a:off x="3508895" y="2200528"/>
            <a:ext cx="1" cy="895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5BF1F11-372D-FC6E-AFDE-6F1AC41A502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508895" y="2567973"/>
            <a:ext cx="1" cy="750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84B53D-8CEC-14FB-AB5B-64E6C0AD41A6}"/>
              </a:ext>
            </a:extLst>
          </p:cNvPr>
          <p:cNvSpPr/>
          <p:nvPr/>
        </p:nvSpPr>
        <p:spPr>
          <a:xfrm>
            <a:off x="4295063" y="2297946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D8D0D05-DE5A-B544-EDFB-418D87E46330}"/>
              </a:ext>
            </a:extLst>
          </p:cNvPr>
          <p:cNvSpPr/>
          <p:nvPr/>
        </p:nvSpPr>
        <p:spPr>
          <a:xfrm>
            <a:off x="5755925" y="2297946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유형</a:t>
            </a:r>
            <a:r>
              <a:rPr lang="en-US" altLang="ko-KR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1F7805-F8CF-0EF7-97F0-72DF5BAE269B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5124353" y="2432957"/>
            <a:ext cx="63157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224B2B9-6843-D06B-0EFA-FF45CD754589}"/>
              </a:ext>
            </a:extLst>
          </p:cNvPr>
          <p:cNvCxnSpPr>
            <a:cxnSpLocks/>
            <a:stCxn id="25" idx="2"/>
            <a:endCxn id="74" idx="0"/>
          </p:cNvCxnSpPr>
          <p:nvPr/>
        </p:nvCxnSpPr>
        <p:spPr>
          <a:xfrm flipH="1">
            <a:off x="4709710" y="2200528"/>
            <a:ext cx="1" cy="974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240F7-37BD-7778-5790-F4E59F9AC3E9}"/>
              </a:ext>
            </a:extLst>
          </p:cNvPr>
          <p:cNvSpPr/>
          <p:nvPr/>
        </p:nvSpPr>
        <p:spPr>
          <a:xfrm>
            <a:off x="4525780" y="4115577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284687-7702-34CB-01C0-76E5E07D40B8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4940427" y="4013105"/>
            <a:ext cx="1" cy="10247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581176F-6B71-2D5D-EF32-E75FBE7FB59F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1515349" y="3878092"/>
            <a:ext cx="31364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DDE433-EF51-6887-36F5-C98815EBF71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846097" y="3878091"/>
            <a:ext cx="289006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CD402DC-6A56-8E82-21CC-FE260C2D4F2F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146266" y="3878090"/>
            <a:ext cx="28858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C78FA1-6AFD-A8D6-B9B4-EE7AF61166DA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5446008" y="3878090"/>
            <a:ext cx="30991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BA39B0F-69E6-F8D1-E483-E7DE619E1320}"/>
              </a:ext>
            </a:extLst>
          </p:cNvPr>
          <p:cNvSpPr/>
          <p:nvPr/>
        </p:nvSpPr>
        <p:spPr>
          <a:xfrm>
            <a:off x="1614680" y="1580358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닉네임 입력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1D44EE7-D069-6D86-3362-4A1790856A16}"/>
              </a:ext>
            </a:extLst>
          </p:cNvPr>
          <p:cNvCxnSpPr>
            <a:cxnSpLocks/>
            <a:stCxn id="12" idx="3"/>
            <a:endCxn id="102" idx="1"/>
          </p:cNvCxnSpPr>
          <p:nvPr/>
        </p:nvCxnSpPr>
        <p:spPr>
          <a:xfrm>
            <a:off x="1399666" y="1715036"/>
            <a:ext cx="215014" cy="33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BE7BA49-3D82-2067-4330-080879621E9F}"/>
              </a:ext>
            </a:extLst>
          </p:cNvPr>
          <p:cNvSpPr/>
          <p:nvPr/>
        </p:nvSpPr>
        <p:spPr>
          <a:xfrm>
            <a:off x="7938325" y="5066567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3DCED38-CC8E-15EC-8C12-C96CDC6F148C}"/>
              </a:ext>
            </a:extLst>
          </p:cNvPr>
          <p:cNvCxnSpPr>
            <a:cxnSpLocks/>
            <a:stCxn id="63" idx="2"/>
            <a:endCxn id="108" idx="0"/>
          </p:cNvCxnSpPr>
          <p:nvPr/>
        </p:nvCxnSpPr>
        <p:spPr>
          <a:xfrm flipH="1">
            <a:off x="8352970" y="4988174"/>
            <a:ext cx="2" cy="7839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61165B-674C-C0BC-5A4A-4A3B0021AF77}"/>
              </a:ext>
            </a:extLst>
          </p:cNvPr>
          <p:cNvCxnSpPr>
            <a:cxnSpLocks/>
            <a:stCxn id="31" idx="3"/>
            <a:endCxn id="167" idx="1"/>
          </p:cNvCxnSpPr>
          <p:nvPr/>
        </p:nvCxnSpPr>
        <p:spPr>
          <a:xfrm>
            <a:off x="1515349" y="4839790"/>
            <a:ext cx="31364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28AD08D-F17B-A933-3482-C8EEBC88D574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147524" y="4853738"/>
            <a:ext cx="176081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AAD0545-74EB-A56F-51D8-C044FD4A06F8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>
            <a:off x="6488494" y="4853160"/>
            <a:ext cx="17386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B8A6DB7-2117-2FF6-C546-FDE01A41FFD5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 flipV="1">
            <a:off x="7673524" y="4853162"/>
            <a:ext cx="17386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E713FFD-9FAE-CA02-420B-EE642BFD3A74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8858552" y="4853161"/>
            <a:ext cx="173868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872E6D0-1295-FCB7-19B1-B92058A37A7E}"/>
              </a:ext>
            </a:extLst>
          </p:cNvPr>
          <p:cNvSpPr/>
          <p:nvPr/>
        </p:nvSpPr>
        <p:spPr>
          <a:xfrm>
            <a:off x="4323605" y="4718723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7E6E45E-D8B9-0834-A0A0-B30FF35E1191}"/>
              </a:ext>
            </a:extLst>
          </p:cNvPr>
          <p:cNvCxnSpPr>
            <a:cxnSpLocks/>
            <a:stCxn id="129" idx="3"/>
            <a:endCxn id="49" idx="1"/>
          </p:cNvCxnSpPr>
          <p:nvPr/>
        </p:nvCxnSpPr>
        <p:spPr>
          <a:xfrm flipV="1">
            <a:off x="5334766" y="4853161"/>
            <a:ext cx="142567" cy="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634F0AB-DBD3-A605-2FC0-CB443A5523F6}"/>
              </a:ext>
            </a:extLst>
          </p:cNvPr>
          <p:cNvSpPr/>
          <p:nvPr/>
        </p:nvSpPr>
        <p:spPr>
          <a:xfrm>
            <a:off x="3135105" y="5773640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관심없음</a:t>
            </a:r>
            <a:endParaRPr lang="ko-KR" altLang="en-US" sz="100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D94D1F0-8559-CDD5-6506-FC9150546EEC}"/>
              </a:ext>
            </a:extLst>
          </p:cNvPr>
          <p:cNvSpPr/>
          <p:nvPr/>
        </p:nvSpPr>
        <p:spPr>
          <a:xfrm>
            <a:off x="5473863" y="5787010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CBE41DE-1A49-C1DE-BDCC-CBB4A94E6555}"/>
              </a:ext>
            </a:extLst>
          </p:cNvPr>
          <p:cNvSpPr/>
          <p:nvPr/>
        </p:nvSpPr>
        <p:spPr>
          <a:xfrm>
            <a:off x="6658893" y="5787010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링크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56FE7B-A44C-F73C-012A-E569F63F6BBF}"/>
              </a:ext>
            </a:extLst>
          </p:cNvPr>
          <p:cNvSpPr/>
          <p:nvPr/>
        </p:nvSpPr>
        <p:spPr>
          <a:xfrm>
            <a:off x="9028952" y="578700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추천 받기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A957294-4CDB-CE35-AAC6-4889A638E4B7}"/>
              </a:ext>
            </a:extLst>
          </p:cNvPr>
          <p:cNvSpPr/>
          <p:nvPr/>
        </p:nvSpPr>
        <p:spPr>
          <a:xfrm>
            <a:off x="7843923" y="5787009"/>
            <a:ext cx="1011161" cy="2700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리스트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777873F-0727-E6EE-C934-70C94B77A05B}"/>
              </a:ext>
            </a:extLst>
          </p:cNvPr>
          <p:cNvSpPr/>
          <p:nvPr/>
        </p:nvSpPr>
        <p:spPr>
          <a:xfrm>
            <a:off x="7934855" y="6135430"/>
            <a:ext cx="829290" cy="2700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슬라이드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9DCA8B16-2A2C-3A4C-120C-3D04725C1494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8349500" y="6057037"/>
            <a:ext cx="2" cy="7839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A41B8C70-E4D2-3F28-3167-0275ADA7E03C}"/>
              </a:ext>
            </a:extLst>
          </p:cNvPr>
          <p:cNvCxnSpPr>
            <a:cxnSpLocks/>
            <a:stCxn id="57" idx="3"/>
            <a:endCxn id="165" idx="1"/>
          </p:cNvCxnSpPr>
          <p:nvPr/>
        </p:nvCxnSpPr>
        <p:spPr>
          <a:xfrm flipV="1">
            <a:off x="1515347" y="5906134"/>
            <a:ext cx="263900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0C28102-7EC2-EB1C-8FDD-D12EA1ECC22C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4144054" y="5922601"/>
            <a:ext cx="176081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94043B8-3991-F67D-B423-3FFEF78D48DC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6485024" y="5922023"/>
            <a:ext cx="17386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85408B8-7D40-6EA9-7709-67E3ABE001A0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 flipV="1">
            <a:off x="7670054" y="5922024"/>
            <a:ext cx="173869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E7B8991-926F-C17A-F72F-772395AA5FFB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 flipV="1">
            <a:off x="8855082" y="5922023"/>
            <a:ext cx="173868" cy="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984A53-6E00-A0F7-6303-F7DEAECBE71F}"/>
              </a:ext>
            </a:extLst>
          </p:cNvPr>
          <p:cNvSpPr/>
          <p:nvPr/>
        </p:nvSpPr>
        <p:spPr>
          <a:xfrm>
            <a:off x="4320135" y="5787586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0C2B9BD-4BF6-2AF7-608D-F51E863839A1}"/>
              </a:ext>
            </a:extLst>
          </p:cNvPr>
          <p:cNvCxnSpPr>
            <a:cxnSpLocks/>
            <a:stCxn id="148" idx="3"/>
            <a:endCxn id="137" idx="1"/>
          </p:cNvCxnSpPr>
          <p:nvPr/>
        </p:nvCxnSpPr>
        <p:spPr>
          <a:xfrm flipV="1">
            <a:off x="5331296" y="5922023"/>
            <a:ext cx="142567" cy="5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881074A-3CA6-4DE9-5D16-E6A3EB6FB9C9}"/>
              </a:ext>
            </a:extLst>
          </p:cNvPr>
          <p:cNvSpPr/>
          <p:nvPr/>
        </p:nvSpPr>
        <p:spPr>
          <a:xfrm>
            <a:off x="1779249" y="5771118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861AB8-CAE7-97E5-28D3-35D171000848}"/>
              </a:ext>
            </a:extLst>
          </p:cNvPr>
          <p:cNvSpPr/>
          <p:nvPr/>
        </p:nvSpPr>
        <p:spPr>
          <a:xfrm>
            <a:off x="1828999" y="4709671"/>
            <a:ext cx="1011161" cy="270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공유하기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629C66ED-32ED-DDFE-162F-F2FAE1A9A116}"/>
              </a:ext>
            </a:extLst>
          </p:cNvPr>
          <p:cNvCxnSpPr>
            <a:cxnSpLocks/>
            <a:stCxn id="167" idx="3"/>
            <a:endCxn id="47" idx="1"/>
          </p:cNvCxnSpPr>
          <p:nvPr/>
        </p:nvCxnSpPr>
        <p:spPr>
          <a:xfrm flipV="1">
            <a:off x="2840157" y="4839790"/>
            <a:ext cx="29841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CDDAB5E7-94B6-CC41-1969-56514E374FCA}"/>
              </a:ext>
            </a:extLst>
          </p:cNvPr>
          <p:cNvCxnSpPr>
            <a:cxnSpLocks/>
          </p:cNvCxnSpPr>
          <p:nvPr/>
        </p:nvCxnSpPr>
        <p:spPr>
          <a:xfrm flipV="1">
            <a:off x="2790407" y="5906130"/>
            <a:ext cx="29841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&lt;W2P&gt;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Information Architecture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34671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8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F091FA5-EEDF-5CE6-239F-0712F604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25430"/>
              </p:ext>
            </p:extLst>
          </p:nvPr>
        </p:nvGraphicFramePr>
        <p:xfrm>
          <a:off x="358501" y="1343025"/>
          <a:ext cx="4877528" cy="709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586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2402342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4011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닉네임 입력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로그인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시 닉네임을 통해 사용자 식별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쿠키 활용을 통한 자동로그인</a:t>
                      </a:r>
                    </a:p>
                  </a:txBody>
                  <a:tcPr marL="80224" marR="80224" marT="40112" marB="40112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</a:tbl>
          </a:graphicData>
        </a:graphic>
      </p:graphicFrame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749E0FBC-0CED-A617-2D92-E69F4CD89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2890"/>
              </p:ext>
            </p:extLst>
          </p:nvPr>
        </p:nvGraphicFramePr>
        <p:xfrm>
          <a:off x="358503" y="2203765"/>
          <a:ext cx="4877527" cy="47775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584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2402343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2139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 질문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  <a:tr h="401122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결과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결과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구간 점수별로 유형을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(MBTI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나눠서 각 유형에 맞는 설명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유형에 맞는 대표게임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유명게임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8646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유형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하단에 동일 유형의 베스트 게임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슬라이드 리스트로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6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복사 공유하기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3042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938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단계로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5647"/>
                  </a:ext>
                </a:extLst>
              </a:tr>
              <a:tr h="294156"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 종료 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남아있는 게임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이내 업데이트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有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 랜덤으로 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표시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하나씩 상세 정보를 보여줌</a:t>
                      </a:r>
                      <a:endParaRPr lang="en-US" altLang="ko-KR" sz="800" b="0" i="0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0665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게임링크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플레이스토어 게임 페이지로 이동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API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9900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관심없음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게임 리스트에서 게임 제외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9606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긍정 표시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반영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86464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페이스북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트위터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복사 공유하기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43457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리스트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중앙에 게임 아이콘으로 추천된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1996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받기</a:t>
                      </a:r>
                      <a:endParaRPr lang="en-US" altLang="ko-KR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사용해서 새로운 추천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46693"/>
                  </a:ext>
                </a:extLst>
              </a:tr>
              <a:tr h="21393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04. AI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 유저 행동을 분석하여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579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추천 받기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이후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추천 게임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표시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59100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[03.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추천 게임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[03.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추천 게임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095"/>
                  </a:ext>
                </a:extLst>
              </a:tr>
            </a:tbl>
          </a:graphicData>
        </a:graphic>
      </p:graphicFrame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7764FD7E-4490-F9C8-BF55-D8B9D4663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71215"/>
              </p:ext>
            </p:extLst>
          </p:nvPr>
        </p:nvGraphicFramePr>
        <p:xfrm>
          <a:off x="5464447" y="1349822"/>
          <a:ext cx="4877527" cy="3529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5440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7044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2174287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GNB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depth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2406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화면으로 이동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  <a:tr h="508087">
                <a:tc rowSpan="8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알아보기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유형의 사용자들이 가장 많이 클릭한 게임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상단에 배치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TOP4~TOP10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슬라이드 리스트로 배치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유형에 대한 설명과 동일 유형 비율 제공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8577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4942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95648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42664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85551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85156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29962"/>
                  </a:ext>
                </a:extLst>
              </a:tr>
              <a:tr h="213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1&gt;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동일</a:t>
                      </a:r>
                      <a:endParaRPr lang="ko-KR" altLang="en-US" sz="800" dirty="0"/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054788"/>
                  </a:ext>
                </a:extLst>
              </a:tr>
              <a:tr h="48134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베스트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장르별 게임 베스트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63951"/>
                  </a:ext>
                </a:extLst>
              </a:tr>
              <a:tr h="3476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분포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유형별 행동 패턴 등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3&gt;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252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CFCD49D-347B-7275-F58C-83E001DECE59}"/>
              </a:ext>
            </a:extLst>
          </p:cNvPr>
          <p:cNvSpPr txBox="1"/>
          <p:nvPr/>
        </p:nvSpPr>
        <p:spPr>
          <a:xfrm>
            <a:off x="8015287" y="4927659"/>
            <a:ext cx="2412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*&lt;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2&gt;, &lt;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3&gt;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개발 진행하며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1395-10CF-7D5F-187E-094ADA2BF117}"/>
              </a:ext>
            </a:extLst>
          </p:cNvPr>
          <p:cNvSpPr txBox="1"/>
          <p:nvPr/>
        </p:nvSpPr>
        <p:spPr>
          <a:xfrm>
            <a:off x="5464447" y="5323895"/>
            <a:ext cx="4877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테스트에서 게임 추천은 소거법 기반으로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전체 게임에서 질문에 맞는 게임 카테고리들을 삭제하는 형태로 진행 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테스트에서 유형 검사는 게임 추천과 별개로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질문을 통해 얻은 유형 점수 합산을 통해 구분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성격이나 유형이라도 게임에 대한 가치관이나 경험에 따라 게임 성향은 다를 수 있음을 고려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W2P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정의서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2171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5EC230F2-0D77-16DC-187C-BA3F05BB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69639"/>
              </p:ext>
            </p:extLst>
          </p:nvPr>
        </p:nvGraphicFramePr>
        <p:xfrm>
          <a:off x="358503" y="1327897"/>
          <a:ext cx="9851642" cy="4656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7384">
                  <a:extLst>
                    <a:ext uri="{9D8B030D-6E8A-4147-A177-3AD203B41FA5}">
                      <a16:colId xmlns:a16="http://schemas.microsoft.com/office/drawing/2014/main" val="3548084044"/>
                    </a:ext>
                  </a:extLst>
                </a:gridCol>
                <a:gridCol w="860535">
                  <a:extLst>
                    <a:ext uri="{9D8B030D-6E8A-4147-A177-3AD203B41FA5}">
                      <a16:colId xmlns:a16="http://schemas.microsoft.com/office/drawing/2014/main" val="1871440488"/>
                    </a:ext>
                  </a:extLst>
                </a:gridCol>
                <a:gridCol w="790037">
                  <a:extLst>
                    <a:ext uri="{9D8B030D-6E8A-4147-A177-3AD203B41FA5}">
                      <a16:colId xmlns:a16="http://schemas.microsoft.com/office/drawing/2014/main" val="1549097817"/>
                    </a:ext>
                  </a:extLst>
                </a:gridCol>
                <a:gridCol w="822561">
                  <a:extLst>
                    <a:ext uri="{9D8B030D-6E8A-4147-A177-3AD203B41FA5}">
                      <a16:colId xmlns:a16="http://schemas.microsoft.com/office/drawing/2014/main" val="2768535252"/>
                    </a:ext>
                  </a:extLst>
                </a:gridCol>
                <a:gridCol w="822561">
                  <a:extLst>
                    <a:ext uri="{9D8B030D-6E8A-4147-A177-3AD203B41FA5}">
                      <a16:colId xmlns:a16="http://schemas.microsoft.com/office/drawing/2014/main" val="3727925693"/>
                    </a:ext>
                  </a:extLst>
                </a:gridCol>
                <a:gridCol w="822561">
                  <a:extLst>
                    <a:ext uri="{9D8B030D-6E8A-4147-A177-3AD203B41FA5}">
                      <a16:colId xmlns:a16="http://schemas.microsoft.com/office/drawing/2014/main" val="2349689417"/>
                    </a:ext>
                  </a:extLst>
                </a:gridCol>
                <a:gridCol w="4706003">
                  <a:extLst>
                    <a:ext uri="{9D8B030D-6E8A-4147-A177-3AD203B41FA5}">
                      <a16:colId xmlns:a16="http://schemas.microsoft.com/office/drawing/2014/main" val="2460002992"/>
                    </a:ext>
                  </a:extLst>
                </a:gridCol>
              </a:tblGrid>
              <a:tr h="24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</a:p>
                  </a:txBody>
                  <a:tcPr marL="80224" marR="80224" marT="40112" marB="40112"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습득 정보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형식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분기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점수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설명</a:t>
                      </a:r>
                    </a:p>
                  </a:txBody>
                  <a:tcPr marL="80224" marR="80224" marT="40112" marB="40112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9453"/>
                  </a:ext>
                </a:extLst>
              </a:tr>
              <a:tr h="380591">
                <a:tc rowSpan="1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</a:t>
                      </a:r>
                    </a:p>
                  </a:txBody>
                  <a:tcPr marL="80224" marR="80224" marT="40112" marB="40112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비선호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장르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선택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39052"/>
                  </a:ext>
                </a:extLst>
              </a:tr>
              <a:tr h="426827">
                <a:tc v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88646"/>
                  </a:ext>
                </a:extLst>
              </a:tr>
              <a:tr h="310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나이대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060"/>
                  </a:ext>
                </a:extLst>
              </a:tr>
              <a:tr h="310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플레이 시간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30420"/>
                  </a:ext>
                </a:extLst>
              </a:tr>
              <a:tr h="310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및 진로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9386"/>
                  </a:ext>
                </a:extLst>
              </a:tr>
              <a:tr h="310419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성격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5647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03.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성격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06651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04. AI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성격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5790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성격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(4)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84690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성향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101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과금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사지선다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7673"/>
                  </a:ext>
                </a:extLst>
              </a:tr>
              <a:tr h="39071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</a:t>
                      </a: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이지선다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224" marR="80224" marT="40112" marB="40112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041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3FEBA40-9A44-22B9-EB34-0048E6A1DA9F}"/>
              </a:ext>
            </a:extLst>
          </p:cNvPr>
          <p:cNvSpPr txBox="1"/>
          <p:nvPr/>
        </p:nvSpPr>
        <p:spPr>
          <a:xfrm>
            <a:off x="7268694" y="6008846"/>
            <a:ext cx="290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 점수 세부 수치는 추후 논의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질문은 세계관 및 스토리 구축 이후 작업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51DEF-DE47-B648-C833-FD5094AA1165}"/>
              </a:ext>
            </a:extLst>
          </p:cNvPr>
          <p:cNvSpPr txBox="1"/>
          <p:nvPr/>
        </p:nvSpPr>
        <p:spPr>
          <a:xfrm>
            <a:off x="6491287" y="1038225"/>
            <a:ext cx="392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느낌의 유형 검사 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추천 서비스로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 가지 분기가 존재</a:t>
            </a:r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35059-7CFD-EEA0-F21B-4C8994825C58}"/>
              </a:ext>
            </a:extLst>
          </p:cNvPr>
          <p:cNvSpPr/>
          <p:nvPr/>
        </p:nvSpPr>
        <p:spPr>
          <a:xfrm>
            <a:off x="2" y="548962"/>
            <a:ext cx="40111" cy="4892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D9E4-5720-D462-E969-FE8E6B20FA12}"/>
              </a:ext>
            </a:extLst>
          </p:cNvPr>
          <p:cNvSpPr txBox="1"/>
          <p:nvPr/>
        </p:nvSpPr>
        <p:spPr>
          <a:xfrm>
            <a:off x="160449" y="648690"/>
            <a:ext cx="107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W2P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06FCB-2BCD-6B49-CF1C-2B7F0EE2CA37}"/>
              </a:ext>
            </a:extLst>
          </p:cNvPr>
          <p:cNvSpPr txBox="1"/>
          <p:nvPr/>
        </p:nvSpPr>
        <p:spPr>
          <a:xfrm>
            <a:off x="1004887" y="657225"/>
            <a:ext cx="2692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정의서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C34B74-001C-EC45-3E99-43137EAE8CC3}"/>
              </a:ext>
            </a:extLst>
          </p:cNvPr>
          <p:cNvSpPr txBox="1"/>
          <p:nvPr/>
        </p:nvSpPr>
        <p:spPr>
          <a:xfrm>
            <a:off x="2171706" y="658581"/>
            <a:ext cx="1423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409" y="1229692"/>
            <a:ext cx="5005594" cy="5592718"/>
            <a:chOff x="-111409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409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6" y="1341646"/>
            <a:ext cx="134444" cy="115623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95" y="2484834"/>
            <a:ext cx="3178240" cy="2019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7125" y="2245979"/>
            <a:ext cx="4689991" cy="34708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04806" y="6134767"/>
            <a:ext cx="420929" cy="617206"/>
            <a:chOff x="9704799" y="6134767"/>
            <a:chExt cx="420929" cy="6172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720000">
              <a:off x="9704799" y="6134767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2914" y="3862122"/>
            <a:ext cx="5692055" cy="226679"/>
            <a:chOff x="2042911" y="3862113"/>
            <a:chExt cx="5692055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042911" y="3862113"/>
              <a:ext cx="5692055" cy="226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831" y="2412678"/>
            <a:ext cx="2507550" cy="488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6178" y="1710436"/>
            <a:ext cx="2614185" cy="1470479"/>
            <a:chOff x="7346176" y="1710434"/>
            <a:chExt cx="2614185" cy="1470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6176" y="1710434"/>
              <a:ext cx="2614185" cy="1470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67487" y="5044754"/>
            <a:ext cx="2337493" cy="1314839"/>
            <a:chOff x="6867479" y="5044748"/>
            <a:chExt cx="2337493" cy="1314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7479" y="5044748"/>
              <a:ext cx="2337493" cy="131484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977" y="5047619"/>
            <a:ext cx="3340427" cy="1267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4" y="1836235"/>
            <a:ext cx="4562501" cy="1973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72853" y="3909405"/>
            <a:ext cx="5630597" cy="226679"/>
            <a:chOff x="3372845" y="3909395"/>
            <a:chExt cx="5630597" cy="2266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372845" y="3909395"/>
              <a:ext cx="5630597" cy="2266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502" y="4342752"/>
            <a:ext cx="6261171" cy="226679"/>
            <a:chOff x="-63503" y="4342750"/>
            <a:chExt cx="6261171" cy="226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3503" y="4342750"/>
              <a:ext cx="6261171" cy="2266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9458" y="4068828"/>
            <a:ext cx="480726" cy="570141"/>
            <a:chOff x="5929452" y="4068820"/>
            <a:chExt cx="480726" cy="5701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9452" y="4068820"/>
              <a:ext cx="480726" cy="5701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9514" y="772917"/>
            <a:ext cx="10784753" cy="485112"/>
            <a:chOff x="-89515" y="772917"/>
            <a:chExt cx="10784753" cy="4851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9515" y="772917"/>
              <a:ext cx="10784753" cy="48511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67479" y="3899649"/>
            <a:ext cx="2353098" cy="1226551"/>
            <a:chOff x="6867479" y="3899645"/>
            <a:chExt cx="2353098" cy="1226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7479" y="3899645"/>
              <a:ext cx="2353098" cy="12265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59624" y="5361184"/>
            <a:ext cx="2353098" cy="1323618"/>
            <a:chOff x="7759624" y="5361184"/>
            <a:chExt cx="2353098" cy="132361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59624" y="5361184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87835" y="4597349"/>
            <a:ext cx="2343587" cy="1318268"/>
            <a:chOff x="6587831" y="4597348"/>
            <a:chExt cx="2343587" cy="13182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7831" y="4597348"/>
              <a:ext cx="2343587" cy="13182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76845" y="2818840"/>
            <a:ext cx="2353098" cy="1323618"/>
            <a:chOff x="6476845" y="2818840"/>
            <a:chExt cx="2353098" cy="13236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6845" y="2818840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59624" y="2372596"/>
            <a:ext cx="2353098" cy="1323618"/>
            <a:chOff x="7759624" y="2372596"/>
            <a:chExt cx="2353098" cy="132361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59624" y="2372596"/>
              <a:ext cx="2353098" cy="132361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36229" y="3808877"/>
            <a:ext cx="2073285" cy="1419590"/>
            <a:chOff x="8036225" y="3808872"/>
            <a:chExt cx="2073286" cy="141959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6225" y="3808872"/>
              <a:ext cx="2073286" cy="14195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01151" y="1598091"/>
            <a:ext cx="2503823" cy="1408400"/>
            <a:chOff x="6701149" y="1598085"/>
            <a:chExt cx="2503823" cy="14084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01149" y="1598085"/>
              <a:ext cx="2503823" cy="1408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8041" y="2500254"/>
            <a:ext cx="9063301" cy="4288737"/>
            <a:chOff x="588036" y="2500251"/>
            <a:chExt cx="9063302" cy="42887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663683" y="635814"/>
              <a:ext cx="18126603" cy="85774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036" y="2500251"/>
              <a:ext cx="9063302" cy="42887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233" y="1614624"/>
            <a:ext cx="5311760" cy="8222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52545" y="6542034"/>
            <a:ext cx="467103" cy="684050"/>
            <a:chOff x="9052542" y="6542029"/>
            <a:chExt cx="467103" cy="6840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2542" y="6542029"/>
              <a:ext cx="467103" cy="6840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4638" y="772917"/>
            <a:ext cx="10749877" cy="485112"/>
            <a:chOff x="-54639" y="772917"/>
            <a:chExt cx="10749877" cy="4851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4639" y="772917"/>
              <a:ext cx="10749877" cy="48511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6629" y="2991603"/>
            <a:ext cx="2499087" cy="3306039"/>
            <a:chOff x="926624" y="2991600"/>
            <a:chExt cx="2499086" cy="33060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624" y="2991600"/>
              <a:ext cx="2499086" cy="33060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40942" y="2688945"/>
            <a:ext cx="1806682" cy="2268571"/>
            <a:chOff x="3540937" y="2688936"/>
            <a:chExt cx="1806682" cy="2268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0937" y="2688936"/>
              <a:ext cx="1806682" cy="2268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0538" y="3724550"/>
            <a:ext cx="1686658" cy="2817484"/>
            <a:chOff x="4040534" y="3724545"/>
            <a:chExt cx="1686657" cy="28174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0534" y="3724545"/>
              <a:ext cx="1686657" cy="2817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08150" y="2991600"/>
            <a:ext cx="2109419" cy="3127964"/>
            <a:chOff x="5508144" y="2991600"/>
            <a:chExt cx="2109420" cy="31279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8144" y="2991600"/>
              <a:ext cx="2109420" cy="31279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1553" y="3335074"/>
            <a:ext cx="2094544" cy="3206959"/>
            <a:chOff x="7191548" y="3335070"/>
            <a:chExt cx="2094545" cy="32069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1548" y="3335070"/>
              <a:ext cx="2094545" cy="32069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409" y="1229692"/>
            <a:ext cx="5005594" cy="5592718"/>
            <a:chOff x="-111409" y="1229692"/>
            <a:chExt cx="5005594" cy="5592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1409" y="1229692"/>
              <a:ext cx="5005594" cy="55927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72196" y="1341646"/>
            <a:ext cx="134444" cy="115623"/>
            <a:chOff x="10472195" y="1341642"/>
            <a:chExt cx="134444" cy="1156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195" y="1341642"/>
              <a:ext cx="134444" cy="11562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95" y="2484834"/>
            <a:ext cx="3178240" cy="20192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04806" y="6134767"/>
            <a:ext cx="420929" cy="617206"/>
            <a:chOff x="9704799" y="6134767"/>
            <a:chExt cx="420929" cy="6172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0000">
              <a:off x="9704799" y="6134767"/>
              <a:ext cx="420929" cy="617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2914" y="3862122"/>
            <a:ext cx="5692055" cy="226679"/>
            <a:chOff x="2042911" y="3862113"/>
            <a:chExt cx="5692055" cy="2266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042911" y="3862113"/>
              <a:ext cx="5692055" cy="2266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31" y="2412678"/>
            <a:ext cx="2507550" cy="4883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3014" y="772917"/>
            <a:ext cx="10738252" cy="485112"/>
            <a:chOff x="-43014" y="772917"/>
            <a:chExt cx="10738252" cy="485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43014" y="772917"/>
              <a:ext cx="10738252" cy="48511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122549" y="1429955"/>
            <a:ext cx="4925759" cy="2545498"/>
            <a:chOff x="5122540" y="1429954"/>
            <a:chExt cx="4925759" cy="25454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2540" y="1429954"/>
              <a:ext cx="4925759" cy="254549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68662" y="4057573"/>
            <a:ext cx="2485302" cy="3191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08095" y="4701907"/>
            <a:ext cx="4537143" cy="2087086"/>
            <a:chOff x="5108093" y="4701902"/>
            <a:chExt cx="4537143" cy="20870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8093" y="4701902"/>
              <a:ext cx="4537143" cy="20870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03931" y="5682407"/>
            <a:ext cx="1165996" cy="1521935"/>
            <a:chOff x="9003925" y="5682403"/>
            <a:chExt cx="1165998" cy="15219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03925" y="5682403"/>
              <a:ext cx="1165998" cy="152193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69881" y="4302462"/>
            <a:ext cx="1291636" cy="3515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2871" y="4114871"/>
            <a:ext cx="392376" cy="4770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188274" y="1467485"/>
            <a:ext cx="4804031" cy="2463479"/>
            <a:chOff x="5188270" y="1467478"/>
            <a:chExt cx="4804031" cy="246348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8270" y="1467478"/>
              <a:ext cx="4804031" cy="24634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6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5376" y="1214386"/>
            <a:ext cx="6653196" cy="5574608"/>
            <a:chOff x="3735376" y="1214380"/>
            <a:chExt cx="6653196" cy="5574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5376" y="1214380"/>
              <a:ext cx="6653196" cy="55746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583" y="2999149"/>
            <a:ext cx="1988208" cy="11643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286" y="3892468"/>
            <a:ext cx="6111848" cy="226679"/>
            <a:chOff x="635286" y="3892459"/>
            <a:chExt cx="6111848" cy="226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35286" y="3892459"/>
              <a:ext cx="6111848" cy="226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38521" y="3310033"/>
            <a:ext cx="699259" cy="528330"/>
            <a:chOff x="3338512" y="3310027"/>
            <a:chExt cx="699259" cy="52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8512" y="3310027"/>
              <a:ext cx="699259" cy="52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33703" y="1229694"/>
            <a:ext cx="361538" cy="5559297"/>
            <a:chOff x="10333699" y="1229692"/>
            <a:chExt cx="361539" cy="55592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699" y="1229692"/>
              <a:ext cx="361539" cy="55592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1140" y="772917"/>
            <a:ext cx="10796378" cy="485112"/>
            <a:chOff x="-101140" y="772917"/>
            <a:chExt cx="10796378" cy="485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1140" y="772917"/>
              <a:ext cx="10796378" cy="4851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7910" y="825057"/>
            <a:ext cx="1012954" cy="4365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0107" y="2058798"/>
            <a:ext cx="2318293" cy="3191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35776" y="2611789"/>
            <a:ext cx="2544813" cy="2142857"/>
            <a:chOff x="4435773" y="2611781"/>
            <a:chExt cx="2544813" cy="21428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478071" y="2611781"/>
              <a:ext cx="2252523" cy="2141256"/>
              <a:chOff x="4478071" y="2611781"/>
              <a:chExt cx="2252523" cy="214125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78071" y="2611781"/>
                <a:ext cx="2252523" cy="214125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0201" y="3948668"/>
              <a:ext cx="960554" cy="29383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2452" y="3061980"/>
              <a:ext cx="414488" cy="32441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1642" y="3397238"/>
              <a:ext cx="789316" cy="2944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66515" y="2627772"/>
            <a:ext cx="2129074" cy="2127813"/>
            <a:chOff x="7471942" y="2645089"/>
            <a:chExt cx="2129073" cy="21278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1942" y="2645089"/>
              <a:ext cx="2129073" cy="212781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35748" y="2058802"/>
            <a:ext cx="2077559" cy="51632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33581" y="3691679"/>
            <a:ext cx="232116" cy="2936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92840" y="2894531"/>
            <a:ext cx="518050" cy="29362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842619" y="5289985"/>
            <a:ext cx="1627914" cy="4716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839836" y="5799457"/>
            <a:ext cx="2130915" cy="26860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92217" y="4982331"/>
            <a:ext cx="800086" cy="268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20195"/>
              </p:ext>
            </p:extLst>
          </p:nvPr>
        </p:nvGraphicFramePr>
        <p:xfrm>
          <a:off x="2799557" y="4198786"/>
          <a:ext cx="524986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931">
                  <a:extLst>
                    <a:ext uri="{9D8B030D-6E8A-4147-A177-3AD203B41FA5}">
                      <a16:colId xmlns:a16="http://schemas.microsoft.com/office/drawing/2014/main" val="2916337393"/>
                    </a:ext>
                  </a:extLst>
                </a:gridCol>
                <a:gridCol w="2624931">
                  <a:extLst>
                    <a:ext uri="{9D8B030D-6E8A-4147-A177-3AD203B41FA5}">
                      <a16:colId xmlns:a16="http://schemas.microsoft.com/office/drawing/2014/main" val="102790886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107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408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W2P(</a:t>
                      </a: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Whattuplay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023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서포터즈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센티언스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299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2345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4013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799557" y="962025"/>
            <a:ext cx="5249861" cy="2895600"/>
            <a:chOff x="483717" y="1242584"/>
            <a:chExt cx="9727812" cy="5076751"/>
          </a:xfrm>
        </p:grpSpPr>
        <p:grpSp>
          <p:nvGrpSpPr>
            <p:cNvPr id="4" name="그룹 1001"/>
            <p:cNvGrpSpPr/>
            <p:nvPr/>
          </p:nvGrpSpPr>
          <p:grpSpPr>
            <a:xfrm>
              <a:off x="537381" y="1290243"/>
              <a:ext cx="9620484" cy="4981424"/>
              <a:chOff x="537378" y="1290241"/>
              <a:chExt cx="9620483" cy="4981423"/>
            </a:xfrm>
          </p:grpSpPr>
          <p:pic>
            <p:nvPicPr>
              <p:cNvPr id="5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7378" y="1290241"/>
                <a:ext cx="9620483" cy="4981423"/>
              </a:xfrm>
              <a:prstGeom prst="rect">
                <a:avLst/>
              </a:prstGeom>
            </p:spPr>
          </p:pic>
        </p:grpSp>
        <p:grpSp>
          <p:nvGrpSpPr>
            <p:cNvPr id="6" name="그룹 1002"/>
            <p:cNvGrpSpPr/>
            <p:nvPr/>
          </p:nvGrpSpPr>
          <p:grpSpPr>
            <a:xfrm>
              <a:off x="483717" y="1242584"/>
              <a:ext cx="9727812" cy="5076751"/>
              <a:chOff x="483713" y="1242577"/>
              <a:chExt cx="9727812" cy="5076751"/>
            </a:xfrm>
          </p:grpSpPr>
          <p:pic>
            <p:nvPicPr>
              <p:cNvPr id="7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3713" y="1242577"/>
                <a:ext cx="9727812" cy="5076751"/>
              </a:xfrm>
              <a:prstGeom prst="rect">
                <a:avLst/>
              </a:prstGeom>
            </p:spPr>
          </p:pic>
        </p:grpSp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255" y="1464009"/>
              <a:ext cx="3765563" cy="436563"/>
            </a:xfrm>
            <a:prstGeom prst="rect">
              <a:avLst/>
            </a:prstGeom>
          </p:spPr>
        </p:pic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197" y="2259500"/>
              <a:ext cx="8380560" cy="1695379"/>
            </a:xfrm>
            <a:prstGeom prst="rect">
              <a:avLst/>
            </a:prstGeom>
          </p:spPr>
        </p:pic>
        <p:grpSp>
          <p:nvGrpSpPr>
            <p:cNvPr id="11" name="그룹 1003"/>
            <p:cNvGrpSpPr/>
            <p:nvPr/>
          </p:nvGrpSpPr>
          <p:grpSpPr>
            <a:xfrm>
              <a:off x="4517829" y="4584991"/>
              <a:ext cx="1279649" cy="1217651"/>
              <a:chOff x="4517826" y="4584983"/>
              <a:chExt cx="1279649" cy="1217651"/>
            </a:xfrm>
          </p:grpSpPr>
          <p:grpSp>
            <p:nvGrpSpPr>
              <p:cNvPr id="12" name="그룹 1004"/>
              <p:cNvGrpSpPr/>
              <p:nvPr/>
            </p:nvGrpSpPr>
            <p:grpSpPr>
              <a:xfrm>
                <a:off x="4517826" y="4584983"/>
                <a:ext cx="1279649" cy="978535"/>
                <a:chOff x="4517826" y="4584983"/>
                <a:chExt cx="1279649" cy="978535"/>
              </a:xfrm>
            </p:grpSpPr>
            <p:pic>
              <p:nvPicPr>
                <p:cNvPr id="16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941871" y="4159585"/>
                  <a:ext cx="2559298" cy="1957070"/>
                </a:xfrm>
                <a:prstGeom prst="rect">
                  <a:avLst/>
                </a:prstGeom>
              </p:spPr>
            </p:pic>
            <p:pic>
              <p:nvPicPr>
                <p:cNvPr id="17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517826" y="4584983"/>
                  <a:ext cx="1279649" cy="978535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41923" y="4892142"/>
                <a:ext cx="941447" cy="531675"/>
              </a:xfrm>
              <a:prstGeom prst="rect">
                <a:avLst/>
              </a:prstGeom>
            </p:spPr>
          </p:pic>
          <p:grpSp>
            <p:nvGrpSpPr>
              <p:cNvPr id="14" name="그룹 1005"/>
              <p:cNvGrpSpPr/>
              <p:nvPr/>
            </p:nvGrpSpPr>
            <p:grpSpPr>
              <a:xfrm>
                <a:off x="4911305" y="5142287"/>
                <a:ext cx="532747" cy="660346"/>
                <a:chOff x="4911305" y="5142287"/>
                <a:chExt cx="532747" cy="660346"/>
              </a:xfrm>
            </p:grpSpPr>
            <p:pic>
              <p:nvPicPr>
                <p:cNvPr id="15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911305" y="5142287"/>
                  <a:ext cx="532747" cy="66034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244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02471"/>
              </p:ext>
            </p:extLst>
          </p:nvPr>
        </p:nvGraphicFramePr>
        <p:xfrm>
          <a:off x="976343" y="1724025"/>
          <a:ext cx="8639144" cy="484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4">
                  <a:extLst>
                    <a:ext uri="{9D8B030D-6E8A-4147-A177-3AD203B41FA5}">
                      <a16:colId xmlns:a16="http://schemas.microsoft.com/office/drawing/2014/main" val="29163373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2790886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7798020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6618832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Author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1070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김규리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추천 서비스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아이디어 수립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기획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및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IA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 작성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2020.09.05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44085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 유저 시나리오 작성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 세계관 컨셉 수립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299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임재완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명칭 선정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플로우차트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와이어프레임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2022.09.12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23458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4013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5011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763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3255DD-BD3E-704D-D76C-6968DE51436A}"/>
              </a:ext>
            </a:extLst>
          </p:cNvPr>
          <p:cNvSpPr txBox="1"/>
          <p:nvPr/>
        </p:nvSpPr>
        <p:spPr>
          <a:xfrm>
            <a:off x="976342" y="88165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238381-FBF4-9C4F-70F4-9BF32F290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12235"/>
              </p:ext>
            </p:extLst>
          </p:nvPr>
        </p:nvGraphicFramePr>
        <p:xfrm>
          <a:off x="976342" y="1538335"/>
          <a:ext cx="8679827" cy="5355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349">
                  <a:extLst>
                    <a:ext uri="{9D8B030D-6E8A-4147-A177-3AD203B41FA5}">
                      <a16:colId xmlns:a16="http://schemas.microsoft.com/office/drawing/2014/main" val="1949010075"/>
                    </a:ext>
                  </a:extLst>
                </a:gridCol>
                <a:gridCol w="799196">
                  <a:extLst>
                    <a:ext uri="{9D8B030D-6E8A-4147-A177-3AD203B41FA5}">
                      <a16:colId xmlns:a16="http://schemas.microsoft.com/office/drawing/2014/main" val="1396045367"/>
                    </a:ext>
                  </a:extLst>
                </a:gridCol>
                <a:gridCol w="6365282">
                  <a:extLst>
                    <a:ext uri="{9D8B030D-6E8A-4147-A177-3AD203B41FA5}">
                      <a16:colId xmlns:a16="http://schemas.microsoft.com/office/drawing/2014/main" val="1803925357"/>
                    </a:ext>
                  </a:extLst>
                </a:gridCol>
              </a:tblGrid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중요도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4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1541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식별 닉네임과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로그인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데이터는 쿠키에 저장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4281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유형 테스트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소거법과 교집합 조합으로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질문마다 특정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668223"/>
                  </a:ext>
                </a:extLst>
              </a:tr>
              <a:tr h="408918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추천과 별개로 유형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(MBTI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유사하게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검사도 진행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검사는 구간별 점수로 구분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760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완료 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같은 유형의 사람들의 추천 게임 모아 보기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등장횟수 내림차순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구현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974791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데이터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게임 리스트는 다운로드 수를 기준으로 내림차순 정렬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638745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 없음 또는 싫어요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등록한 게임은 다시 등장하지 않음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23047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상세 페이지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싫어요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 없음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링크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공유하기 버튼 구현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874844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페이지 하단 중앙에 추천된 전체 게임 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17745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게임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대기열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테스트에 따른 게임 추천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 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기반한 게임 추천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980189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게임 페이지에 머무는 시간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 여부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유형에 따라 사용자 분석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8281902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fontAlgn="t"/>
                      <a:r>
                        <a:rPr lang="ko-KR" altLang="en-US" sz="14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게임과 유저 </a:t>
                      </a:r>
                      <a:r>
                        <a:rPr lang="ko-KR" altLang="en-US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텐투플레이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따로 분리하여 구현</a:t>
                      </a: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852370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세계관 디자인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세계관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캐릭터 디자인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573219"/>
                  </a:ext>
                </a:extLst>
              </a:tr>
              <a:tr h="36969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디자인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반응형 디자인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3567" marR="83567" marT="83567" marB="83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0985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3255DD-BD3E-704D-D76C-6968DE51436A}"/>
              </a:ext>
            </a:extLst>
          </p:cNvPr>
          <p:cNvSpPr txBox="1"/>
          <p:nvPr/>
        </p:nvSpPr>
        <p:spPr>
          <a:xfrm>
            <a:off x="976342" y="881656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1327</Words>
  <Application>Microsoft Office PowerPoint</Application>
  <PresentationFormat>사용자 지정</PresentationFormat>
  <Paragraphs>326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Calibri</vt:lpstr>
      <vt:lpstr>맑은 고딕</vt:lpstr>
      <vt:lpstr>나눔스퀘어라운드 Bold</vt:lpstr>
      <vt:lpstr>?? ??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Jaewan01</cp:lastModifiedBy>
  <cp:revision>28</cp:revision>
  <dcterms:created xsi:type="dcterms:W3CDTF">2022-09-05T14:57:20Z</dcterms:created>
  <dcterms:modified xsi:type="dcterms:W3CDTF">2022-09-12T10:04:12Z</dcterms:modified>
</cp:coreProperties>
</file>