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64" r:id="rId4"/>
    <p:sldId id="270" r:id="rId5"/>
    <p:sldId id="274" r:id="rId6"/>
    <p:sldId id="267" r:id="rId7"/>
    <p:sldId id="265" r:id="rId8"/>
    <p:sldId id="266" r:id="rId9"/>
    <p:sldId id="272" r:id="rId10"/>
    <p:sldId id="273" r:id="rId11"/>
    <p:sldId id="275" r:id="rId12"/>
    <p:sldId id="276" r:id="rId13"/>
    <p:sldId id="277" r:id="rId14"/>
    <p:sldId id="278" r:id="rId15"/>
    <p:sldId id="279" r:id="rId16"/>
  </p:sldIdLst>
  <p:sldSz cx="10696575" cy="7562850"/>
  <p:notesSz cx="7562850" cy="1069657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4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66" d="100"/>
          <a:sy n="66" d="100"/>
        </p:scale>
        <p:origin x="2790" y="774"/>
      </p:cViewPr>
      <p:guideLst>
        <p:guide orient="horz" pos="2382"/>
        <p:guide pos="3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7A96-4158-4EB1-AAFF-8CC144C5B1F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C888-7736-44F3-8B6F-FD4467C82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7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4"/>
            <a:ext cx="6400799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8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8"/>
            <a:ext cx="4040188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8"/>
            <a:ext cx="4041775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49" cy="5853114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398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1"/>
            <a:ext cx="5486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80"/>
            <a:ext cx="5486398" cy="4114801"/>
          </a:xfrm>
        </p:spPr>
        <p:txBody>
          <a:bodyPr/>
          <a:lstStyle>
            <a:lvl1pPr marL="0" indent="0">
              <a:buNone/>
              <a:defRPr sz="3200"/>
            </a:lvl1pPr>
            <a:lvl2pPr marL="457215" indent="0">
              <a:buNone/>
              <a:defRPr sz="2799"/>
            </a:lvl2pPr>
            <a:lvl3pPr marL="914433" indent="0">
              <a:buNone/>
              <a:defRPr sz="2398"/>
            </a:lvl3pPr>
            <a:lvl4pPr marL="1371648" indent="0">
              <a:buNone/>
              <a:defRPr sz="2000"/>
            </a:lvl4pPr>
            <a:lvl5pPr marL="1828865" indent="0">
              <a:buNone/>
              <a:defRPr sz="2000"/>
            </a:lvl5pPr>
            <a:lvl6pPr marL="2286081" indent="0">
              <a:buNone/>
              <a:defRPr sz="2000"/>
            </a:lvl6pPr>
            <a:lvl7pPr marL="2743298" indent="0">
              <a:buNone/>
              <a:defRPr sz="2000"/>
            </a:lvl7pPr>
            <a:lvl8pPr marL="3200512" indent="0">
              <a:buNone/>
              <a:defRPr sz="2000"/>
            </a:lvl8pPr>
            <a:lvl9pPr marL="36577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9"/>
            <a:ext cx="5486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3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7" indent="-285760" algn="l" defTabSz="914433" rtl="0" eaLnBrk="1" latinLnBrk="0" hangingPunct="1">
        <a:spcBef>
          <a:spcPct val="20000"/>
        </a:spcBef>
        <a:buFont typeface="Arial" pitchFamily="34" charset="0"/>
        <a:buChar char="�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8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4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0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56321"/>
              </p:ext>
            </p:extLst>
          </p:nvPr>
        </p:nvGraphicFramePr>
        <p:xfrm>
          <a:off x="2799557" y="4198786"/>
          <a:ext cx="524986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2916337393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102790886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107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408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W2P(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Whattuplay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023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서포터즈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센티언스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299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2345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4013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799557" y="962025"/>
            <a:ext cx="5249861" cy="2895600"/>
            <a:chOff x="483717" y="1242584"/>
            <a:chExt cx="9727812" cy="5076751"/>
          </a:xfrm>
        </p:grpSpPr>
        <p:grpSp>
          <p:nvGrpSpPr>
            <p:cNvPr id="4" name="그룹 1001"/>
            <p:cNvGrpSpPr/>
            <p:nvPr/>
          </p:nvGrpSpPr>
          <p:grpSpPr>
            <a:xfrm>
              <a:off x="537381" y="1290243"/>
              <a:ext cx="9620484" cy="4981424"/>
              <a:chOff x="537378" y="1290241"/>
              <a:chExt cx="9620483" cy="4981423"/>
            </a:xfrm>
          </p:grpSpPr>
          <p:pic>
            <p:nvPicPr>
              <p:cNvPr id="5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7378" y="1290241"/>
                <a:ext cx="9620483" cy="4981423"/>
              </a:xfrm>
              <a:prstGeom prst="rect">
                <a:avLst/>
              </a:prstGeom>
            </p:spPr>
          </p:pic>
        </p:grpSp>
        <p:grpSp>
          <p:nvGrpSpPr>
            <p:cNvPr id="6" name="그룹 1002"/>
            <p:cNvGrpSpPr/>
            <p:nvPr/>
          </p:nvGrpSpPr>
          <p:grpSpPr>
            <a:xfrm>
              <a:off x="483717" y="1242584"/>
              <a:ext cx="9727812" cy="5076751"/>
              <a:chOff x="483713" y="1242577"/>
              <a:chExt cx="9727812" cy="5076751"/>
            </a:xfrm>
          </p:grpSpPr>
          <p:pic>
            <p:nvPicPr>
              <p:cNvPr id="7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3713" y="1242577"/>
                <a:ext cx="9727812" cy="5076751"/>
              </a:xfrm>
              <a:prstGeom prst="rect">
                <a:avLst/>
              </a:prstGeom>
            </p:spPr>
          </p:pic>
        </p:grpSp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55" y="1464009"/>
              <a:ext cx="3765563" cy="436563"/>
            </a:xfrm>
            <a:prstGeom prst="rect">
              <a:avLst/>
            </a:prstGeom>
          </p:spPr>
        </p:pic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197" y="2259500"/>
              <a:ext cx="8380560" cy="1695379"/>
            </a:xfrm>
            <a:prstGeom prst="rect">
              <a:avLst/>
            </a:prstGeom>
          </p:spPr>
        </p:pic>
        <p:grpSp>
          <p:nvGrpSpPr>
            <p:cNvPr id="11" name="그룹 1003"/>
            <p:cNvGrpSpPr/>
            <p:nvPr/>
          </p:nvGrpSpPr>
          <p:grpSpPr>
            <a:xfrm>
              <a:off x="4517829" y="4584991"/>
              <a:ext cx="1279649" cy="1217651"/>
              <a:chOff x="4517826" y="4584983"/>
              <a:chExt cx="1279649" cy="1217651"/>
            </a:xfrm>
          </p:grpSpPr>
          <p:grpSp>
            <p:nvGrpSpPr>
              <p:cNvPr id="12" name="그룹 1004"/>
              <p:cNvGrpSpPr/>
              <p:nvPr/>
            </p:nvGrpSpPr>
            <p:grpSpPr>
              <a:xfrm>
                <a:off x="4517826" y="4584983"/>
                <a:ext cx="1279649" cy="978535"/>
                <a:chOff x="4517826" y="4584983"/>
                <a:chExt cx="1279649" cy="978535"/>
              </a:xfrm>
            </p:grpSpPr>
            <p:pic>
              <p:nvPicPr>
                <p:cNvPr id="16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941871" y="4159585"/>
                  <a:ext cx="2559298" cy="1957070"/>
                </a:xfrm>
                <a:prstGeom prst="rect">
                  <a:avLst/>
                </a:prstGeom>
              </p:spPr>
            </p:pic>
            <p:pic>
              <p:nvPicPr>
                <p:cNvPr id="17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517826" y="4584983"/>
                  <a:ext cx="1279649" cy="978535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41923" y="4892142"/>
                <a:ext cx="941447" cy="531675"/>
              </a:xfrm>
              <a:prstGeom prst="rect">
                <a:avLst/>
              </a:prstGeom>
            </p:spPr>
          </p:pic>
          <p:grpSp>
            <p:nvGrpSpPr>
              <p:cNvPr id="14" name="그룹 1005"/>
              <p:cNvGrpSpPr/>
              <p:nvPr/>
            </p:nvGrpSpPr>
            <p:grpSpPr>
              <a:xfrm>
                <a:off x="4911305" y="5142287"/>
                <a:ext cx="532747" cy="660346"/>
                <a:chOff x="4911305" y="5142287"/>
                <a:chExt cx="532747" cy="660346"/>
              </a:xfrm>
            </p:grpSpPr>
            <p:pic>
              <p:nvPicPr>
                <p:cNvPr id="15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911305" y="5142287"/>
                  <a:ext cx="532747" cy="66034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2442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01.</a:t>
            </a:r>
            <a:r>
              <a:rPr lang="ko-KR" altLang="en-US" dirty="0"/>
              <a:t>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3DDA2-6620-668C-6C2A-24058BA1F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74" y="1360118"/>
            <a:ext cx="4927058" cy="5545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5620F9-402A-E4AB-BE89-3E205ADE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23438"/>
              </p:ext>
            </p:extLst>
          </p:nvPr>
        </p:nvGraphicFramePr>
        <p:xfrm>
          <a:off x="8425057" y="754620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메인으로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BE6D36-6636-429F-D60E-C6B216C20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43185"/>
              </p:ext>
            </p:extLst>
          </p:nvPr>
        </p:nvGraphicFramePr>
        <p:xfrm>
          <a:off x="9175218" y="1770227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소개 멘트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14ED659-F603-1B55-0156-7FD3EB216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44154"/>
              </p:ext>
            </p:extLst>
          </p:nvPr>
        </p:nvGraphicFramePr>
        <p:xfrm>
          <a:off x="8131693" y="2592138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소개 이미지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그림에 텍스트 추가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ADC23F6-8803-4F69-915A-7AD1241D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35868"/>
              </p:ext>
            </p:extLst>
          </p:nvPr>
        </p:nvGraphicFramePr>
        <p:xfrm>
          <a:off x="8701087" y="3900247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링크 복사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206A165-38AF-DBA6-A461-1C8EB799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24347"/>
              </p:ext>
            </p:extLst>
          </p:nvPr>
        </p:nvGraphicFramePr>
        <p:xfrm>
          <a:off x="599803" y="2499765"/>
          <a:ext cx="1648368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368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질문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FAD71B-3378-C89B-C0D6-30590915B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67849"/>
              </p:ext>
            </p:extLst>
          </p:nvPr>
        </p:nvGraphicFramePr>
        <p:xfrm>
          <a:off x="8215528" y="5693568"/>
          <a:ext cx="17526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인기 게임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보러가기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통계 페이지로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4D2190C-47FC-B0CD-1912-CEFDE49E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56673"/>
              </p:ext>
            </p:extLst>
          </p:nvPr>
        </p:nvGraphicFramePr>
        <p:xfrm>
          <a:off x="696968" y="4365495"/>
          <a:ext cx="1648368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368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알아보기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슬라이드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인기 게임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5046D84-CD41-373C-CB04-A02DFA246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69433"/>
              </p:ext>
            </p:extLst>
          </p:nvPr>
        </p:nvGraphicFramePr>
        <p:xfrm>
          <a:off x="547687" y="5995127"/>
          <a:ext cx="17526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리워드 제공 게임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및 홍보 게임 배너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D48D5CE-12AC-3BD2-6025-E8CFF79B7C59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1423987" y="5610225"/>
            <a:ext cx="3162300" cy="38490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8E729BF-85DC-D142-E677-5D02DD4DB61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22974" y="5208356"/>
            <a:ext cx="3068854" cy="4852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71D5E6A-2BAE-6C0C-7B1F-F311346A167F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>
            <a:off x="1521153" y="4365496"/>
            <a:ext cx="3065135" cy="334233"/>
          </a:xfrm>
          <a:prstGeom prst="bentConnector4">
            <a:avLst>
              <a:gd name="adj1" fmla="val 36555"/>
              <a:gd name="adj2" fmla="val 1683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6269A9-0969-A86C-05EE-71052D525046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>
            <a:off x="1423987" y="2499765"/>
            <a:ext cx="3238500" cy="1129260"/>
          </a:xfrm>
          <a:prstGeom prst="bentConnector4">
            <a:avLst>
              <a:gd name="adj1" fmla="val 37275"/>
              <a:gd name="adj2" fmla="val 12024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17AA231-D3AE-A070-C055-75F60A24CA47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5653087" y="3900247"/>
            <a:ext cx="3771900" cy="156535"/>
          </a:xfrm>
          <a:prstGeom prst="bentConnector4">
            <a:avLst>
              <a:gd name="adj1" fmla="val 40404"/>
              <a:gd name="adj2" fmla="val 24603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A4100F3-7A93-7CFF-2E77-59DBBE5C7247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6110288" y="2592138"/>
            <a:ext cx="2745305" cy="42606"/>
          </a:xfrm>
          <a:prstGeom prst="bentConnector4">
            <a:avLst>
              <a:gd name="adj1" fmla="val 50139"/>
              <a:gd name="adj2" fmla="val 63654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354E3F4-5F6D-E03A-D903-18B56104A0DC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6103658" y="1770227"/>
            <a:ext cx="3795460" cy="75103"/>
          </a:xfrm>
          <a:prstGeom prst="bentConnector4">
            <a:avLst>
              <a:gd name="adj1" fmla="val 40464"/>
              <a:gd name="adj2" fmla="val 4043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E688FF5-4BA8-0FC6-201B-4B4A8D008C8D}"/>
              </a:ext>
            </a:extLst>
          </p:cNvPr>
          <p:cNvCxnSpPr>
            <a:cxnSpLocks/>
            <a:stCxn id="6" idx="0"/>
            <a:endCxn id="15" idx="0"/>
          </p:cNvCxnSpPr>
          <p:nvPr/>
        </p:nvCxnSpPr>
        <p:spPr>
          <a:xfrm rot="5400000" flipH="1" flipV="1">
            <a:off x="6933831" y="-855008"/>
            <a:ext cx="605498" cy="3824754"/>
          </a:xfrm>
          <a:prstGeom prst="bentConnector3">
            <a:avLst>
              <a:gd name="adj1" fmla="val 1377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02. </a:t>
            </a:r>
            <a:r>
              <a:rPr lang="ko-KR" altLang="en-US" dirty="0"/>
              <a:t>질문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A45D8F-D1F1-0431-CFE4-13021B41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0" y="1266825"/>
            <a:ext cx="10369438" cy="6016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EAB835-0F61-0AB6-7E6E-16151EB9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04230"/>
              </p:ext>
            </p:extLst>
          </p:nvPr>
        </p:nvGraphicFramePr>
        <p:xfrm>
          <a:off x="8425057" y="1452492"/>
          <a:ext cx="14478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메인으로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AC9B24E-CFB5-B348-B7D2-04B954D0A7D8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16200000" flipH="1">
            <a:off x="7154229" y="-542236"/>
            <a:ext cx="185667" cy="3803788"/>
          </a:xfrm>
          <a:prstGeom prst="bentConnector3">
            <a:avLst>
              <a:gd name="adj1" fmla="val -12312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29D55C8-7E7E-6263-27E8-518AA7E86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2193"/>
              </p:ext>
            </p:extLst>
          </p:nvPr>
        </p:nvGraphicFramePr>
        <p:xfrm>
          <a:off x="623887" y="2650495"/>
          <a:ext cx="17557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57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진행도에 따라 그림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BF752C2-5C44-3ECA-1ED2-D42328331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69716"/>
              </p:ext>
            </p:extLst>
          </p:nvPr>
        </p:nvGraphicFramePr>
        <p:xfrm>
          <a:off x="8271097" y="3933825"/>
          <a:ext cx="17557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57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 이미지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 또는 화자 이미지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617D20D-DB80-DA6E-B0AB-522BCEE25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45899"/>
              </p:ext>
            </p:extLst>
          </p:nvPr>
        </p:nvGraphicFramePr>
        <p:xfrm>
          <a:off x="696967" y="4679730"/>
          <a:ext cx="19843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43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또는 스토리 소개 텍스트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AE1F797-CBBF-3BDA-9465-F43BF073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70165"/>
              </p:ext>
            </p:extLst>
          </p:nvPr>
        </p:nvGraphicFramePr>
        <p:xfrm>
          <a:off x="7681650" y="6110358"/>
          <a:ext cx="2354430" cy="770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443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로그인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시 닉네임을 통해 사용자 식별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쿠키 활용을 통한 자동로그인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9546EDC-B952-BBB9-C265-D2FE9AB2496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15087" y="3281792"/>
            <a:ext cx="2733870" cy="65203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07B0333-CDDF-B4F7-2F63-AB2CB8331C2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62687" y="5843349"/>
            <a:ext cx="2596178" cy="26700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E003924-E358-18A1-7677-E78856DDE0FA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>
            <a:off x="1689127" y="4679731"/>
            <a:ext cx="1982760" cy="168495"/>
          </a:xfrm>
          <a:prstGeom prst="bentConnector4">
            <a:avLst>
              <a:gd name="adj1" fmla="val 24980"/>
              <a:gd name="adj2" fmla="val 2356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54147B-931F-4D7D-4EAE-72398769E78A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01747" y="2035585"/>
            <a:ext cx="1865340" cy="61491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03. </a:t>
            </a:r>
            <a:r>
              <a:rPr lang="ko-KR" altLang="en-US" dirty="0"/>
              <a:t>질문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19F14A-0241-D3EA-9CC7-6BEBF4CC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9" y="1269802"/>
            <a:ext cx="10369438" cy="6016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7EE649C-94CF-5C13-DC3F-3DA77B39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96056"/>
              </p:ext>
            </p:extLst>
          </p:nvPr>
        </p:nvGraphicFramePr>
        <p:xfrm>
          <a:off x="8425057" y="1452492"/>
          <a:ext cx="14478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메인으로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C8EFD1-000E-2356-9019-D8A30F4E354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154229" y="-542236"/>
            <a:ext cx="185667" cy="3803788"/>
          </a:xfrm>
          <a:prstGeom prst="bentConnector3">
            <a:avLst>
              <a:gd name="adj1" fmla="val -12312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6A399B-29A3-1E58-447A-264D6549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50335"/>
              </p:ext>
            </p:extLst>
          </p:nvPr>
        </p:nvGraphicFramePr>
        <p:xfrm>
          <a:off x="623887" y="2650495"/>
          <a:ext cx="17557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57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진행도에 따라 그림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AE19F59-89E2-AFD3-8F04-58BA8A7A5DE8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1501747" y="2035585"/>
            <a:ext cx="1865340" cy="61491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703510-8CDF-46DD-02DA-24A89A0F9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31204"/>
              </p:ext>
            </p:extLst>
          </p:nvPr>
        </p:nvGraphicFramePr>
        <p:xfrm>
          <a:off x="8271097" y="3933825"/>
          <a:ext cx="17557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57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 이미지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 또는 화자 이미지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5EFAF11-1CE7-8071-88B8-AEFA48FC59B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15087" y="3281792"/>
            <a:ext cx="2733870" cy="65203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3CD53A8-D12E-94C7-89D0-658512DB5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97946"/>
              </p:ext>
            </p:extLst>
          </p:nvPr>
        </p:nvGraphicFramePr>
        <p:xfrm>
          <a:off x="696967" y="4679730"/>
          <a:ext cx="198432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432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또는 스토리 소개 텍스트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F3EABD-B010-1A52-A445-8A35DA399476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1689127" y="4679731"/>
            <a:ext cx="1982760" cy="168495"/>
          </a:xfrm>
          <a:prstGeom prst="bentConnector4">
            <a:avLst>
              <a:gd name="adj1" fmla="val 24980"/>
              <a:gd name="adj2" fmla="val 2356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91CDCAD-1182-082C-386C-7410DAD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4758"/>
              </p:ext>
            </p:extLst>
          </p:nvPr>
        </p:nvGraphicFramePr>
        <p:xfrm>
          <a:off x="7681650" y="6110358"/>
          <a:ext cx="2354430" cy="770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443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대답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결과에 따라 각 유형 점수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+-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점수와 별개로 게임 소거 및 분류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분기점 존재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참고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05EF152-8420-8E76-4B1D-9C8E39C5E30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67487" y="5874697"/>
            <a:ext cx="2291378" cy="23566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3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410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04. </a:t>
            </a:r>
            <a:r>
              <a:rPr lang="ko-KR" altLang="en-US" dirty="0"/>
              <a:t>유형 검사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E07B3-6785-BE30-8DC1-1BE3256A6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27" y="1190625"/>
            <a:ext cx="4101921" cy="6067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AB480F-2922-4A57-67BD-C1F36A0E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59166"/>
              </p:ext>
            </p:extLst>
          </p:nvPr>
        </p:nvGraphicFramePr>
        <p:xfrm>
          <a:off x="8525342" y="591163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메인으로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090F838-CB32-EC17-F224-668987B4CF80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 flipH="1" flipV="1">
            <a:off x="7034116" y="-1018465"/>
            <a:ext cx="605498" cy="3824754"/>
          </a:xfrm>
          <a:prstGeom prst="bentConnector3">
            <a:avLst>
              <a:gd name="adj1" fmla="val 1377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C9FC53-BBE4-E1D1-ACB9-5D39E970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24684"/>
              </p:ext>
            </p:extLst>
          </p:nvPr>
        </p:nvGraphicFramePr>
        <p:xfrm>
          <a:off x="7862887" y="1876425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A9ADD5A-AD6E-4B30-74A7-AC65D7A70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8339"/>
              </p:ext>
            </p:extLst>
          </p:nvPr>
        </p:nvGraphicFramePr>
        <p:xfrm>
          <a:off x="978158" y="1721654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총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E489D88-309E-0E6D-3855-1C492C330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92347"/>
              </p:ext>
            </p:extLst>
          </p:nvPr>
        </p:nvGraphicFramePr>
        <p:xfrm>
          <a:off x="7938620" y="3175356"/>
          <a:ext cx="2057867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67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성향 그래프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성향에 대한 점수 그래프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A27CB50-BD2C-FB40-5AC3-C1C982BC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51009"/>
              </p:ext>
            </p:extLst>
          </p:nvPr>
        </p:nvGraphicFramePr>
        <p:xfrm>
          <a:off x="981074" y="2623984"/>
          <a:ext cx="17907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대한 해석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9F94554-7CAF-92FA-586A-193567D6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17910"/>
              </p:ext>
            </p:extLst>
          </p:nvPr>
        </p:nvGraphicFramePr>
        <p:xfrm>
          <a:off x="982783" y="6714163"/>
          <a:ext cx="17526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리워드 제공 게임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및 홍보 게임 배너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2DEA81C-2DBD-E7F4-6AD8-E637DB2B1188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1859084" y="6165721"/>
            <a:ext cx="2955805" cy="54844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8D410DE-5733-27A7-BF05-21E93B13B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93973"/>
              </p:ext>
            </p:extLst>
          </p:nvPr>
        </p:nvGraphicFramePr>
        <p:xfrm>
          <a:off x="8250554" y="6645266"/>
          <a:ext cx="17526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인기 게임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보러가기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통계 페이지로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2B339DF-8061-E63D-80BC-FF719B3F490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90103" y="5845842"/>
            <a:ext cx="3136751" cy="79942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4D8DEA1-D531-5906-E77A-C227550D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79326"/>
              </p:ext>
            </p:extLst>
          </p:nvPr>
        </p:nvGraphicFramePr>
        <p:xfrm>
          <a:off x="543372" y="5305425"/>
          <a:ext cx="1994421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4421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유형 인기 게임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결말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인기 게임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슬라이드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C31D69E-5B8E-3183-2DA9-0A83D1C8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30412"/>
              </p:ext>
            </p:extLst>
          </p:nvPr>
        </p:nvGraphicFramePr>
        <p:xfrm>
          <a:off x="8077200" y="5105024"/>
          <a:ext cx="2200975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0975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시작 팝업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일정 선 밑으로 내려갈 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등장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8D4054C-5EEF-9F31-98EA-3A4369BCC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6360"/>
              </p:ext>
            </p:extLst>
          </p:nvPr>
        </p:nvGraphicFramePr>
        <p:xfrm>
          <a:off x="454284" y="3625379"/>
          <a:ext cx="17907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링크 복사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38BC0F9-4BD0-4515-2BF9-AC7F9BA65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28911"/>
              </p:ext>
            </p:extLst>
          </p:nvPr>
        </p:nvGraphicFramePr>
        <p:xfrm>
          <a:off x="523020" y="4301060"/>
          <a:ext cx="17907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194D499-AF70-0391-8E84-F74F27E0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7498"/>
              </p:ext>
            </p:extLst>
          </p:nvPr>
        </p:nvGraphicFramePr>
        <p:xfrm>
          <a:off x="7938620" y="4150396"/>
          <a:ext cx="2567341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7341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받기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기반 게임 추천 페이지로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97D8A48-C5E0-DD8B-93FD-63BC53A053B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88032" y="4849548"/>
            <a:ext cx="1789655" cy="25547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A717FCE-0ED3-F135-BA4F-3FF2AF3A6F5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5957887" y="4150396"/>
            <a:ext cx="3264403" cy="164429"/>
          </a:xfrm>
          <a:prstGeom prst="bentConnector4">
            <a:avLst>
              <a:gd name="adj1" fmla="val 30338"/>
              <a:gd name="adj2" fmla="val 23902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C73EBA8A-4B4A-5794-10B6-F133EAA6608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81687" y="2926819"/>
            <a:ext cx="3085866" cy="24853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079043-5174-C2C6-659A-638B1950628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55984" y="1536821"/>
            <a:ext cx="2430803" cy="33960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C9C7387-4A61-B037-6BDF-C49BB87D27B9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>
            <a:off x="1702059" y="1721655"/>
            <a:ext cx="3044807" cy="525403"/>
          </a:xfrm>
          <a:prstGeom prst="bentConnector4">
            <a:avLst>
              <a:gd name="adj1" fmla="val 49545"/>
              <a:gd name="adj2" fmla="val 1435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F568CA9-7F4D-EA71-8ED2-91D6CC2B13CE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>
            <a:off x="1876424" y="2623984"/>
            <a:ext cx="2993102" cy="1108502"/>
          </a:xfrm>
          <a:prstGeom prst="bentConnector4">
            <a:avLst>
              <a:gd name="adj1" fmla="val 58719"/>
              <a:gd name="adj2" fmla="val 12062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B7CA5F4-54A3-2806-10F1-3A46097A2010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>
            <a:off x="1349635" y="3625380"/>
            <a:ext cx="3757173" cy="1085263"/>
          </a:xfrm>
          <a:prstGeom prst="bentConnector4">
            <a:avLst>
              <a:gd name="adj1" fmla="val 57341"/>
              <a:gd name="adj2" fmla="val 12106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9E19C11-09FC-DE51-E3A2-3CB15881C6F8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>
            <a:off x="1540583" y="5305425"/>
            <a:ext cx="3274307" cy="181856"/>
          </a:xfrm>
          <a:prstGeom prst="bentConnector4">
            <a:avLst>
              <a:gd name="adj1" fmla="val 48889"/>
              <a:gd name="adj2" fmla="val 18702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84E1906-A26A-820D-0786-C7ECC0E777F9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1418371" y="4301060"/>
            <a:ext cx="3765391" cy="676228"/>
          </a:xfrm>
          <a:prstGeom prst="bentConnector4">
            <a:avLst>
              <a:gd name="adj1" fmla="val 66932"/>
              <a:gd name="adj2" fmla="val 1338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9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05. </a:t>
            </a:r>
            <a:r>
              <a:rPr lang="ko-KR" altLang="en-US" dirty="0"/>
              <a:t>게임 추천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194DC-C6BB-CAD7-3D79-3A26BBF7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9" y="1266825"/>
            <a:ext cx="10217038" cy="601682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12595C-8A03-6D16-B9C3-81116A2DA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93227"/>
              </p:ext>
            </p:extLst>
          </p:nvPr>
        </p:nvGraphicFramePr>
        <p:xfrm>
          <a:off x="8466472" y="754620"/>
          <a:ext cx="14478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검사 결과로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BF1384A-6390-98A5-EEDC-9C218002D152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 flipH="1" flipV="1">
            <a:off x="6975246" y="-855008"/>
            <a:ext cx="605498" cy="3824754"/>
          </a:xfrm>
          <a:prstGeom prst="bentConnector3">
            <a:avLst>
              <a:gd name="adj1" fmla="val 1377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ACCA19-A397-11B3-2746-EBB1D022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56741"/>
              </p:ext>
            </p:extLst>
          </p:nvPr>
        </p:nvGraphicFramePr>
        <p:xfrm>
          <a:off x="623887" y="2650495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확인한 게임에 따라 진행도 표시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8CDB180-C54E-24F9-B324-C7F9A492A1D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652587" y="2035585"/>
            <a:ext cx="1714500" cy="61491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6F9923-A81B-18BD-15C2-79B931B5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74342"/>
              </p:ext>
            </p:extLst>
          </p:nvPr>
        </p:nvGraphicFramePr>
        <p:xfrm>
          <a:off x="7710487" y="3115743"/>
          <a:ext cx="2362202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2202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소개 이미지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소개 스크린샷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D2468E8-CEBC-A756-CBE0-0F1B75C274CA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6643687" y="3115743"/>
            <a:ext cx="2247901" cy="93293"/>
          </a:xfrm>
          <a:prstGeom prst="bentConnector4">
            <a:avLst>
              <a:gd name="adj1" fmla="val 23729"/>
              <a:gd name="adj2" fmla="val 34503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88D6926-E87C-CDDC-5C00-315DA93D5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4190"/>
              </p:ext>
            </p:extLst>
          </p:nvPr>
        </p:nvGraphicFramePr>
        <p:xfrm>
          <a:off x="7845759" y="6352507"/>
          <a:ext cx="20574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게임 보기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평가를 했을 경우에만 이동 가능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게임 확인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CAA31D0-B7CE-9392-388E-CAAB8D5F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8604"/>
              </p:ext>
            </p:extLst>
          </p:nvPr>
        </p:nvGraphicFramePr>
        <p:xfrm>
          <a:off x="628649" y="6352507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D447393-D505-690A-4BF2-F18A42442705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6338887" y="6352507"/>
            <a:ext cx="2535572" cy="248318"/>
          </a:xfrm>
          <a:prstGeom prst="bentConnector4">
            <a:avLst>
              <a:gd name="adj1" fmla="val 29715"/>
              <a:gd name="adj2" fmla="val 1920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205B86E-01B4-0EE1-36C6-7617822294B9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>
            <a:off x="1657349" y="6352507"/>
            <a:ext cx="3233738" cy="617648"/>
          </a:xfrm>
          <a:prstGeom prst="bentConnector4">
            <a:avLst>
              <a:gd name="adj1" fmla="val 34094"/>
              <a:gd name="adj2" fmla="val 13701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6051483-02A6-CA64-7030-1B1E6BED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63409"/>
              </p:ext>
            </p:extLst>
          </p:nvPr>
        </p:nvGraphicFramePr>
        <p:xfrm>
          <a:off x="571498" y="5350574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 링크 복사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450063A-316D-DCCF-50D8-911441AC53FA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1600199" y="5350575"/>
            <a:ext cx="3138489" cy="640651"/>
          </a:xfrm>
          <a:prstGeom prst="bentConnector4">
            <a:avLst>
              <a:gd name="adj1" fmla="val 55463"/>
              <a:gd name="adj2" fmla="val 1356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C15301-411C-CA08-743A-2B9046F1B476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643687" y="4932750"/>
            <a:ext cx="2095500" cy="296475"/>
          </a:xfrm>
          <a:prstGeom prst="bentConnector4">
            <a:avLst>
              <a:gd name="adj1" fmla="val 25455"/>
              <a:gd name="adj2" fmla="val 17710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123DE17-282C-C64F-F785-773D6D228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12666"/>
              </p:ext>
            </p:extLst>
          </p:nvPr>
        </p:nvGraphicFramePr>
        <p:xfrm>
          <a:off x="7710487" y="4932750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소개 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게임 소개 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2E2C29C-6695-10F3-13D8-3EB662C46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0343"/>
              </p:ext>
            </p:extLst>
          </p:nvPr>
        </p:nvGraphicFramePr>
        <p:xfrm>
          <a:off x="8161672" y="3978776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행동 </a:t>
                      </a:r>
                      <a:r>
                        <a:rPr lang="en-US" altLang="ko-KR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반영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DE3546F-B5F9-8998-9A30-17E79A54A4BA}"/>
              </a:ext>
            </a:extLst>
          </p:cNvPr>
          <p:cNvCxnSpPr>
            <a:cxnSpLocks/>
            <a:endCxn id="43" idx="0"/>
          </p:cNvCxnSpPr>
          <p:nvPr/>
        </p:nvCxnSpPr>
        <p:spPr>
          <a:xfrm flipV="1">
            <a:off x="6643687" y="3978776"/>
            <a:ext cx="2546685" cy="353542"/>
          </a:xfrm>
          <a:prstGeom prst="bentConnector4">
            <a:avLst>
              <a:gd name="adj1" fmla="val 24941"/>
              <a:gd name="adj2" fmla="val 16466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EA0F765-5B25-ADF9-83D9-DEC766D48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66575"/>
              </p:ext>
            </p:extLst>
          </p:nvPr>
        </p:nvGraphicFramePr>
        <p:xfrm>
          <a:off x="477503" y="3869717"/>
          <a:ext cx="2370471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0471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링크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게임 페이지로 이동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행동 </a:t>
                      </a:r>
                      <a:r>
                        <a:rPr lang="en-US" altLang="ko-KR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반영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27ABD7D-D385-EB1C-221D-9D1170C128A3}"/>
              </a:ext>
            </a:extLst>
          </p:cNvPr>
          <p:cNvCxnSpPr>
            <a:cxnSpLocks/>
            <a:endCxn id="58" idx="0"/>
          </p:cNvCxnSpPr>
          <p:nvPr/>
        </p:nvCxnSpPr>
        <p:spPr>
          <a:xfrm rot="10800000">
            <a:off x="1662739" y="3869717"/>
            <a:ext cx="3228351" cy="640652"/>
          </a:xfrm>
          <a:prstGeom prst="bentConnector4">
            <a:avLst>
              <a:gd name="adj1" fmla="val 56427"/>
              <a:gd name="adj2" fmla="val 1356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8E53F1D-005B-E1B9-6C13-57148EF6AB28}"/>
              </a:ext>
            </a:extLst>
          </p:cNvPr>
          <p:cNvGrpSpPr/>
          <p:nvPr/>
        </p:nvGrpSpPr>
        <p:grpSpPr>
          <a:xfrm>
            <a:off x="7253287" y="1800225"/>
            <a:ext cx="749969" cy="2846446"/>
            <a:chOff x="7253287" y="1800225"/>
            <a:chExt cx="749969" cy="284644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7A0245-5F0F-5C51-BD98-C17D3EE8A52A}"/>
                </a:ext>
              </a:extLst>
            </p:cNvPr>
            <p:cNvSpPr/>
            <p:nvPr/>
          </p:nvSpPr>
          <p:spPr>
            <a:xfrm>
              <a:off x="7253287" y="1800225"/>
              <a:ext cx="592472" cy="465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011A55F-9CD5-35D7-F836-3BFE5C4F520A}"/>
                </a:ext>
              </a:extLst>
            </p:cNvPr>
            <p:cNvSpPr/>
            <p:nvPr/>
          </p:nvSpPr>
          <p:spPr>
            <a:xfrm>
              <a:off x="7342813" y="4181423"/>
              <a:ext cx="660443" cy="465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1AC60F-5506-0301-C1B5-3DB835B51043}"/>
              </a:ext>
            </a:extLst>
          </p:cNvPr>
          <p:cNvSpPr txBox="1"/>
          <p:nvPr/>
        </p:nvSpPr>
        <p:spPr>
          <a:xfrm>
            <a:off x="4580789" y="4913366"/>
            <a:ext cx="1376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 글</a:t>
            </a:r>
          </a:p>
        </p:txBody>
      </p:sp>
    </p:spTree>
    <p:extLst>
      <p:ext uri="{BB962C8B-B14F-4D97-AF65-F5344CB8AC3E}">
        <p14:creationId xmlns:p14="http://schemas.microsoft.com/office/powerpoint/2010/main" val="46770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6" y="657225"/>
            <a:ext cx="441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 – 06. </a:t>
            </a:r>
            <a:r>
              <a:rPr lang="ko-KR" altLang="en-US" dirty="0"/>
              <a:t>게임 추천 종료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309F8D5-B5C5-547E-AF1B-F016F0E9FC95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7253287" y="5534025"/>
            <a:ext cx="2019300" cy="49632"/>
          </a:xfrm>
          <a:prstGeom prst="bentConnector4">
            <a:avLst>
              <a:gd name="adj1" fmla="val 24528"/>
              <a:gd name="adj2" fmla="val 560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870C6E9-DE69-51E7-7780-DCAA1C49D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26279"/>
              </p:ext>
            </p:extLst>
          </p:nvPr>
        </p:nvGraphicFramePr>
        <p:xfrm>
          <a:off x="8243887" y="5534025"/>
          <a:ext cx="2057400" cy="465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소개 글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게임 소개 글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4ECAF9-9C32-207A-8650-7F1A85B574D6}"/>
              </a:ext>
            </a:extLst>
          </p:cNvPr>
          <p:cNvGrpSpPr/>
          <p:nvPr/>
        </p:nvGrpSpPr>
        <p:grpSpPr>
          <a:xfrm>
            <a:off x="160449" y="1266825"/>
            <a:ext cx="10293238" cy="6016823"/>
            <a:chOff x="160449" y="1266825"/>
            <a:chExt cx="10293238" cy="60168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AFCA8E5-37DC-6C38-3172-F0816842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49" y="1266825"/>
              <a:ext cx="10293238" cy="6016823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B1ED4B-40F3-2561-9C5E-4B24480D81B6}"/>
                </a:ext>
              </a:extLst>
            </p:cNvPr>
            <p:cNvSpPr/>
            <p:nvPr/>
          </p:nvSpPr>
          <p:spPr>
            <a:xfrm>
              <a:off x="7329487" y="4086225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352506-1041-A6A3-94C2-8FEA5301CF9E}"/>
                </a:ext>
              </a:extLst>
            </p:cNvPr>
            <p:cNvSpPr/>
            <p:nvPr/>
          </p:nvSpPr>
          <p:spPr>
            <a:xfrm>
              <a:off x="7253287" y="1809750"/>
              <a:ext cx="914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47D1CC7-489B-F1FE-3530-A1F7C403F174}"/>
              </a:ext>
            </a:extLst>
          </p:cNvPr>
          <p:cNvCxnSpPr>
            <a:cxnSpLocks/>
            <a:endCxn id="34" idx="0"/>
          </p:cNvCxnSpPr>
          <p:nvPr/>
        </p:nvCxnSpPr>
        <p:spPr>
          <a:xfrm flipV="1">
            <a:off x="6643687" y="3781425"/>
            <a:ext cx="2781300" cy="965381"/>
          </a:xfrm>
          <a:prstGeom prst="bentConnector4">
            <a:avLst>
              <a:gd name="adj1" fmla="val 31507"/>
              <a:gd name="adj2" fmla="val 1236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8C4658-25A6-D0D0-DDB6-8D5F40226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45063"/>
              </p:ext>
            </p:extLst>
          </p:nvPr>
        </p:nvGraphicFramePr>
        <p:xfrm>
          <a:off x="8396287" y="3781425"/>
          <a:ext cx="20574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서비스 안내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Tentuplay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회차에만 등장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7159B04-B4A9-0D63-BFD8-267E7FDE550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34137" y="5186292"/>
            <a:ext cx="2609850" cy="63763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658D0B6-74D9-A1E4-5396-44746667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3131"/>
              </p:ext>
            </p:extLst>
          </p:nvPr>
        </p:nvGraphicFramePr>
        <p:xfrm>
          <a:off x="8015287" y="5823925"/>
          <a:ext cx="2057400" cy="617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65081987"/>
                    </a:ext>
                  </a:extLst>
                </a:gridCol>
              </a:tblGrid>
              <a:tr h="11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받기 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99932"/>
                  </a:ext>
                </a:extLst>
              </a:tr>
              <a:tr h="11581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검사와 유저 행동 분석을 통한 게임 추천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8183"/>
              </p:ext>
            </p:extLst>
          </p:nvPr>
        </p:nvGraphicFramePr>
        <p:xfrm>
          <a:off x="976343" y="1724025"/>
          <a:ext cx="8639144" cy="445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4">
                  <a:extLst>
                    <a:ext uri="{9D8B030D-6E8A-4147-A177-3AD203B41FA5}">
                      <a16:colId xmlns:a16="http://schemas.microsoft.com/office/drawing/2014/main" val="29163373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2790886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7798020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6188322"/>
                    </a:ext>
                  </a:extLst>
                </a:gridCol>
              </a:tblGrid>
              <a:tr h="380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Author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10702"/>
                  </a:ext>
                </a:extLst>
              </a:tr>
              <a:tr h="571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김규리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서비스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아이디어 수립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기획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및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IA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 작성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2020.09.05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4085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유저 시나리오 작성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세계관 컨셉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2997"/>
                  </a:ext>
                </a:extLst>
              </a:tr>
              <a:tr h="31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명칭 수정 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추가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질문 및 세계관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2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플로우차트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규격 와이어프레임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기확안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시점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서비스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etc.)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40134"/>
                  </a:ext>
                </a:extLst>
              </a:tr>
              <a:tr h="39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5011"/>
                  </a:ext>
                </a:extLst>
              </a:tr>
              <a:tr h="39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76301"/>
                  </a:ext>
                </a:extLst>
              </a:tr>
              <a:tr h="39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19728"/>
                  </a:ext>
                </a:extLst>
              </a:tr>
              <a:tr h="39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43847"/>
                  </a:ext>
                </a:extLst>
              </a:tr>
              <a:tr h="39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125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3255DD-BD3E-704D-D76C-6968DE51436A}"/>
              </a:ext>
            </a:extLst>
          </p:cNvPr>
          <p:cNvSpPr txBox="1"/>
          <p:nvPr/>
        </p:nvSpPr>
        <p:spPr>
          <a:xfrm>
            <a:off x="166687" y="645977"/>
            <a:ext cx="228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58300A-4626-4D65-FA05-C6F14808E987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238381-FBF4-9C4F-70F4-9BF32F290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16149"/>
              </p:ext>
            </p:extLst>
          </p:nvPr>
        </p:nvGraphicFramePr>
        <p:xfrm>
          <a:off x="976342" y="1419225"/>
          <a:ext cx="8679827" cy="5280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349">
                  <a:extLst>
                    <a:ext uri="{9D8B030D-6E8A-4147-A177-3AD203B41FA5}">
                      <a16:colId xmlns:a16="http://schemas.microsoft.com/office/drawing/2014/main" val="1949010075"/>
                    </a:ext>
                  </a:extLst>
                </a:gridCol>
                <a:gridCol w="799196">
                  <a:extLst>
                    <a:ext uri="{9D8B030D-6E8A-4147-A177-3AD203B41FA5}">
                      <a16:colId xmlns:a16="http://schemas.microsoft.com/office/drawing/2014/main" val="1396045367"/>
                    </a:ext>
                  </a:extLst>
                </a:gridCol>
                <a:gridCol w="6365282">
                  <a:extLst>
                    <a:ext uri="{9D8B030D-6E8A-4147-A177-3AD203B41FA5}">
                      <a16:colId xmlns:a16="http://schemas.microsoft.com/office/drawing/2014/main" val="1803925357"/>
                    </a:ext>
                  </a:extLst>
                </a:gridCol>
              </a:tblGrid>
              <a:tr h="356883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중요도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15417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닉네임과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로그인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데이터는 쿠키에 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질문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진행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42812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소거법과 교집합 조합으로 각 질문마다 특정 게임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668223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추천과 별개로 유형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(MBTI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유사하게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검사도 진행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검사는 구간별 점수로 구분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7607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검사 완료 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유형의 사람들의 추천 게임 모아 보기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등장횟수 내림차순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974791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데이터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게임 리스트는 다운로드 수를 기준으로 내림차순 정렬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638745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 없음 또는 싫어요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등록한 게임은 다시 등장하지 않음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23047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상세 페이지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싫어요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 없음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링크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공유하기 버튼 구현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74844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페이지 하단 중앙에 추천된 전체 게임 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1774502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검사에 따른 게임 추천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 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기반한 게임 추천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980189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게임 페이지에 머무는 시간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 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유형에 따라 사용자 분석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281902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게임과 유저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따로 분리하여 구현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852370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세계관 디자인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세계관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캐릭터 디자인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573219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규격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규격에 맞게 레이아웃 디자인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0985048"/>
                  </a:ext>
                </a:extLst>
              </a:tr>
              <a:tr h="328294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 페이지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인기 게임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행동 분석 등 데이터 통계 페이지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5595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3255DD-BD3E-704D-D76C-6968DE51436A}"/>
              </a:ext>
            </a:extLst>
          </p:cNvPr>
          <p:cNvSpPr txBox="1"/>
          <p:nvPr/>
        </p:nvSpPr>
        <p:spPr>
          <a:xfrm>
            <a:off x="166687" y="649684"/>
            <a:ext cx="228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AE5C87-8E35-FBAA-28FF-5383952A1630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403EDF-347C-B901-D9E7-64254B78E5E3}"/>
              </a:ext>
            </a:extLst>
          </p:cNvPr>
          <p:cNvSpPr/>
          <p:nvPr/>
        </p:nvSpPr>
        <p:spPr>
          <a:xfrm flipV="1">
            <a:off x="5735527" y="3659504"/>
            <a:ext cx="448956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6687" y="621989"/>
            <a:ext cx="198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INTRODUCE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05" y="197959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배경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842" y="460857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05" y="2390412"/>
            <a:ext cx="507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활용에 적합한 유형 검사 서비스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주요 고객사인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게임사와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연관된 게임 추천 서비스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 게임 추천 서비스의 부재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AI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게임 추천 서비스에 대한 유저들의 긍정적인 반응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05" y="1207386"/>
            <a:ext cx="936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W2P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Whattuplay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성향에 따른 유형 검사와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통한 모바일 게임 추천 서비스를 제공하는 웹 서비스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1074125" y="3400425"/>
            <a:ext cx="900000" cy="900000"/>
            <a:chOff x="7532911" y="2655455"/>
            <a:chExt cx="2008389" cy="2035578"/>
          </a:xfrm>
        </p:grpSpPr>
        <p:pic>
          <p:nvPicPr>
            <p:cNvPr id="16" name="Object 28"/>
            <p:cNvPicPr>
              <a:picLocks noChangeAspect="1"/>
            </p:cNvPicPr>
            <p:nvPr/>
          </p:nvPicPr>
          <p:blipFill rotWithShape="1">
            <a:blip r:embed="rId3" cstate="print"/>
            <a:srcRect l="2864" t="487" r="2804" b="3849"/>
            <a:stretch/>
          </p:blipFill>
          <p:spPr>
            <a:xfrm>
              <a:off x="7532911" y="2655455"/>
              <a:ext cx="2008389" cy="2035578"/>
            </a:xfrm>
            <a:prstGeom prst="ellipse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452687" y="3552825"/>
            <a:ext cx="250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◀ 모바일 게임 이용자 대상 설문조사 결과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87%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게임 추천 서비스 이용 의사 있음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242" y="5013543"/>
            <a:ext cx="4741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서비스를 통해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활용성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서비스를 통한 게임 소개로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인디게임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시장의 활성화에 기여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중심으로 유행하는 유형 검사와 게임 추천 서비스를 혼합하여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게임이 낯선 일반인도 게임을 접할 수 있도록 독려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광고성이 아닌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유저에게 알맞은 새롭고 다양한 게임을 제공함으로써 게임 선택의 자유 보장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4193" y="202795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4087" y="2427952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알고리즘에 영향이 없는 선에서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 페이지 수정 및 추가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 예약 이벤트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서비스 제공을 통해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게임사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서비스에 대한 문의 받기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4193" y="3781425"/>
            <a:ext cx="19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1687" y="548921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4087" y="5889323"/>
            <a:ext cx="3194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임재완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김규리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6593" y="4162425"/>
            <a:ext cx="27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Front: React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 : Spring Boot, MySQL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Hosting: AWS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Other: PPT, AXURE etc.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FD45-0B2B-801E-3251-1B821021EC32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20029A-EB6B-4B3F-4665-EBC6D322843B}"/>
              </a:ext>
            </a:extLst>
          </p:cNvPr>
          <p:cNvSpPr/>
          <p:nvPr/>
        </p:nvSpPr>
        <p:spPr>
          <a:xfrm rot="16200000" flipV="1">
            <a:off x="3111880" y="4538832"/>
            <a:ext cx="4849982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62518D-7032-3F32-9E3E-A45CDE0878C6}"/>
              </a:ext>
            </a:extLst>
          </p:cNvPr>
          <p:cNvSpPr/>
          <p:nvPr/>
        </p:nvSpPr>
        <p:spPr>
          <a:xfrm>
            <a:off x="562841" y="4492658"/>
            <a:ext cx="4775375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ECF4B8-1936-D9B5-7E86-1DD3427FCB36}"/>
              </a:ext>
            </a:extLst>
          </p:cNvPr>
          <p:cNvSpPr/>
          <p:nvPr/>
        </p:nvSpPr>
        <p:spPr>
          <a:xfrm flipV="1">
            <a:off x="5735527" y="5284872"/>
            <a:ext cx="448956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4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342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플로우차트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(Flowchart)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3214687" y="670520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5CA50-67D2-1EA4-42DE-31F7A5BCA031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81460-BBA3-EBA0-3A4F-F2DF08B2C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09" y="1190625"/>
            <a:ext cx="6810555" cy="56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F72CA-2F6F-DF7B-4690-BB8315AEF95F}"/>
              </a:ext>
            </a:extLst>
          </p:cNvPr>
          <p:cNvSpPr/>
          <p:nvPr/>
        </p:nvSpPr>
        <p:spPr>
          <a:xfrm>
            <a:off x="2359964" y="3037339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83609E-89BA-3B15-A6F6-0A3D50B9D1C4}"/>
              </a:ext>
            </a:extLst>
          </p:cNvPr>
          <p:cNvCxnSpPr>
            <a:cxnSpLocks/>
          </p:cNvCxnSpPr>
          <p:nvPr/>
        </p:nvCxnSpPr>
        <p:spPr>
          <a:xfrm>
            <a:off x="601682" y="1839714"/>
            <a:ext cx="0" cy="483731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27D88E-4156-C747-91F1-301483F60BF3}"/>
              </a:ext>
            </a:extLst>
          </p:cNvPr>
          <p:cNvCxnSpPr>
            <a:cxnSpLocks/>
          </p:cNvCxnSpPr>
          <p:nvPr/>
        </p:nvCxnSpPr>
        <p:spPr>
          <a:xfrm>
            <a:off x="601682" y="2065516"/>
            <a:ext cx="14930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C20A3-067B-587D-C896-B8CCF516EB6F}"/>
              </a:ext>
            </a:extLst>
          </p:cNvPr>
          <p:cNvSpPr/>
          <p:nvPr/>
        </p:nvSpPr>
        <p:spPr>
          <a:xfrm>
            <a:off x="1802500" y="1930503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 게임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DA60E3-5B77-BD14-A44D-86EFBF297EE6}"/>
              </a:ext>
            </a:extLst>
          </p:cNvPr>
          <p:cNvSpPr/>
          <p:nvPr/>
        </p:nvSpPr>
        <p:spPr>
          <a:xfrm>
            <a:off x="3003315" y="193050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2B72E1-FCE5-B6E4-53BA-F241B2DFBCAA}"/>
              </a:ext>
            </a:extLst>
          </p:cNvPr>
          <p:cNvSpPr/>
          <p:nvPr/>
        </p:nvSpPr>
        <p:spPr>
          <a:xfrm>
            <a:off x="4204130" y="193050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유형별 알아보기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00F590-A375-9BEF-80E3-4858EDA0EE21}"/>
              </a:ext>
            </a:extLst>
          </p:cNvPr>
          <p:cNvSpPr/>
          <p:nvPr/>
        </p:nvSpPr>
        <p:spPr>
          <a:xfrm>
            <a:off x="525168" y="2638425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 검사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44D011-C8EF-9FB6-34BC-113A18C4BB7B}"/>
              </a:ext>
            </a:extLst>
          </p:cNvPr>
          <p:cNvSpPr/>
          <p:nvPr/>
        </p:nvSpPr>
        <p:spPr>
          <a:xfrm>
            <a:off x="504189" y="3705225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검사 결과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697FF5-9B29-0627-C7AD-7046EABE89FE}"/>
              </a:ext>
            </a:extLst>
          </p:cNvPr>
          <p:cNvSpPr/>
          <p:nvPr/>
        </p:nvSpPr>
        <p:spPr>
          <a:xfrm>
            <a:off x="504189" y="4666925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E334D-F9A5-AC85-EDCB-3CE7C2FA7ABE}"/>
              </a:ext>
            </a:extLst>
          </p:cNvPr>
          <p:cNvSpPr/>
          <p:nvPr/>
        </p:nvSpPr>
        <p:spPr>
          <a:xfrm>
            <a:off x="2364712" y="2638425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62E282-CB99-5B66-2D39-C2FB411C0F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13661" y="2065517"/>
            <a:ext cx="189655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C34CE3-3994-D440-08B0-2F32FEBFD47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00782" y="2065517"/>
            <a:ext cx="203346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4DBFF4-3F72-32A2-BD82-8518A404FD4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36327" y="2773439"/>
            <a:ext cx="828384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12D91-FAE4-EB22-3F8D-CBFD607CE4C0}"/>
              </a:ext>
            </a:extLst>
          </p:cNvPr>
          <p:cNvSpPr/>
          <p:nvPr/>
        </p:nvSpPr>
        <p:spPr>
          <a:xfrm>
            <a:off x="4014476" y="2638425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E74B3C-EF3B-7124-7322-774D4668926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75873" y="2773439"/>
            <a:ext cx="638603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DD46C4-51A1-D8A8-C067-B7BEAB4F5062}"/>
              </a:ext>
            </a:extLst>
          </p:cNvPr>
          <p:cNvSpPr/>
          <p:nvPr/>
        </p:nvSpPr>
        <p:spPr>
          <a:xfrm>
            <a:off x="1828999" y="3705226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00177E-EC4A-223A-B5E3-DEDC9DC9813C}"/>
              </a:ext>
            </a:extLst>
          </p:cNvPr>
          <p:cNvSpPr/>
          <p:nvPr/>
        </p:nvSpPr>
        <p:spPr>
          <a:xfrm>
            <a:off x="3138575" y="466692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관심없음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478A3C-CEDD-3E79-6251-F336F87281E9}"/>
              </a:ext>
            </a:extLst>
          </p:cNvPr>
          <p:cNvSpPr/>
          <p:nvPr/>
        </p:nvSpPr>
        <p:spPr>
          <a:xfrm>
            <a:off x="5477333" y="468029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3E2B6E-3090-F6CC-9516-EDB31AB524F1}"/>
              </a:ext>
            </a:extLst>
          </p:cNvPr>
          <p:cNvSpPr/>
          <p:nvPr/>
        </p:nvSpPr>
        <p:spPr>
          <a:xfrm>
            <a:off x="3135105" y="370522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9D2BAF-6FC5-5B2C-400F-130AB76F7066}"/>
              </a:ext>
            </a:extLst>
          </p:cNvPr>
          <p:cNvSpPr/>
          <p:nvPr/>
        </p:nvSpPr>
        <p:spPr>
          <a:xfrm>
            <a:off x="4434847" y="3705225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유형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FBB7EC-25DD-8BED-A115-06208A0F521E}"/>
              </a:ext>
            </a:extLst>
          </p:cNvPr>
          <p:cNvSpPr/>
          <p:nvPr/>
        </p:nvSpPr>
        <p:spPr>
          <a:xfrm>
            <a:off x="5755927" y="370522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단계로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896764-D014-2029-0D98-6709BC5DACFD}"/>
              </a:ext>
            </a:extLst>
          </p:cNvPr>
          <p:cNvSpPr/>
          <p:nvPr/>
        </p:nvSpPr>
        <p:spPr>
          <a:xfrm>
            <a:off x="504188" y="5733267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CE2F3E-FCD8-A27E-3E8B-A8140C29B9B8}"/>
              </a:ext>
            </a:extLst>
          </p:cNvPr>
          <p:cNvSpPr/>
          <p:nvPr/>
        </p:nvSpPr>
        <p:spPr>
          <a:xfrm>
            <a:off x="6662363" y="468029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링크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404552-1020-F609-A880-96F910409CF3}"/>
              </a:ext>
            </a:extLst>
          </p:cNvPr>
          <p:cNvSpPr/>
          <p:nvPr/>
        </p:nvSpPr>
        <p:spPr>
          <a:xfrm>
            <a:off x="9032421" y="4680293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받기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A16A8D-83CB-F3DA-0D1A-B9FA15EAA90B}"/>
              </a:ext>
            </a:extLst>
          </p:cNvPr>
          <p:cNvSpPr/>
          <p:nvPr/>
        </p:nvSpPr>
        <p:spPr>
          <a:xfrm>
            <a:off x="7847393" y="4680294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6E065A-3740-BE94-D683-3BE02B43EA83}"/>
              </a:ext>
            </a:extLst>
          </p:cNvPr>
          <p:cNvSpPr/>
          <p:nvPr/>
        </p:nvSpPr>
        <p:spPr>
          <a:xfrm>
            <a:off x="3094248" y="1189784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통계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E13525-4E59-830A-C0C5-1429F97F0F84}"/>
              </a:ext>
            </a:extLst>
          </p:cNvPr>
          <p:cNvSpPr/>
          <p:nvPr/>
        </p:nvSpPr>
        <p:spPr>
          <a:xfrm>
            <a:off x="3094248" y="1542725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통계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5BF1F11-372D-FC6E-AFDE-6F1AC41A502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508895" y="1467667"/>
            <a:ext cx="1" cy="750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4B53D-8CEC-14FB-AB5B-64E6C0AD41A6}"/>
              </a:ext>
            </a:extLst>
          </p:cNvPr>
          <p:cNvSpPr/>
          <p:nvPr/>
        </p:nvSpPr>
        <p:spPr>
          <a:xfrm>
            <a:off x="5477943" y="1929092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8D0D05-DE5A-B544-EDFB-418D87E46330}"/>
              </a:ext>
            </a:extLst>
          </p:cNvPr>
          <p:cNvSpPr/>
          <p:nvPr/>
        </p:nvSpPr>
        <p:spPr>
          <a:xfrm>
            <a:off x="6938805" y="1929092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16</a:t>
            </a:r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1F7805-F8CF-0EF7-97F0-72DF5BAE269B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307233" y="2064106"/>
            <a:ext cx="63157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224B2B9-6843-D06B-0EFA-FF45CD754589}"/>
              </a:ext>
            </a:extLst>
          </p:cNvPr>
          <p:cNvCxnSpPr>
            <a:cxnSpLocks/>
            <a:stCxn id="25" idx="3"/>
            <a:endCxn id="74" idx="1"/>
          </p:cNvCxnSpPr>
          <p:nvPr/>
        </p:nvCxnSpPr>
        <p:spPr>
          <a:xfrm flipV="1">
            <a:off x="5215291" y="2064106"/>
            <a:ext cx="262652" cy="140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240F7-37BD-7778-5790-F4E59F9AC3E9}"/>
              </a:ext>
            </a:extLst>
          </p:cNvPr>
          <p:cNvSpPr/>
          <p:nvPr/>
        </p:nvSpPr>
        <p:spPr>
          <a:xfrm>
            <a:off x="4525780" y="4077725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284687-7702-34CB-01C0-76E5E07D40B8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4940427" y="3975253"/>
            <a:ext cx="1" cy="10247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581176F-6B71-2D5D-EF32-E75FBE7FB59F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1515349" y="3840240"/>
            <a:ext cx="31364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DDE433-EF51-6887-36F5-C98815EBF71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46097" y="3840239"/>
            <a:ext cx="289006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CD402DC-6A56-8E82-21CC-FE260C2D4F2F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146266" y="3840238"/>
            <a:ext cx="28858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C78FA1-6AFD-A8D6-B9B4-EE7AF61166DA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5446008" y="3840238"/>
            <a:ext cx="30991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BA39B0F-69E6-F8D1-E483-E7DE619E1320}"/>
              </a:ext>
            </a:extLst>
          </p:cNvPr>
          <p:cNvSpPr/>
          <p:nvPr/>
        </p:nvSpPr>
        <p:spPr>
          <a:xfrm>
            <a:off x="3586137" y="3037676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닉네임 입력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1D44EE7-D069-6D86-3362-4A1790856A16}"/>
              </a:ext>
            </a:extLst>
          </p:cNvPr>
          <p:cNvCxnSpPr>
            <a:cxnSpLocks/>
            <a:stCxn id="12" idx="3"/>
            <a:endCxn id="102" idx="1"/>
          </p:cNvCxnSpPr>
          <p:nvPr/>
        </p:nvCxnSpPr>
        <p:spPr>
          <a:xfrm>
            <a:off x="3371125" y="3172352"/>
            <a:ext cx="215012" cy="33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E7BA49-3D82-2067-4330-080879621E9F}"/>
              </a:ext>
            </a:extLst>
          </p:cNvPr>
          <p:cNvSpPr/>
          <p:nvPr/>
        </p:nvSpPr>
        <p:spPr>
          <a:xfrm>
            <a:off x="7938325" y="5028715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3DCED38-CC8E-15EC-8C12-C96CDC6F148C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flipH="1">
            <a:off x="8352970" y="4950322"/>
            <a:ext cx="2" cy="7839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61165B-674C-C0BC-5A4A-4A3B0021AF77}"/>
              </a:ext>
            </a:extLst>
          </p:cNvPr>
          <p:cNvCxnSpPr>
            <a:cxnSpLocks/>
            <a:stCxn id="31" idx="3"/>
            <a:endCxn id="167" idx="1"/>
          </p:cNvCxnSpPr>
          <p:nvPr/>
        </p:nvCxnSpPr>
        <p:spPr>
          <a:xfrm>
            <a:off x="1515349" y="4801938"/>
            <a:ext cx="31364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28AD08D-F17B-A933-3482-C8EEBC88D574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147524" y="4815886"/>
            <a:ext cx="176081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AAD0545-74EB-A56F-51D8-C044FD4A06F8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>
            <a:off x="6488494" y="4815308"/>
            <a:ext cx="17386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B8A6DB7-2117-2FF6-C546-FDE01A41FFD5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 flipV="1">
            <a:off x="7673524" y="4815310"/>
            <a:ext cx="17386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E713FFD-9FAE-CA02-420B-EE642BFD3A74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8858552" y="4815309"/>
            <a:ext cx="173868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872E6D0-1295-FCB7-19B1-B92058A37A7E}"/>
              </a:ext>
            </a:extLst>
          </p:cNvPr>
          <p:cNvSpPr/>
          <p:nvPr/>
        </p:nvSpPr>
        <p:spPr>
          <a:xfrm>
            <a:off x="4323605" y="4680871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E6E45E-D8B9-0834-A0A0-B30FF35E1191}"/>
              </a:ext>
            </a:extLst>
          </p:cNvPr>
          <p:cNvCxnSpPr>
            <a:cxnSpLocks/>
            <a:stCxn id="129" idx="3"/>
            <a:endCxn id="49" idx="1"/>
          </p:cNvCxnSpPr>
          <p:nvPr/>
        </p:nvCxnSpPr>
        <p:spPr>
          <a:xfrm flipV="1">
            <a:off x="5334766" y="4815309"/>
            <a:ext cx="142567" cy="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634F0AB-DBD3-A605-2FC0-CB443A5523F6}"/>
              </a:ext>
            </a:extLst>
          </p:cNvPr>
          <p:cNvSpPr/>
          <p:nvPr/>
        </p:nvSpPr>
        <p:spPr>
          <a:xfrm>
            <a:off x="3135105" y="573578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관심없음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D94D1F0-8559-CDD5-6506-FC9150546EEC}"/>
              </a:ext>
            </a:extLst>
          </p:cNvPr>
          <p:cNvSpPr/>
          <p:nvPr/>
        </p:nvSpPr>
        <p:spPr>
          <a:xfrm>
            <a:off x="5473863" y="574915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CBE41DE-1A49-C1DE-BDCC-CBB4A94E6555}"/>
              </a:ext>
            </a:extLst>
          </p:cNvPr>
          <p:cNvSpPr/>
          <p:nvPr/>
        </p:nvSpPr>
        <p:spPr>
          <a:xfrm>
            <a:off x="6658893" y="574915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링크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56FE7B-A44C-F73C-012A-E569F63F6BBF}"/>
              </a:ext>
            </a:extLst>
          </p:cNvPr>
          <p:cNvSpPr/>
          <p:nvPr/>
        </p:nvSpPr>
        <p:spPr>
          <a:xfrm>
            <a:off x="9028952" y="5749156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추천 받기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A957294-4CDB-CE35-AAC6-4889A638E4B7}"/>
              </a:ext>
            </a:extLst>
          </p:cNvPr>
          <p:cNvSpPr/>
          <p:nvPr/>
        </p:nvSpPr>
        <p:spPr>
          <a:xfrm>
            <a:off x="7843923" y="5749157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777873F-0727-E6EE-C934-70C94B77A05B}"/>
              </a:ext>
            </a:extLst>
          </p:cNvPr>
          <p:cNvSpPr/>
          <p:nvPr/>
        </p:nvSpPr>
        <p:spPr>
          <a:xfrm>
            <a:off x="7934855" y="6097578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DCA8B16-2A2C-3A4C-120C-3D04725C1494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8349500" y="6019185"/>
            <a:ext cx="2" cy="7839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41B8C70-E4D2-3F28-3167-0275ADA7E03C}"/>
              </a:ext>
            </a:extLst>
          </p:cNvPr>
          <p:cNvCxnSpPr>
            <a:cxnSpLocks/>
            <a:stCxn id="57" idx="3"/>
            <a:endCxn id="165" idx="1"/>
          </p:cNvCxnSpPr>
          <p:nvPr/>
        </p:nvCxnSpPr>
        <p:spPr>
          <a:xfrm flipV="1">
            <a:off x="1515347" y="5868282"/>
            <a:ext cx="263900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0C28102-7EC2-EB1C-8FDD-D12EA1ECC22C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4144054" y="5884749"/>
            <a:ext cx="176081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94043B8-3991-F67D-B423-3FFEF78D48DC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6485024" y="5884171"/>
            <a:ext cx="17386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85408B8-7D40-6EA9-7709-67E3ABE001A0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 flipV="1">
            <a:off x="7670054" y="5884172"/>
            <a:ext cx="17386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E7B8991-926F-C17A-F72F-772395AA5FFB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 flipV="1">
            <a:off x="8855082" y="5884171"/>
            <a:ext cx="173868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984A53-6E00-A0F7-6303-F7DEAECBE71F}"/>
              </a:ext>
            </a:extLst>
          </p:cNvPr>
          <p:cNvSpPr/>
          <p:nvPr/>
        </p:nvSpPr>
        <p:spPr>
          <a:xfrm>
            <a:off x="4320135" y="5749734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0C2B9BD-4BF6-2AF7-608D-F51E863839A1}"/>
              </a:ext>
            </a:extLst>
          </p:cNvPr>
          <p:cNvCxnSpPr>
            <a:cxnSpLocks/>
            <a:stCxn id="148" idx="3"/>
            <a:endCxn id="137" idx="1"/>
          </p:cNvCxnSpPr>
          <p:nvPr/>
        </p:nvCxnSpPr>
        <p:spPr>
          <a:xfrm flipV="1">
            <a:off x="5331296" y="5884171"/>
            <a:ext cx="142567" cy="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881074A-3CA6-4DE9-5D16-E6A3EB6FB9C9}"/>
              </a:ext>
            </a:extLst>
          </p:cNvPr>
          <p:cNvSpPr/>
          <p:nvPr/>
        </p:nvSpPr>
        <p:spPr>
          <a:xfrm>
            <a:off x="1779249" y="5733266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861AB8-CAE7-97E5-28D3-35D171000848}"/>
              </a:ext>
            </a:extLst>
          </p:cNvPr>
          <p:cNvSpPr/>
          <p:nvPr/>
        </p:nvSpPr>
        <p:spPr>
          <a:xfrm>
            <a:off x="1828999" y="4671819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29C66ED-32ED-DDFE-162F-F2FAE1A9A116}"/>
              </a:ext>
            </a:extLst>
          </p:cNvPr>
          <p:cNvCxnSpPr>
            <a:cxnSpLocks/>
            <a:stCxn id="167" idx="3"/>
            <a:endCxn id="47" idx="1"/>
          </p:cNvCxnSpPr>
          <p:nvPr/>
        </p:nvCxnSpPr>
        <p:spPr>
          <a:xfrm flipV="1">
            <a:off x="2840157" y="4801938"/>
            <a:ext cx="29841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CDDAB5E7-94B6-CC41-1969-56514E374FCA}"/>
              </a:ext>
            </a:extLst>
          </p:cNvPr>
          <p:cNvCxnSpPr>
            <a:cxnSpLocks/>
          </p:cNvCxnSpPr>
          <p:nvPr/>
        </p:nvCxnSpPr>
        <p:spPr>
          <a:xfrm flipV="1">
            <a:off x="2790407" y="5868278"/>
            <a:ext cx="29841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342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트리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(Information Architecture)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4457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5CA50-67D2-1EA4-42DE-31F7A5BCA031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4A1658-CDF7-A821-5F63-B4D7FF0ADDD8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>
            <a:off x="3508893" y="1812752"/>
            <a:ext cx="3" cy="11775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D393DD-FD6E-F740-8AB9-C3AA9BDD6020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flipH="1">
            <a:off x="2865545" y="2908451"/>
            <a:ext cx="4748" cy="1288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95AC47-A922-2339-5A43-A70E49D50C01}"/>
              </a:ext>
            </a:extLst>
          </p:cNvPr>
          <p:cNvSpPr/>
          <p:nvPr/>
        </p:nvSpPr>
        <p:spPr>
          <a:xfrm>
            <a:off x="504188" y="1942164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홈</a:t>
            </a:r>
          </a:p>
        </p:txBody>
      </p:sp>
    </p:spTree>
    <p:extLst>
      <p:ext uri="{BB962C8B-B14F-4D97-AF65-F5344CB8AC3E}">
        <p14:creationId xmlns:p14="http://schemas.microsoft.com/office/powerpoint/2010/main" val="83386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749E0FBC-0CED-A617-2D92-E69F4CD8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5722"/>
              </p:ext>
            </p:extLst>
          </p:nvPr>
        </p:nvGraphicFramePr>
        <p:xfrm>
          <a:off x="358503" y="1349822"/>
          <a:ext cx="4877527" cy="5456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584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2402343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213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질문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 정도에 따라 상단에 캐릭터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  <a:tr h="401122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검사 결과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결과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구간 점수별로 유형을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(MBTI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나눠서 각 유형에 맞는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유형에 맞는 대표게임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유명게임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8646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유형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하단에 동일 유형의 베스트 게임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슬라이드 리스트로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6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복사 공유하기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3042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938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가기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5647"/>
                  </a:ext>
                </a:extLst>
              </a:tr>
              <a:tr h="294156">
                <a:tc row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 종료 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남아있는 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이내 업데이트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有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 랜덤으로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표시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하나씩 상세 정보를 보여줌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0665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게임링크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게임 페이지로 이동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API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9900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관심없음</a:t>
                      </a:r>
                      <a:r>
                        <a:rPr lang="en-US" altLang="ko-KR" sz="1000" b="1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 평가</a:t>
                      </a:r>
                      <a:r>
                        <a:rPr lang="en-US" altLang="ko-KR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9606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 평가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86464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복사 공유하기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43457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trike="sng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리스트</a:t>
                      </a:r>
                      <a:endParaRPr lang="en-US" altLang="ko-KR" sz="1000" b="1" strike="sng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중앙에 게임 아이콘으로 추천된 게임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1996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</a:t>
                      </a:r>
                      <a:endParaRPr lang="en-US" altLang="ko-KR" sz="1000" b="1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상단에 진행도 표시</a:t>
                      </a:r>
                      <a:endParaRPr lang="en-US" altLang="ko-KR" sz="800" b="0" strike="noStrik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14642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게임</a:t>
                      </a:r>
                      <a:endParaRPr lang="en-US" altLang="ko-KR" sz="1000" b="1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게임으로 이동</a:t>
                      </a:r>
                      <a:r>
                        <a:rPr lang="en-US" altLang="ko-KR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필수</a:t>
                      </a:r>
                      <a:r>
                        <a:rPr lang="en-US" altLang="ko-KR" sz="800" b="0" strike="noStrik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30364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받기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게임 확인 종료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사용해서 새로운 추천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46693"/>
                  </a:ext>
                </a:extLst>
              </a:tr>
              <a:tr h="21393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04. AI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유저 행동을 분석하여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579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추천 받기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이후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추천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5910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[03.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추천 게임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[03.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추천 게임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095"/>
                  </a:ext>
                </a:extLst>
              </a:tr>
            </a:tbl>
          </a:graphicData>
        </a:graphic>
      </p:graphicFrame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7764FD7E-4490-F9C8-BF55-D8B9D4663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2940"/>
              </p:ext>
            </p:extLst>
          </p:nvPr>
        </p:nvGraphicFramePr>
        <p:xfrm>
          <a:off x="5424487" y="1996191"/>
          <a:ext cx="4872765" cy="2831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3357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2482421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1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462458"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알아보기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유형의 사용자들이 가장 많이 클릭한 게임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상단에 배치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슬라이드로 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게임 페이지로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8577"/>
                  </a:ext>
                </a:extLst>
              </a:tr>
              <a:tr h="1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49426"/>
                  </a:ext>
                </a:extLst>
              </a:tr>
              <a:tr h="1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648"/>
                  </a:ext>
                </a:extLst>
              </a:tr>
              <a:tr h="18943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85156"/>
                  </a:ext>
                </a:extLst>
              </a:tr>
              <a:tr h="1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29962"/>
                  </a:ext>
                </a:extLst>
              </a:tr>
              <a:tr h="1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endParaRPr lang="ko-KR" altLang="en-US" sz="800" dirty="0"/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54788"/>
                  </a:ext>
                </a:extLst>
              </a:tr>
              <a:tr h="391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베스트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장르별 게임 베스트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63951"/>
                  </a:ext>
                </a:extLst>
              </a:tr>
              <a:tr h="391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링크 공유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8745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CFCD49D-347B-7275-F58C-83E001DECE59}"/>
              </a:ext>
            </a:extLst>
          </p:cNvPr>
          <p:cNvSpPr txBox="1"/>
          <p:nvPr/>
        </p:nvSpPr>
        <p:spPr>
          <a:xfrm>
            <a:off x="8639176" y="4827753"/>
            <a:ext cx="205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*&lt;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3&gt;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개발 진행하며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1395-10CF-7D5F-187E-094ADA2BF117}"/>
              </a:ext>
            </a:extLst>
          </p:cNvPr>
          <p:cNvSpPr txBox="1"/>
          <p:nvPr/>
        </p:nvSpPr>
        <p:spPr>
          <a:xfrm>
            <a:off x="5464447" y="5323895"/>
            <a:ext cx="4877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검사에서 게임 추천은 소거법 기반으로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전체 게임에서 질문에 맞는 게임 카테고리들을 삭제하는 형태로 진행 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검사에서 유형 검사는 게임 추천과 별개로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질문을 통해 얻은 유형 점수 합산을 통해 구분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성격이나 유형이라도 게임에 대한 가치관이나 경험에 따라 게임 성향은 다를 수 있음을 고려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2171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6C51E2-77EC-5D2E-A0B8-05C51B3308E2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3EE7-380E-56C1-1E77-E0CAD95E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35923"/>
              </p:ext>
            </p:extLst>
          </p:nvPr>
        </p:nvGraphicFramePr>
        <p:xfrm>
          <a:off x="5429249" y="1349822"/>
          <a:ext cx="4872765" cy="5037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3357">
                  <a:extLst>
                    <a:ext uri="{9D8B030D-6E8A-4147-A177-3AD203B41FA5}">
                      <a16:colId xmlns:a16="http://schemas.microsoft.com/office/drawing/2014/main" val="3785261800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1168837881"/>
                    </a:ext>
                  </a:extLst>
                </a:gridCol>
                <a:gridCol w="2482421">
                  <a:extLst>
                    <a:ext uri="{9D8B030D-6E8A-4147-A177-3AD203B41FA5}">
                      <a16:colId xmlns:a16="http://schemas.microsoft.com/office/drawing/2014/main" val="1072283177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GNB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902145"/>
                  </a:ext>
                </a:extLst>
              </a:tr>
              <a:tr h="2406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5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7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5EC230F2-0D77-16DC-187C-BA3F05BB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28242"/>
              </p:ext>
            </p:extLst>
          </p:nvPr>
        </p:nvGraphicFramePr>
        <p:xfrm>
          <a:off x="358503" y="1327897"/>
          <a:ext cx="9851642" cy="49681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1184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49097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5352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27925693"/>
                    </a:ext>
                  </a:extLst>
                </a:gridCol>
                <a:gridCol w="765455">
                  <a:extLst>
                    <a:ext uri="{9D8B030D-6E8A-4147-A177-3AD203B41FA5}">
                      <a16:colId xmlns:a16="http://schemas.microsoft.com/office/drawing/2014/main" val="2349689417"/>
                    </a:ext>
                  </a:extLst>
                </a:gridCol>
                <a:gridCol w="4706003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70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습득 정보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형식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점수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정보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238890">
                <a:tc rowSpan="18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로딩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초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  <a:tr h="457997">
                <a:tc v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별명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단답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로그인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시 닉네임을 통해 사용자 식별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쿠키 활용을 통한 자동로그인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8646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 시간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자연스러운 스토리를 위해 추가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6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비선호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장르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선택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 제거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장르 또는 카테고리가 포함된 게임은 추천 목록에서 제거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3042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3-1.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 설명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9386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/>
                        <a:t>과몰입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VS </a:t>
                      </a:r>
                      <a:r>
                        <a:rPr lang="ko-KR" altLang="en-US" sz="800" dirty="0"/>
                        <a:t>게임은 게임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5647"/>
                  </a:ext>
                </a:extLst>
              </a:tr>
              <a:tr h="332793">
                <a:tc v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과금 여부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인앱구매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 개암 추천 여부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/>
                        <a:t>과몰입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VS </a:t>
                      </a:r>
                      <a:r>
                        <a:rPr lang="ko-KR" altLang="en-US" sz="800" dirty="0"/>
                        <a:t>게임은 게임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06651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04. AI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579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8469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101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7673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04175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 수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3095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1014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 플레이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싱글 플레이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08118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45880"/>
                  </a:ext>
                </a:extLst>
              </a:tr>
              <a:tr h="2388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(11)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43503"/>
                  </a:ext>
                </a:extLst>
              </a:tr>
              <a:tr h="323799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성향 검사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30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3FEBA40-9A44-22B9-EB34-0048E6A1DA9F}"/>
              </a:ext>
            </a:extLst>
          </p:cNvPr>
          <p:cNvSpPr txBox="1"/>
          <p:nvPr/>
        </p:nvSpPr>
        <p:spPr>
          <a:xfrm>
            <a:off x="7583005" y="6345569"/>
            <a:ext cx="261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점수 세부 수치는 추후 논의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 내용과 로직은 노션으로 정리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51DEF-DE47-B648-C833-FD5094AA1165}"/>
              </a:ext>
            </a:extLst>
          </p:cNvPr>
          <p:cNvSpPr txBox="1"/>
          <p:nvPr/>
        </p:nvSpPr>
        <p:spPr>
          <a:xfrm>
            <a:off x="6491287" y="1038225"/>
            <a:ext cx="392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느낌의 유형 검사 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서비스로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분기가 존재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2171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90D63-E844-31B1-3564-59DA2FB8DC97}"/>
              </a:ext>
            </a:extLst>
          </p:cNvPr>
          <p:cNvSpPr txBox="1"/>
          <p:nvPr/>
        </p:nvSpPr>
        <p:spPr>
          <a:xfrm>
            <a:off x="280165" y="1038225"/>
            <a:ext cx="290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1&gt;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1" y="548961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2171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90D63-E844-31B1-3564-59DA2FB8DC97}"/>
              </a:ext>
            </a:extLst>
          </p:cNvPr>
          <p:cNvSpPr txBox="1"/>
          <p:nvPr/>
        </p:nvSpPr>
        <p:spPr>
          <a:xfrm>
            <a:off x="1195386" y="2207046"/>
            <a:ext cx="290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2&gt;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A06983-D462-4D0E-C2A8-D40D80B6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43289"/>
              </p:ext>
            </p:extLst>
          </p:nvPr>
        </p:nvGraphicFramePr>
        <p:xfrm>
          <a:off x="1233487" y="2493827"/>
          <a:ext cx="8382000" cy="3254542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127654460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83272274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83159164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926167149"/>
                    </a:ext>
                  </a:extLst>
                </a:gridCol>
              </a:tblGrid>
              <a:tr h="7271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SIAD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(ISTJ)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마법으로 사악한 용을 물리치고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SIFD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(ISFJ)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마법으로 사악한 용과 친구가 되어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SIFP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(INFJ)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마법으로 사악한 용과 친구가 되어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SIAP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(INTJ)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마법으로 사악한 용을 물리치고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137193"/>
                  </a:ext>
                </a:extLst>
              </a:tr>
              <a:tr h="7271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(ISTP)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용을 물리치고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SPFD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(ISFP)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용과 친구가 되어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SPFP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(INFP)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용과 친구가 되어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(INTP)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용을 물리치고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612477"/>
                  </a:ext>
                </a:extLst>
              </a:tr>
              <a:tr h="831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PPAD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(ESTP)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용을 물리치고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PPFD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(ESFP)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용과 친구가 되어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PPFP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(ENFP)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용과 친구가 되어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PPAP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(ENTP)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피지컬로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사악한 용을 물리치고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68466"/>
                  </a:ext>
                </a:extLst>
              </a:tr>
              <a:tr h="8310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PIAD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(ESTJ)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마법으로 사악한 용을 물리치고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PIFD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(ESFJ)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마법으로 사악한 용과 친구가 되어 왕국을 파괴했습니다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PIFP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(ENFJ)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마법으로 사악한 용과 친구가 되어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PIAP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(ENTJ)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용사파티는 마법으로 사악한 용을 물리치고 왕국을 지켜냈습니다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4657" marR="64657" marT="32328" marB="32328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331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AD1D63-66F2-729D-BCB2-A5A89BC6EAAE}"/>
              </a:ext>
            </a:extLst>
          </p:cNvPr>
          <p:cNvSpPr txBox="1"/>
          <p:nvPr/>
        </p:nvSpPr>
        <p:spPr>
          <a:xfrm>
            <a:off x="1233487" y="5986833"/>
            <a:ext cx="792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몇몇 결과 문장을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밈을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넣는 식으로 수정할 예정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ex.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토키공듀는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사악한 용을 물리치고 왕국을 파괴했습니다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아무도 그를 막을 수 없습니다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토끼공듀짤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FFA2D-C69F-C4A9-5A9E-24A606802E3B}"/>
              </a:ext>
            </a:extLst>
          </p:cNvPr>
          <p:cNvSpPr txBox="1"/>
          <p:nvPr/>
        </p:nvSpPr>
        <p:spPr>
          <a:xfrm>
            <a:off x="1195386" y="1239067"/>
            <a:ext cx="60579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초안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멘트는 바뀔 가능성 높음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솔플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vs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파티플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용사는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용사파티는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-S/P (I/E)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공략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헤딩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마법으로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피지컬로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I/P (J/P)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퀄리티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사악한 용과 친구가 되어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사악한 용을 물리치고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F/A (F/T)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과몰입과 게임은 게임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왕국을 파괴했습니다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/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왕국을 지켜냈습니다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D/P (S/N)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CE6C7-6F96-5E78-D665-A2FBB1C99A32}"/>
              </a:ext>
            </a:extLst>
          </p:cNvPr>
          <p:cNvSpPr txBox="1"/>
          <p:nvPr/>
        </p:nvSpPr>
        <p:spPr>
          <a:xfrm>
            <a:off x="1233487" y="5767419"/>
            <a:ext cx="7924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결과마다 그에 맞는 이미지 제공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C127B-55B0-FEB7-28F3-E5F7D49C847E}"/>
              </a:ext>
            </a:extLst>
          </p:cNvPr>
          <p:cNvSpPr txBox="1"/>
          <p:nvPr/>
        </p:nvSpPr>
        <p:spPr>
          <a:xfrm>
            <a:off x="1238249" y="6360136"/>
            <a:ext cx="792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분야별 점수에 따라 결과에 형용사 추가 고민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이미지는 그대로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ex. PPAP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유형이면서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점수가 최대치 일 경우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“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용사파티는 </a:t>
            </a:r>
            <a:r>
              <a:rPr lang="ko-KR" altLang="en-US" sz="1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압도적인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피지컬로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사악한 용을 물리치고 왕국을 지켜냈습니다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7749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2110</Words>
  <Application>Microsoft Office PowerPoint</Application>
  <PresentationFormat>사용자 지정</PresentationFormat>
  <Paragraphs>545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임재완</cp:lastModifiedBy>
  <cp:revision>62</cp:revision>
  <dcterms:created xsi:type="dcterms:W3CDTF">2022-09-05T14:57:20Z</dcterms:created>
  <dcterms:modified xsi:type="dcterms:W3CDTF">2022-09-14T13:09:06Z</dcterms:modified>
</cp:coreProperties>
</file>