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2" r:id="rId6"/>
    <p:sldId id="260" r:id="rId7"/>
    <p:sldId id="261" r:id="rId8"/>
    <p:sldId id="266" r:id="rId9"/>
    <p:sldId id="265"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3" autoAdjust="0"/>
  </p:normalViewPr>
  <p:slideViewPr>
    <p:cSldViewPr snapToGrid="0" snapToObjects="1">
      <p:cViewPr varScale="1">
        <p:scale>
          <a:sx n="59" d="100"/>
          <a:sy n="59" d="100"/>
        </p:scale>
        <p:origin x="17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41DECB-AC53-364A-8D5A-E39A759F2470}" type="datetimeFigureOut">
              <a:rPr lang="en-US" smtClean="0"/>
              <a:t>10/7/2014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26421-523F-4D4C-8717-F1F71EEDE2B8}" type="slidenum">
              <a:rPr lang="en-US" smtClean="0"/>
              <a:t>‹#›</a:t>
            </a:fld>
            <a:endParaRPr lang="en-US" dirty="0"/>
          </a:p>
        </p:txBody>
      </p:sp>
    </p:spTree>
    <p:extLst>
      <p:ext uri="{BB962C8B-B14F-4D97-AF65-F5344CB8AC3E}">
        <p14:creationId xmlns:p14="http://schemas.microsoft.com/office/powerpoint/2010/main" val="27997096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generate </a:t>
            </a:r>
            <a:r>
              <a:rPr lang="en-US" sz="1200" kern="1200" dirty="0" smtClean="0">
                <a:solidFill>
                  <a:schemeClr val="tx1"/>
                </a:solidFill>
                <a:latin typeface="+mn-lt"/>
                <a:ea typeface="+mn-ea"/>
                <a:cs typeface="+mn-cs"/>
              </a:rPr>
              <a:t>command uses templates to create boilerplate code (code necessary for the app to work)</a:t>
            </a:r>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a:t>
            </a:r>
            <a:r>
              <a:rPr lang="en-US" sz="1200" b="1" kern="1200" dirty="0" smtClean="0">
                <a:solidFill>
                  <a:schemeClr val="tx1"/>
                </a:solidFill>
                <a:latin typeface="+mn-lt"/>
                <a:ea typeface="+mn-ea"/>
                <a:cs typeface="+mn-cs"/>
              </a:rPr>
              <a:t>caffold</a:t>
            </a:r>
            <a:r>
              <a:rPr lang="en-US" sz="1200" kern="1200" dirty="0" smtClean="0">
                <a:solidFill>
                  <a:schemeClr val="tx1"/>
                </a:solidFill>
                <a:latin typeface="+mn-lt"/>
                <a:ea typeface="+mn-ea"/>
                <a:cs typeface="+mn-cs"/>
              </a:rPr>
              <a:t> command creates a full set model, database migration for that model, controller to manipulate it, views to view and manipulate the data and a test suite for each</a:t>
            </a:r>
          </a:p>
          <a:p>
            <a:r>
              <a:rPr lang="en-US" sz="1200" b="1" kern="1200" dirty="0" smtClean="0">
                <a:solidFill>
                  <a:schemeClr val="tx1"/>
                </a:solidFill>
                <a:latin typeface="+mn-lt"/>
                <a:ea typeface="+mn-ea"/>
                <a:cs typeface="+mn-cs"/>
              </a:rPr>
              <a:t>Routes</a:t>
            </a:r>
            <a:r>
              <a:rPr lang="en-US" sz="1200" kern="1200" dirty="0" smtClean="0">
                <a:solidFill>
                  <a:schemeClr val="tx1"/>
                </a:solidFill>
                <a:latin typeface="+mn-lt"/>
                <a:ea typeface="+mn-ea"/>
                <a:cs typeface="+mn-cs"/>
              </a:rPr>
              <a:t> handles and generates URLs</a:t>
            </a:r>
            <a:r>
              <a:rPr lang="en-US" sz="1200" kern="1200" baseline="0" dirty="0" smtClean="0">
                <a:solidFill>
                  <a:schemeClr val="tx1"/>
                </a:solidFill>
                <a:latin typeface="+mn-lt"/>
                <a:ea typeface="+mn-ea"/>
                <a:cs typeface="+mn-cs"/>
              </a:rPr>
              <a:t> and paths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CE26421-523F-4D4C-8717-F1F71EEDE2B8}" type="slidenum">
              <a:rPr lang="en-US" smtClean="0"/>
              <a:t>7</a:t>
            </a:fld>
            <a:endParaRPr lang="en-US" dirty="0"/>
          </a:p>
        </p:txBody>
      </p:sp>
    </p:spTree>
    <p:extLst>
      <p:ext uri="{BB962C8B-B14F-4D97-AF65-F5344CB8AC3E}">
        <p14:creationId xmlns:p14="http://schemas.microsoft.com/office/powerpoint/2010/main" val="86759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CE26421-523F-4D4C-8717-F1F71EEDE2B8}" type="slidenum">
              <a:rPr lang="en-US" smtClean="0"/>
              <a:t>8</a:t>
            </a:fld>
            <a:endParaRPr lang="en-US" dirty="0"/>
          </a:p>
        </p:txBody>
      </p:sp>
    </p:spTree>
    <p:extLst>
      <p:ext uri="{BB962C8B-B14F-4D97-AF65-F5344CB8AC3E}">
        <p14:creationId xmlns:p14="http://schemas.microsoft.com/office/powerpoint/2010/main" val="86759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E26421-523F-4D4C-8717-F1F71EEDE2B8}" type="slidenum">
              <a:rPr lang="en-US" smtClean="0"/>
              <a:t>10</a:t>
            </a:fld>
            <a:endParaRPr lang="en-US" dirty="0"/>
          </a:p>
        </p:txBody>
      </p:sp>
    </p:spTree>
    <p:extLst>
      <p:ext uri="{BB962C8B-B14F-4D97-AF65-F5344CB8AC3E}">
        <p14:creationId xmlns:p14="http://schemas.microsoft.com/office/powerpoint/2010/main" val="277910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323648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424297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90032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276993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203729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193004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347413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50855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146226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247566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88A89-D101-8C47-80BF-88CEDCCEF2F6}" type="datetimeFigureOut">
              <a:rPr lang="en-US" smtClean="0"/>
              <a:t>10/7/2014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852F69-AF54-7947-ABAA-7BFD7ABCD453}" type="slidenum">
              <a:rPr lang="en-US" smtClean="0"/>
              <a:t>‹#›</a:t>
            </a:fld>
            <a:endParaRPr lang="en-US" dirty="0"/>
          </a:p>
        </p:txBody>
      </p:sp>
    </p:spTree>
    <p:extLst>
      <p:ext uri="{BB962C8B-B14F-4D97-AF65-F5344CB8AC3E}">
        <p14:creationId xmlns:p14="http://schemas.microsoft.com/office/powerpoint/2010/main" val="116257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88A89-D101-8C47-80BF-88CEDCCEF2F6}" type="datetimeFigureOut">
              <a:rPr lang="en-US" smtClean="0"/>
              <a:t>10/7/2014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52F69-AF54-7947-ABAA-7BFD7ABCD453}" type="slidenum">
              <a:rPr lang="en-US" smtClean="0"/>
              <a:t>‹#›</a:t>
            </a:fld>
            <a:endParaRPr lang="en-US" dirty="0"/>
          </a:p>
        </p:txBody>
      </p:sp>
    </p:spTree>
    <p:extLst>
      <p:ext uri="{BB962C8B-B14F-4D97-AF65-F5344CB8AC3E}">
        <p14:creationId xmlns:p14="http://schemas.microsoft.com/office/powerpoint/2010/main" val="25140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aft.railstutorial.org/" TargetMode="External"/><Relationship Id="rId2" Type="http://schemas.openxmlformats.org/officeDocument/2006/relationships/hyperlink" Target="https://www.youtube.com/playlist?list=PLMB50eoPj38_QP_R--iySS5fFiwaCdmBF" TargetMode="External"/><Relationship Id="rId1" Type="http://schemas.openxmlformats.org/officeDocument/2006/relationships/slideLayout" Target="../slideLayouts/slideLayout2.xml"/><Relationship Id="rId6" Type="http://schemas.openxmlformats.org/officeDocument/2006/relationships/hyperlink" Target="http://guides.rubyonrails.org/" TargetMode="External"/><Relationship Id="rId5" Type="http://schemas.openxmlformats.org/officeDocument/2006/relationships/hyperlink" Target="http://www.leonardteo.com/2012/07/ruby-on-rails-vs-php-the-good-the-bad/" TargetMode="External"/><Relationship Id="rId4" Type="http://schemas.openxmlformats.org/officeDocument/2006/relationships/hyperlink" Target="http://www.informit.com/articles/article.aspx?p=1822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jpeg"/><Relationship Id="rId9"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0765" y="365363"/>
            <a:ext cx="4471531" cy="1470025"/>
          </a:xfrm>
        </p:spPr>
        <p:txBody>
          <a:bodyPr/>
          <a:lstStyle/>
          <a:p>
            <a:r>
              <a:rPr lang="en-US" dirty="0" smtClean="0">
                <a:solidFill>
                  <a:srgbClr val="D80000"/>
                </a:solidFill>
              </a:rPr>
              <a:t>Ruby on Rails</a:t>
            </a:r>
            <a:br>
              <a:rPr lang="en-US" dirty="0" smtClean="0">
                <a:solidFill>
                  <a:srgbClr val="D80000"/>
                </a:solidFill>
              </a:rPr>
            </a:br>
            <a:r>
              <a:rPr lang="en-US" sz="3200" dirty="0" smtClean="0"/>
              <a:t>Tech Talk</a:t>
            </a:r>
            <a:endParaRPr lang="en-US" sz="3200" dirty="0"/>
          </a:p>
        </p:txBody>
      </p:sp>
      <p:pic>
        <p:nvPicPr>
          <p:cNvPr id="4" name="Picture 3" descr="Ruby_on_Rails.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583" y="2027803"/>
            <a:ext cx="2161257" cy="2797885"/>
          </a:xfrm>
          <a:prstGeom prst="rect">
            <a:avLst/>
          </a:prstGeom>
        </p:spPr>
      </p:pic>
      <p:sp>
        <p:nvSpPr>
          <p:cNvPr id="5" name="TextBox 4"/>
          <p:cNvSpPr txBox="1"/>
          <p:nvPr/>
        </p:nvSpPr>
        <p:spPr>
          <a:xfrm>
            <a:off x="2635835" y="5225814"/>
            <a:ext cx="3881389" cy="646331"/>
          </a:xfrm>
          <a:prstGeom prst="rect">
            <a:avLst/>
          </a:prstGeom>
          <a:noFill/>
        </p:spPr>
        <p:txBody>
          <a:bodyPr wrap="square" rtlCol="0">
            <a:spAutoFit/>
          </a:bodyPr>
          <a:lstStyle/>
          <a:p>
            <a:pPr algn="ctr"/>
            <a:r>
              <a:rPr lang="en-US" dirty="0" smtClean="0"/>
              <a:t>Prepared for CIS 440</a:t>
            </a:r>
          </a:p>
          <a:p>
            <a:pPr algn="ctr"/>
            <a:r>
              <a:rPr lang="en-US" dirty="0" smtClean="0"/>
              <a:t>By: Nicholas Muscara and Jason Weeks</a:t>
            </a:r>
            <a:endParaRPr lang="en-US" dirty="0"/>
          </a:p>
        </p:txBody>
      </p:sp>
    </p:spTree>
    <p:extLst>
      <p:ext uri="{BB962C8B-B14F-4D97-AF65-F5344CB8AC3E}">
        <p14:creationId xmlns:p14="http://schemas.microsoft.com/office/powerpoint/2010/main" val="783742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Live Demo</a:t>
            </a:r>
            <a:endParaRPr lang="en-US" dirty="0"/>
          </a:p>
        </p:txBody>
      </p:sp>
      <p:sp>
        <p:nvSpPr>
          <p:cNvPr id="3" name="Content Placeholder 2"/>
          <p:cNvSpPr>
            <a:spLocks noGrp="1"/>
          </p:cNvSpPr>
          <p:nvPr>
            <p:ph idx="1"/>
          </p:nvPr>
        </p:nvSpPr>
        <p:spPr>
          <a:xfrm>
            <a:off x="457200" y="4833442"/>
            <a:ext cx="8229600" cy="1799860"/>
          </a:xfrm>
        </p:spPr>
        <p:txBody>
          <a:bodyPr/>
          <a:lstStyle/>
          <a:p>
            <a:r>
              <a:rPr lang="en-US" dirty="0" smtClean="0"/>
              <a:t>How many lines of code will it take to create a social network database web app?</a:t>
            </a:r>
            <a:endParaRPr lang="en-US" dirty="0"/>
          </a:p>
        </p:txBody>
      </p:sp>
      <p:pic>
        <p:nvPicPr>
          <p:cNvPr id="4" name="Picture 3" descr="Howmany?.jpg"/>
          <p:cNvPicPr>
            <a:picLocks noChangeAspect="1"/>
          </p:cNvPicPr>
          <p:nvPr/>
        </p:nvPicPr>
        <p:blipFill rotWithShape="1">
          <a:blip r:embed="rId3">
            <a:extLst>
              <a:ext uri="{28A0092B-C50C-407E-A947-70E740481C1C}">
                <a14:useLocalDpi xmlns:a14="http://schemas.microsoft.com/office/drawing/2010/main" val="0"/>
              </a:ext>
            </a:extLst>
          </a:blip>
          <a:srcRect l="15220" t="3225" r="18402" b="13652"/>
          <a:stretch/>
        </p:blipFill>
        <p:spPr>
          <a:xfrm>
            <a:off x="2161769" y="1417638"/>
            <a:ext cx="4849184" cy="3415804"/>
          </a:xfrm>
          <a:prstGeom prst="rect">
            <a:avLst/>
          </a:prstGeom>
        </p:spPr>
      </p:pic>
      <p:sp>
        <p:nvSpPr>
          <p:cNvPr id="5" name="Snip Single Corner Rectangle 4"/>
          <p:cNvSpPr/>
          <p:nvPr/>
        </p:nvSpPr>
        <p:spPr>
          <a:xfrm rot="9929346">
            <a:off x="3792210" y="2380517"/>
            <a:ext cx="679960" cy="742397"/>
          </a:xfrm>
          <a:prstGeom prst="snip1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rot="20764584">
            <a:off x="3671678" y="2426132"/>
            <a:ext cx="854476" cy="338554"/>
          </a:xfrm>
          <a:prstGeom prst="rect">
            <a:avLst/>
          </a:prstGeom>
          <a:noFill/>
        </p:spPr>
        <p:txBody>
          <a:bodyPr wrap="square" rtlCol="0">
            <a:spAutoFit/>
          </a:bodyPr>
          <a:lstStyle/>
          <a:p>
            <a:pPr algn="ctr"/>
            <a:r>
              <a:rPr lang="en-US" sz="800" dirty="0" smtClean="0"/>
              <a:t>System </a:t>
            </a:r>
          </a:p>
          <a:p>
            <a:pPr algn="ctr"/>
            <a:r>
              <a:rPr lang="en-US" sz="800" dirty="0" smtClean="0"/>
              <a:t>Requirements</a:t>
            </a:r>
            <a:endParaRPr lang="en-US" sz="800" dirty="0"/>
          </a:p>
        </p:txBody>
      </p:sp>
    </p:spTree>
    <p:extLst>
      <p:ext uri="{BB962C8B-B14F-4D97-AF65-F5344CB8AC3E}">
        <p14:creationId xmlns:p14="http://schemas.microsoft.com/office/powerpoint/2010/main" val="2155444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D80000"/>
                </a:solidFill>
              </a:rPr>
              <a:t>Resources &amp; </a:t>
            </a:r>
            <a:br>
              <a:rPr lang="en-US" b="1" dirty="0" smtClean="0">
                <a:solidFill>
                  <a:srgbClr val="D80000"/>
                </a:solidFill>
              </a:rPr>
            </a:br>
            <a:r>
              <a:rPr lang="en-US" b="1" dirty="0" smtClean="0">
                <a:solidFill>
                  <a:srgbClr val="D80000"/>
                </a:solidFill>
              </a:rPr>
              <a:t>Additional Information</a:t>
            </a:r>
            <a:endParaRPr lang="en-US" dirty="0"/>
          </a:p>
        </p:txBody>
      </p:sp>
      <p:sp>
        <p:nvSpPr>
          <p:cNvPr id="3" name="Content Placeholder 2"/>
          <p:cNvSpPr>
            <a:spLocks noGrp="1"/>
          </p:cNvSpPr>
          <p:nvPr>
            <p:ph idx="1"/>
          </p:nvPr>
        </p:nvSpPr>
        <p:spPr>
          <a:xfrm>
            <a:off x="558892" y="2083690"/>
            <a:ext cx="8035310" cy="3739472"/>
          </a:xfrm>
        </p:spPr>
        <p:txBody>
          <a:bodyPr>
            <a:normAutofit/>
          </a:bodyPr>
          <a:lstStyle/>
          <a:p>
            <a:r>
              <a:rPr lang="en-US" sz="2200" dirty="0" smtClean="0"/>
              <a:t>Develop Starter - </a:t>
            </a:r>
            <a:r>
              <a:rPr lang="en-US" sz="2200" i="1" dirty="0" smtClean="0">
                <a:hlinkClick r:id="rId2" tooltip="YouTube Tutorial by Develop Starter"/>
              </a:rPr>
              <a:t>Build a Simple Ruby on Rails Application</a:t>
            </a:r>
            <a:r>
              <a:rPr lang="en-US" sz="2200" i="1" dirty="0" smtClean="0"/>
              <a:t>  (videos)</a:t>
            </a:r>
          </a:p>
          <a:p>
            <a:endParaRPr lang="en-US" sz="2200" dirty="0" smtClean="0"/>
          </a:p>
          <a:p>
            <a:r>
              <a:rPr lang="en-US" sz="2200" dirty="0" smtClean="0"/>
              <a:t>Michael Hartl – </a:t>
            </a:r>
            <a:r>
              <a:rPr lang="en-US" sz="2200" i="1" dirty="0" smtClean="0">
                <a:hlinkClick r:id="rId3"/>
              </a:rPr>
              <a:t>The Ruby on rails Tutorial</a:t>
            </a:r>
            <a:r>
              <a:rPr lang="en-US" sz="2200" dirty="0"/>
              <a:t> </a:t>
            </a:r>
            <a:r>
              <a:rPr lang="en-US" sz="2200" dirty="0" smtClean="0"/>
              <a:t>(eBook)</a:t>
            </a:r>
          </a:p>
          <a:p>
            <a:endParaRPr lang="en-US" sz="2200" dirty="0" smtClean="0"/>
          </a:p>
          <a:p>
            <a:r>
              <a:rPr lang="en-US" sz="2200" dirty="0" smtClean="0"/>
              <a:t>Yukihiro Matsumoto</a:t>
            </a:r>
            <a:r>
              <a:rPr lang="en-US" sz="2200" i="1" dirty="0" smtClean="0"/>
              <a:t>- </a:t>
            </a:r>
            <a:r>
              <a:rPr lang="en-US" sz="2200" i="1" dirty="0" smtClean="0">
                <a:hlinkClick r:id="rId4"/>
              </a:rPr>
              <a:t>The Ruby Programing Language </a:t>
            </a:r>
            <a:r>
              <a:rPr lang="en-US" sz="2200" i="1" dirty="0" smtClean="0"/>
              <a:t>(article)</a:t>
            </a:r>
          </a:p>
          <a:p>
            <a:endParaRPr lang="en-US" sz="2200" dirty="0" smtClean="0"/>
          </a:p>
          <a:p>
            <a:r>
              <a:rPr lang="en-US" sz="2200" dirty="0" smtClean="0"/>
              <a:t>Leonard Teo- </a:t>
            </a:r>
            <a:r>
              <a:rPr lang="en-US" sz="2200" i="1" dirty="0" smtClean="0">
                <a:hlinkClick r:id="rId5"/>
              </a:rPr>
              <a:t>Ruby on Rails v. PHP </a:t>
            </a:r>
            <a:r>
              <a:rPr lang="en-US" sz="2200" i="1" dirty="0" smtClean="0"/>
              <a:t>(blog article)</a:t>
            </a:r>
          </a:p>
          <a:p>
            <a:endParaRPr lang="en-US" sz="2200" dirty="0" smtClean="0"/>
          </a:p>
          <a:p>
            <a:r>
              <a:rPr lang="en-US" sz="2200" dirty="0" smtClean="0"/>
              <a:t>Rubyonrails.org – </a:t>
            </a:r>
            <a:r>
              <a:rPr lang="en-US" sz="2200" i="1" dirty="0" smtClean="0">
                <a:hlinkClick r:id="rId6"/>
              </a:rPr>
              <a:t>Rails Guides </a:t>
            </a:r>
            <a:r>
              <a:rPr lang="en-US" sz="2200" dirty="0" smtClean="0"/>
              <a:t>(online user guides )</a:t>
            </a:r>
          </a:p>
          <a:p>
            <a:endParaRPr lang="en-US" sz="2200" i="1" dirty="0"/>
          </a:p>
        </p:txBody>
      </p:sp>
    </p:spTree>
    <p:extLst>
      <p:ext uri="{BB962C8B-B14F-4D97-AF65-F5344CB8AC3E}">
        <p14:creationId xmlns:p14="http://schemas.microsoft.com/office/powerpoint/2010/main" val="2017741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What is Ruby?</a:t>
            </a:r>
            <a:endParaRPr lang="en-US" b="1" dirty="0">
              <a:solidFill>
                <a:srgbClr val="D80000"/>
              </a:solidFill>
            </a:endParaRPr>
          </a:p>
        </p:txBody>
      </p:sp>
      <p:sp>
        <p:nvSpPr>
          <p:cNvPr id="3" name="Content Placeholder 2"/>
          <p:cNvSpPr>
            <a:spLocks noGrp="1"/>
          </p:cNvSpPr>
          <p:nvPr>
            <p:ph idx="1"/>
          </p:nvPr>
        </p:nvSpPr>
        <p:spPr>
          <a:xfrm>
            <a:off x="457200" y="1430261"/>
            <a:ext cx="8229600" cy="1455885"/>
          </a:xfrm>
        </p:spPr>
        <p:txBody>
          <a:bodyPr>
            <a:normAutofit/>
          </a:bodyPr>
          <a:lstStyle/>
          <a:p>
            <a:r>
              <a:rPr lang="en-US" dirty="0" smtClean="0"/>
              <a:t>General-purpose </a:t>
            </a:r>
            <a:r>
              <a:rPr lang="en-US" dirty="0"/>
              <a:t>p</a:t>
            </a:r>
            <a:r>
              <a:rPr lang="en-US" dirty="0" smtClean="0"/>
              <a:t>rogramming language</a:t>
            </a:r>
          </a:p>
          <a:p>
            <a:pPr marL="0" indent="0">
              <a:buNone/>
            </a:pPr>
            <a:endParaRPr lang="en-US" dirty="0" smtClean="0"/>
          </a:p>
        </p:txBody>
      </p:sp>
      <p:sp>
        <p:nvSpPr>
          <p:cNvPr id="4" name="TextBox 3"/>
          <p:cNvSpPr txBox="1"/>
          <p:nvPr/>
        </p:nvSpPr>
        <p:spPr>
          <a:xfrm>
            <a:off x="457200" y="2559927"/>
            <a:ext cx="5865884" cy="3046988"/>
          </a:xfrm>
          <a:prstGeom prst="rect">
            <a:avLst/>
          </a:prstGeom>
          <a:noFill/>
        </p:spPr>
        <p:txBody>
          <a:bodyPr wrap="square" rtlCol="0">
            <a:spAutoFit/>
          </a:bodyPr>
          <a:lstStyle/>
          <a:p>
            <a:pPr lvl="1"/>
            <a:r>
              <a:rPr lang="en-US" sz="2400" dirty="0" smtClean="0"/>
              <a:t>“For me, the purpose of life is, at least partly, to have joy. Programmers often feel joy when they can concentrate on the creative side of programming, so Ruby is designed to make programmers happy.” </a:t>
            </a:r>
          </a:p>
          <a:p>
            <a:pPr lvl="1"/>
            <a:endParaRPr lang="en-US" sz="2000" dirty="0" smtClean="0"/>
          </a:p>
          <a:p>
            <a:pPr lvl="1" algn="r"/>
            <a:r>
              <a:rPr lang="en-US" dirty="0" smtClean="0"/>
              <a:t>Yukihiro Matsumoto (creator of Ruby)</a:t>
            </a:r>
          </a:p>
          <a:p>
            <a:pPr lvl="1" algn="r"/>
            <a:r>
              <a:rPr lang="en-US" sz="1600" dirty="0" smtClean="0"/>
              <a:t> </a:t>
            </a:r>
            <a:r>
              <a:rPr lang="en-US" sz="1600" dirty="0"/>
              <a:t>Informit.com, The </a:t>
            </a:r>
            <a:r>
              <a:rPr lang="en-US" sz="1600" dirty="0" smtClean="0"/>
              <a:t>Ruby Programming </a:t>
            </a:r>
            <a:r>
              <a:rPr lang="en-US" sz="1600" dirty="0"/>
              <a:t>Language</a:t>
            </a:r>
          </a:p>
          <a:p>
            <a:endParaRPr lang="en-US" dirty="0"/>
          </a:p>
        </p:txBody>
      </p:sp>
      <p:pic>
        <p:nvPicPr>
          <p:cNvPr id="5" name="Picture 4" descr="Rub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135" y="2579812"/>
            <a:ext cx="2108665" cy="2431524"/>
          </a:xfrm>
          <a:prstGeom prst="rect">
            <a:avLst/>
          </a:prstGeom>
        </p:spPr>
      </p:pic>
    </p:spTree>
    <p:extLst>
      <p:ext uri="{BB962C8B-B14F-4D97-AF65-F5344CB8AC3E}">
        <p14:creationId xmlns:p14="http://schemas.microsoft.com/office/powerpoint/2010/main" val="163910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What is Rails?</a:t>
            </a:r>
            <a:endParaRPr lang="en-US" b="1" dirty="0">
              <a:solidFill>
                <a:srgbClr val="D80000"/>
              </a:solidFill>
            </a:endParaRPr>
          </a:p>
        </p:txBody>
      </p:sp>
      <p:sp>
        <p:nvSpPr>
          <p:cNvPr id="3" name="Content Placeholder 2"/>
          <p:cNvSpPr>
            <a:spLocks noGrp="1"/>
          </p:cNvSpPr>
          <p:nvPr>
            <p:ph idx="1"/>
          </p:nvPr>
        </p:nvSpPr>
        <p:spPr>
          <a:xfrm>
            <a:off x="331808" y="1314026"/>
            <a:ext cx="8229600" cy="1576131"/>
          </a:xfrm>
        </p:spPr>
        <p:txBody>
          <a:bodyPr>
            <a:normAutofit lnSpcReduction="10000"/>
          </a:bodyPr>
          <a:lstStyle/>
          <a:p>
            <a:r>
              <a:rPr lang="en-US" dirty="0" smtClean="0"/>
              <a:t>Created by David Heinemeier Hanson 2003 under The MIT license (open source)</a:t>
            </a:r>
          </a:p>
          <a:p>
            <a:pPr lvl="1"/>
            <a:r>
              <a:rPr lang="en-US" dirty="0" smtClean="0"/>
              <a:t>Released 2004</a:t>
            </a:r>
          </a:p>
        </p:txBody>
      </p:sp>
      <p:pic>
        <p:nvPicPr>
          <p:cNvPr id="4" name="Picture 3" descr="OSI-Approved-License-100x1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661" y="4080532"/>
            <a:ext cx="1596480" cy="2187178"/>
          </a:xfrm>
          <a:prstGeom prst="rect">
            <a:avLst/>
          </a:prstGeom>
        </p:spPr>
      </p:pic>
      <p:sp>
        <p:nvSpPr>
          <p:cNvPr id="5" name="Content Placeholder 2"/>
          <p:cNvSpPr txBox="1">
            <a:spLocks/>
          </p:cNvSpPr>
          <p:nvPr/>
        </p:nvSpPr>
        <p:spPr>
          <a:xfrm>
            <a:off x="331808" y="2738020"/>
            <a:ext cx="8229600" cy="6002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Web Database Application Framework</a:t>
            </a:r>
          </a:p>
        </p:txBody>
      </p:sp>
      <p:sp>
        <p:nvSpPr>
          <p:cNvPr id="10" name="Content Placeholder 2"/>
          <p:cNvSpPr txBox="1">
            <a:spLocks/>
          </p:cNvSpPr>
          <p:nvPr/>
        </p:nvSpPr>
        <p:spPr>
          <a:xfrm>
            <a:off x="331808" y="3436875"/>
            <a:ext cx="8229600" cy="6002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Favors Convention over Configuration</a:t>
            </a:r>
          </a:p>
        </p:txBody>
      </p:sp>
      <p:sp>
        <p:nvSpPr>
          <p:cNvPr id="12" name="Content Placeholder 2"/>
          <p:cNvSpPr txBox="1">
            <a:spLocks/>
          </p:cNvSpPr>
          <p:nvPr/>
        </p:nvSpPr>
        <p:spPr>
          <a:xfrm>
            <a:off x="331808" y="4101881"/>
            <a:ext cx="8229600" cy="180095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Optimized for:</a:t>
            </a:r>
          </a:p>
          <a:p>
            <a:pPr lvl="1"/>
            <a:r>
              <a:rPr lang="en-US" dirty="0" smtClean="0"/>
              <a:t>Programmer Happiness</a:t>
            </a:r>
          </a:p>
          <a:p>
            <a:pPr lvl="1"/>
            <a:r>
              <a:rPr lang="en-US" dirty="0" smtClean="0"/>
              <a:t>Sustainable Productivity</a:t>
            </a:r>
          </a:p>
          <a:p>
            <a:r>
              <a:rPr lang="en-US" dirty="0" smtClean="0"/>
              <a:t>MVC</a:t>
            </a:r>
            <a:endParaRPr lang="en-US" dirty="0"/>
          </a:p>
        </p:txBody>
      </p:sp>
    </p:spTree>
    <p:extLst>
      <p:ext uri="{BB962C8B-B14F-4D97-AF65-F5344CB8AC3E}">
        <p14:creationId xmlns:p14="http://schemas.microsoft.com/office/powerpoint/2010/main" val="24880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Model View Controller</a:t>
            </a:r>
            <a:endParaRPr lang="en-US" dirty="0"/>
          </a:p>
        </p:txBody>
      </p:sp>
      <p:pic>
        <p:nvPicPr>
          <p:cNvPr id="8" name="Picture 7" descr="MVC.tiff"/>
          <p:cNvPicPr>
            <a:picLocks noChangeAspect="1"/>
          </p:cNvPicPr>
          <p:nvPr/>
        </p:nvPicPr>
        <p:blipFill rotWithShape="1">
          <a:blip r:embed="rId2">
            <a:extLst>
              <a:ext uri="{28A0092B-C50C-407E-A947-70E740481C1C}">
                <a14:useLocalDpi xmlns:a14="http://schemas.microsoft.com/office/drawing/2010/main" val="0"/>
              </a:ext>
            </a:extLst>
          </a:blip>
          <a:srcRect l="5233" t="2026" r="5233"/>
          <a:stretch/>
        </p:blipFill>
        <p:spPr>
          <a:xfrm>
            <a:off x="2998669" y="1733105"/>
            <a:ext cx="3443469" cy="4923256"/>
          </a:xfrm>
          <a:prstGeom prst="rect">
            <a:avLst/>
          </a:prstGeom>
        </p:spPr>
      </p:pic>
      <p:sp>
        <p:nvSpPr>
          <p:cNvPr id="9" name="TextBox 8"/>
          <p:cNvSpPr txBox="1"/>
          <p:nvPr/>
        </p:nvSpPr>
        <p:spPr>
          <a:xfrm>
            <a:off x="6442138" y="5940551"/>
            <a:ext cx="1587385" cy="461665"/>
          </a:xfrm>
          <a:prstGeom prst="rect">
            <a:avLst/>
          </a:prstGeom>
          <a:noFill/>
        </p:spPr>
        <p:txBody>
          <a:bodyPr wrap="square" rtlCol="0">
            <a:spAutoFit/>
          </a:bodyPr>
          <a:lstStyle/>
          <a:p>
            <a:r>
              <a:rPr lang="en-US" sz="1200" dirty="0" smtClean="0"/>
              <a:t>Image by Hartl,</a:t>
            </a:r>
          </a:p>
          <a:p>
            <a:r>
              <a:rPr lang="en-US" sz="1200" dirty="0" smtClean="0"/>
              <a:t>Ruby on Rails Tutorial</a:t>
            </a:r>
            <a:endParaRPr lang="en-US" sz="1200" dirty="0"/>
          </a:p>
        </p:txBody>
      </p:sp>
    </p:spTree>
    <p:extLst>
      <p:ext uri="{BB962C8B-B14F-4D97-AF65-F5344CB8AC3E}">
        <p14:creationId xmlns:p14="http://schemas.microsoft.com/office/powerpoint/2010/main" val="1523502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Model View Controller</a:t>
            </a:r>
            <a:endParaRPr lang="en-US" dirty="0"/>
          </a:p>
        </p:txBody>
      </p:sp>
      <p:pic>
        <p:nvPicPr>
          <p:cNvPr id="8" name="Picture 7" descr="MVC.tiff"/>
          <p:cNvPicPr>
            <a:picLocks noChangeAspect="1"/>
          </p:cNvPicPr>
          <p:nvPr/>
        </p:nvPicPr>
        <p:blipFill rotWithShape="1">
          <a:blip r:embed="rId2">
            <a:alphaModFix amt="17000"/>
            <a:extLst>
              <a:ext uri="{28A0092B-C50C-407E-A947-70E740481C1C}">
                <a14:useLocalDpi xmlns:a14="http://schemas.microsoft.com/office/drawing/2010/main" val="0"/>
              </a:ext>
            </a:extLst>
          </a:blip>
          <a:srcRect l="5233" t="2026" r="5233"/>
          <a:stretch/>
        </p:blipFill>
        <p:spPr>
          <a:xfrm>
            <a:off x="2998669" y="1733105"/>
            <a:ext cx="3443469" cy="4923256"/>
          </a:xfrm>
          <a:prstGeom prst="rect">
            <a:avLst/>
          </a:prstGeom>
        </p:spPr>
      </p:pic>
      <p:sp>
        <p:nvSpPr>
          <p:cNvPr id="5" name="Content Placeholder 2"/>
          <p:cNvSpPr>
            <a:spLocks noGrp="1"/>
          </p:cNvSpPr>
          <p:nvPr>
            <p:ph idx="1"/>
          </p:nvPr>
        </p:nvSpPr>
        <p:spPr>
          <a:xfrm>
            <a:off x="331808" y="1618312"/>
            <a:ext cx="8229600" cy="1199637"/>
          </a:xfrm>
        </p:spPr>
        <p:txBody>
          <a:bodyPr>
            <a:normAutofit/>
          </a:bodyPr>
          <a:lstStyle/>
          <a:p>
            <a:r>
              <a:rPr lang="en-US" dirty="0" smtClean="0"/>
              <a:t>Controllers handle requests from users, views, and models</a:t>
            </a:r>
          </a:p>
        </p:txBody>
      </p:sp>
      <p:sp>
        <p:nvSpPr>
          <p:cNvPr id="6" name="Content Placeholder 2"/>
          <p:cNvSpPr txBox="1">
            <a:spLocks/>
          </p:cNvSpPr>
          <p:nvPr/>
        </p:nvSpPr>
        <p:spPr>
          <a:xfrm>
            <a:off x="457200" y="2974624"/>
            <a:ext cx="8229600" cy="152351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100" dirty="0" smtClean="0"/>
              <a:t>Models handle heavy lifting</a:t>
            </a:r>
          </a:p>
          <a:p>
            <a:pPr lvl="1"/>
            <a:r>
              <a:rPr lang="en-US" dirty="0" smtClean="0"/>
              <a:t>Database </a:t>
            </a:r>
          </a:p>
          <a:p>
            <a:pPr lvl="1"/>
            <a:r>
              <a:rPr lang="en-US" dirty="0" smtClean="0"/>
              <a:t>Schema</a:t>
            </a:r>
          </a:p>
          <a:p>
            <a:pPr lvl="1"/>
            <a:r>
              <a:rPr lang="en-US" dirty="0" smtClean="0"/>
              <a:t>Associations</a:t>
            </a:r>
          </a:p>
        </p:txBody>
      </p:sp>
      <p:sp>
        <p:nvSpPr>
          <p:cNvPr id="7" name="Content Placeholder 2"/>
          <p:cNvSpPr txBox="1">
            <a:spLocks/>
          </p:cNvSpPr>
          <p:nvPr/>
        </p:nvSpPr>
        <p:spPr>
          <a:xfrm>
            <a:off x="457200" y="4524594"/>
            <a:ext cx="8229600" cy="119963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Controllers auto render views with the corresponding routes</a:t>
            </a:r>
          </a:p>
        </p:txBody>
      </p:sp>
      <p:sp>
        <p:nvSpPr>
          <p:cNvPr id="10" name="TextBox 9"/>
          <p:cNvSpPr txBox="1"/>
          <p:nvPr/>
        </p:nvSpPr>
        <p:spPr>
          <a:xfrm>
            <a:off x="6442138" y="5940551"/>
            <a:ext cx="1587385" cy="461665"/>
          </a:xfrm>
          <a:prstGeom prst="rect">
            <a:avLst/>
          </a:prstGeom>
          <a:noFill/>
        </p:spPr>
        <p:txBody>
          <a:bodyPr wrap="square" rtlCol="0">
            <a:spAutoFit/>
          </a:bodyPr>
          <a:lstStyle/>
          <a:p>
            <a:r>
              <a:rPr lang="en-US" sz="1200" dirty="0" smtClean="0">
                <a:solidFill>
                  <a:srgbClr val="BFBFBF"/>
                </a:solidFill>
              </a:rPr>
              <a:t>Image by Hartl,</a:t>
            </a:r>
          </a:p>
          <a:p>
            <a:r>
              <a:rPr lang="en-US" sz="1200" dirty="0" smtClean="0">
                <a:solidFill>
                  <a:srgbClr val="BFBFBF"/>
                </a:solidFill>
              </a:rPr>
              <a:t>Ruby on Rails Tutorial</a:t>
            </a:r>
            <a:endParaRPr lang="en-US" sz="1200" dirty="0">
              <a:solidFill>
                <a:srgbClr val="BFBFBF"/>
              </a:solidFill>
            </a:endParaRPr>
          </a:p>
        </p:txBody>
      </p:sp>
    </p:spTree>
    <p:extLst>
      <p:ext uri="{BB962C8B-B14F-4D97-AF65-F5344CB8AC3E}">
        <p14:creationId xmlns:p14="http://schemas.microsoft.com/office/powerpoint/2010/main" val="28863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Who Uses Rails?</a:t>
            </a:r>
            <a:endParaRPr lang="en-US" b="1" dirty="0">
              <a:solidFill>
                <a:srgbClr val="D80000"/>
              </a:solidFill>
            </a:endParaRPr>
          </a:p>
        </p:txBody>
      </p:sp>
      <p:pic>
        <p:nvPicPr>
          <p:cNvPr id="4" name="Picture 3" descr="Twitter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197" y="3062044"/>
            <a:ext cx="1368076" cy="1368076"/>
          </a:xfrm>
          <a:prstGeom prst="rect">
            <a:avLst/>
          </a:prstGeom>
        </p:spPr>
      </p:pic>
      <p:pic>
        <p:nvPicPr>
          <p:cNvPr id="5" name="Picture 4" descr="basecamp_logo.jpeg"/>
          <p:cNvPicPr>
            <a:picLocks noChangeAspect="1"/>
          </p:cNvPicPr>
          <p:nvPr/>
        </p:nvPicPr>
        <p:blipFill rotWithShape="1">
          <a:blip r:embed="rId3">
            <a:extLst>
              <a:ext uri="{28A0092B-C50C-407E-A947-70E740481C1C}">
                <a14:useLocalDpi xmlns:a14="http://schemas.microsoft.com/office/drawing/2010/main" val="0"/>
              </a:ext>
            </a:extLst>
          </a:blip>
          <a:srcRect l="20516" r="20566"/>
          <a:stretch/>
        </p:blipFill>
        <p:spPr>
          <a:xfrm>
            <a:off x="457200" y="2985442"/>
            <a:ext cx="1481559" cy="1485900"/>
          </a:xfrm>
          <a:prstGeom prst="rect">
            <a:avLst/>
          </a:prstGeom>
        </p:spPr>
      </p:pic>
      <p:pic>
        <p:nvPicPr>
          <p:cNvPr id="6" name="Picture 5" descr="hashrocket_log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815" y="4515192"/>
            <a:ext cx="4070258" cy="978339"/>
          </a:xfrm>
          <a:prstGeom prst="rect">
            <a:avLst/>
          </a:prstGeom>
        </p:spPr>
      </p:pic>
      <p:pic>
        <p:nvPicPr>
          <p:cNvPr id="7" name="Picture 6" descr="Hulu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5876" y="1417638"/>
            <a:ext cx="3053568" cy="1354144"/>
          </a:xfrm>
          <a:prstGeom prst="rect">
            <a:avLst/>
          </a:prstGeom>
        </p:spPr>
      </p:pic>
      <p:pic>
        <p:nvPicPr>
          <p:cNvPr id="8" name="Picture 7" descr="pivotalLabs_log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466" y="5428381"/>
            <a:ext cx="3134868" cy="1135380"/>
          </a:xfrm>
          <a:prstGeom prst="rect">
            <a:avLst/>
          </a:prstGeom>
        </p:spPr>
      </p:pic>
      <p:pic>
        <p:nvPicPr>
          <p:cNvPr id="9" name="Picture 8" descr="github_logo.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1472465"/>
            <a:ext cx="3122580" cy="1233288"/>
          </a:xfrm>
          <a:prstGeom prst="rect">
            <a:avLst/>
          </a:prstGeom>
        </p:spPr>
      </p:pic>
      <p:pic>
        <p:nvPicPr>
          <p:cNvPr id="10" name="Picture 9" descr="kickstarter_logo.jpeg"/>
          <p:cNvPicPr>
            <a:picLocks noChangeAspect="1"/>
          </p:cNvPicPr>
          <p:nvPr/>
        </p:nvPicPr>
        <p:blipFill rotWithShape="1">
          <a:blip r:embed="rId8">
            <a:extLst>
              <a:ext uri="{28A0092B-C50C-407E-A947-70E740481C1C}">
                <a14:useLocalDpi xmlns:a14="http://schemas.microsoft.com/office/drawing/2010/main" val="0"/>
              </a:ext>
            </a:extLst>
          </a:blip>
          <a:srcRect t="34534" b="34850"/>
          <a:stretch/>
        </p:blipFill>
        <p:spPr>
          <a:xfrm>
            <a:off x="4726767" y="3909006"/>
            <a:ext cx="3960033" cy="606186"/>
          </a:xfrm>
          <a:prstGeom prst="rect">
            <a:avLst/>
          </a:prstGeom>
        </p:spPr>
      </p:pic>
      <p:pic>
        <p:nvPicPr>
          <p:cNvPr id="11" name="Picture 10" descr="Shopify-logo.jpg"/>
          <p:cNvPicPr>
            <a:picLocks noChangeAspect="1"/>
          </p:cNvPicPr>
          <p:nvPr/>
        </p:nvPicPr>
        <p:blipFill rotWithShape="1">
          <a:blip r:embed="rId9">
            <a:extLst>
              <a:ext uri="{28A0092B-C50C-407E-A947-70E740481C1C}">
                <a14:useLocalDpi xmlns:a14="http://schemas.microsoft.com/office/drawing/2010/main" val="0"/>
              </a:ext>
            </a:extLst>
          </a:blip>
          <a:srcRect t="19348" b="16786"/>
          <a:stretch/>
        </p:blipFill>
        <p:spPr>
          <a:xfrm>
            <a:off x="4922334" y="4767746"/>
            <a:ext cx="3520918" cy="963727"/>
          </a:xfrm>
          <a:prstGeom prst="rect">
            <a:avLst/>
          </a:prstGeom>
        </p:spPr>
      </p:pic>
      <p:pic>
        <p:nvPicPr>
          <p:cNvPr id="12" name="Picture 11" descr="disney logo.jpg"/>
          <p:cNvPicPr>
            <a:picLocks noChangeAspect="1"/>
          </p:cNvPicPr>
          <p:nvPr/>
        </p:nvPicPr>
        <p:blipFill rotWithShape="1">
          <a:blip r:embed="rId10">
            <a:extLst>
              <a:ext uri="{28A0092B-C50C-407E-A947-70E740481C1C}">
                <a14:useLocalDpi xmlns:a14="http://schemas.microsoft.com/office/drawing/2010/main" val="0"/>
              </a:ext>
            </a:extLst>
          </a:blip>
          <a:srcRect t="25038" b="27516"/>
          <a:stretch/>
        </p:blipFill>
        <p:spPr>
          <a:xfrm>
            <a:off x="4381948" y="2573455"/>
            <a:ext cx="2648949" cy="1256832"/>
          </a:xfrm>
          <a:prstGeom prst="rect">
            <a:avLst/>
          </a:prstGeom>
        </p:spPr>
      </p:pic>
    </p:spTree>
    <p:extLst>
      <p:ext uri="{BB962C8B-B14F-4D97-AF65-F5344CB8AC3E}">
        <p14:creationId xmlns:p14="http://schemas.microsoft.com/office/powerpoint/2010/main" val="360484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Why Use Rails?</a:t>
            </a:r>
            <a:endParaRPr lang="en-US" dirty="0"/>
          </a:p>
        </p:txBody>
      </p:sp>
      <p:sp>
        <p:nvSpPr>
          <p:cNvPr id="5" name="Content Placeholder 2"/>
          <p:cNvSpPr txBox="1">
            <a:spLocks/>
          </p:cNvSpPr>
          <p:nvPr/>
        </p:nvSpPr>
        <p:spPr>
          <a:xfrm>
            <a:off x="457200" y="1480781"/>
            <a:ext cx="8229600" cy="47878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Easy development </a:t>
            </a:r>
          </a:p>
          <a:p>
            <a:pPr lvl="1"/>
            <a:r>
              <a:rPr lang="en-US" dirty="0" smtClean="0"/>
              <a:t>Front and Back</a:t>
            </a:r>
          </a:p>
          <a:p>
            <a:r>
              <a:rPr lang="en-US" dirty="0" smtClean="0"/>
              <a:t>Generators (controller)</a:t>
            </a:r>
          </a:p>
          <a:p>
            <a:pPr lvl="1"/>
            <a:r>
              <a:rPr lang="en-US" dirty="0" smtClean="0"/>
              <a:t>Boilerplate code</a:t>
            </a:r>
          </a:p>
          <a:p>
            <a:pPr lvl="1"/>
            <a:r>
              <a:rPr lang="en-US" dirty="0" smtClean="0"/>
              <a:t>GEMS</a:t>
            </a:r>
          </a:p>
          <a:p>
            <a:r>
              <a:rPr lang="en-US" dirty="0" smtClean="0"/>
              <a:t>Scaffolding (model-controller-view)</a:t>
            </a:r>
          </a:p>
          <a:p>
            <a:pPr lvl="1"/>
            <a:r>
              <a:rPr lang="en-US" dirty="0" smtClean="0"/>
              <a:t>Creates full database model</a:t>
            </a:r>
          </a:p>
          <a:p>
            <a:pPr lvl="1"/>
            <a:r>
              <a:rPr lang="en-US" dirty="0" smtClean="0"/>
              <a:t>Migration for that model</a:t>
            </a:r>
          </a:p>
          <a:p>
            <a:pPr lvl="1"/>
            <a:r>
              <a:rPr lang="en-US" dirty="0" smtClean="0"/>
              <a:t>Controllers and Views</a:t>
            </a:r>
          </a:p>
          <a:p>
            <a:pPr lvl="1"/>
            <a:endParaRPr lang="en-US" dirty="0"/>
          </a:p>
        </p:txBody>
      </p:sp>
    </p:spTree>
    <p:extLst>
      <p:ext uri="{BB962C8B-B14F-4D97-AF65-F5344CB8AC3E}">
        <p14:creationId xmlns:p14="http://schemas.microsoft.com/office/powerpoint/2010/main" val="88435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D80000"/>
                </a:solidFill>
              </a:rPr>
              <a:t>Why Use Rails?</a:t>
            </a:r>
            <a:endParaRPr lang="en-US" dirty="0"/>
          </a:p>
        </p:txBody>
      </p:sp>
      <p:sp>
        <p:nvSpPr>
          <p:cNvPr id="5" name="Content Placeholder 2"/>
          <p:cNvSpPr txBox="1">
            <a:spLocks/>
          </p:cNvSpPr>
          <p:nvPr/>
        </p:nvSpPr>
        <p:spPr>
          <a:xfrm>
            <a:off x="457201" y="1480780"/>
            <a:ext cx="2921512" cy="27904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Compatibility</a:t>
            </a:r>
          </a:p>
          <a:p>
            <a:pPr lvl="1"/>
            <a:r>
              <a:rPr lang="en-US" dirty="0" smtClean="0"/>
              <a:t>Windows </a:t>
            </a:r>
          </a:p>
          <a:p>
            <a:pPr lvl="1"/>
            <a:r>
              <a:rPr lang="en-US" dirty="0" smtClean="0"/>
              <a:t>Mac</a:t>
            </a:r>
          </a:p>
          <a:p>
            <a:pPr lvl="1"/>
            <a:r>
              <a:rPr lang="en-US" dirty="0" smtClean="0"/>
              <a:t>Unix</a:t>
            </a:r>
          </a:p>
          <a:p>
            <a:pPr lvl="1"/>
            <a:r>
              <a:rPr lang="en-US" dirty="0" smtClean="0"/>
              <a:t>Linux</a:t>
            </a:r>
            <a:endParaRPr lang="en-US" dirty="0"/>
          </a:p>
        </p:txBody>
      </p:sp>
      <p:pic>
        <p:nvPicPr>
          <p:cNvPr id="3" name="Picture 2" descr="unix_logo.png"/>
          <p:cNvPicPr>
            <a:picLocks noChangeAspect="1"/>
          </p:cNvPicPr>
          <p:nvPr/>
        </p:nvPicPr>
        <p:blipFill rotWithShape="1">
          <a:blip r:embed="rId3">
            <a:extLst>
              <a:ext uri="{28A0092B-C50C-407E-A947-70E740481C1C}">
                <a14:useLocalDpi xmlns:a14="http://schemas.microsoft.com/office/drawing/2010/main" val="0"/>
              </a:ext>
            </a:extLst>
          </a:blip>
          <a:srcRect t="32889" b="29464"/>
          <a:stretch/>
        </p:blipFill>
        <p:spPr>
          <a:xfrm>
            <a:off x="4549588" y="4972422"/>
            <a:ext cx="3302000" cy="1243107"/>
          </a:xfrm>
          <a:prstGeom prst="rect">
            <a:avLst/>
          </a:prstGeom>
        </p:spPr>
      </p:pic>
      <p:pic>
        <p:nvPicPr>
          <p:cNvPr id="4" name="Picture 3" descr="window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6202" y="4653010"/>
            <a:ext cx="1708864" cy="1532637"/>
          </a:xfrm>
          <a:prstGeom prst="rect">
            <a:avLst/>
          </a:prstGeom>
        </p:spPr>
      </p:pic>
      <p:pic>
        <p:nvPicPr>
          <p:cNvPr id="6" name="Picture 5" descr="Apple_logo-6.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864" y="1417638"/>
            <a:ext cx="1596701" cy="1867647"/>
          </a:xfrm>
          <a:prstGeom prst="rect">
            <a:avLst/>
          </a:prstGeom>
        </p:spPr>
      </p:pic>
      <p:pic>
        <p:nvPicPr>
          <p:cNvPr id="7" name="Picture 6" descr="linux-log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5480" y="2360704"/>
            <a:ext cx="2002454" cy="2360706"/>
          </a:xfrm>
          <a:prstGeom prst="rect">
            <a:avLst/>
          </a:prstGeom>
        </p:spPr>
      </p:pic>
      <p:pic>
        <p:nvPicPr>
          <p:cNvPr id="8" name="Picture 7" descr="Ubuntu_Linux-logo.jpg"/>
          <p:cNvPicPr>
            <a:picLocks noChangeAspect="1"/>
          </p:cNvPicPr>
          <p:nvPr/>
        </p:nvPicPr>
        <p:blipFill rotWithShape="1">
          <a:blip r:embed="rId7">
            <a:extLst>
              <a:ext uri="{28A0092B-C50C-407E-A947-70E740481C1C}">
                <a14:useLocalDpi xmlns:a14="http://schemas.microsoft.com/office/drawing/2010/main" val="0"/>
              </a:ext>
            </a:extLst>
          </a:blip>
          <a:srcRect t="34510" b="30980"/>
          <a:stretch/>
        </p:blipFill>
        <p:spPr>
          <a:xfrm>
            <a:off x="6200588" y="3745524"/>
            <a:ext cx="2629646" cy="907486"/>
          </a:xfrm>
          <a:prstGeom prst="rect">
            <a:avLst/>
          </a:prstGeom>
        </p:spPr>
      </p:pic>
    </p:spTree>
    <p:extLst>
      <p:ext uri="{BB962C8B-B14F-4D97-AF65-F5344CB8AC3E}">
        <p14:creationId xmlns:p14="http://schemas.microsoft.com/office/powerpoint/2010/main" val="68515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D80000"/>
                </a:solidFill>
              </a:rPr>
              <a:t>Issues &amp; Drawbacks </a:t>
            </a:r>
            <a:endParaRPr lang="en-US" b="1" dirty="0">
              <a:solidFill>
                <a:srgbClr val="D80000"/>
              </a:solidFill>
            </a:endParaRPr>
          </a:p>
        </p:txBody>
      </p:sp>
      <p:sp>
        <p:nvSpPr>
          <p:cNvPr id="3" name="Content Placeholder 2"/>
          <p:cNvSpPr>
            <a:spLocks noGrp="1"/>
          </p:cNvSpPr>
          <p:nvPr>
            <p:ph idx="1"/>
          </p:nvPr>
        </p:nvSpPr>
        <p:spPr>
          <a:xfrm>
            <a:off x="457200" y="1600200"/>
            <a:ext cx="8229600" cy="4525963"/>
          </a:xfrm>
        </p:spPr>
        <p:txBody>
          <a:bodyPr/>
          <a:lstStyle/>
          <a:p>
            <a:r>
              <a:rPr lang="en-US" dirty="0" smtClean="0"/>
              <a:t>Windows Issues (JavaScript issues)</a:t>
            </a:r>
          </a:p>
          <a:p>
            <a:r>
              <a:rPr lang="en-US" dirty="0" smtClean="0"/>
              <a:t>Many Versions</a:t>
            </a:r>
          </a:p>
          <a:p>
            <a:pPr lvl="1"/>
            <a:r>
              <a:rPr lang="en-US" dirty="0" smtClean="0"/>
              <a:t>Deprecated GEMS</a:t>
            </a:r>
          </a:p>
          <a:p>
            <a:pPr lvl="1"/>
            <a:r>
              <a:rPr lang="en-US" dirty="0" smtClean="0"/>
              <a:t>methods change/update</a:t>
            </a:r>
          </a:p>
          <a:p>
            <a:pPr lvl="1"/>
            <a:r>
              <a:rPr lang="en-US" dirty="0" smtClean="0"/>
              <a:t>Tutorial Issues</a:t>
            </a:r>
          </a:p>
        </p:txBody>
      </p:sp>
      <p:pic>
        <p:nvPicPr>
          <p:cNvPr id="4" name="Picture 3" descr="issues.jpg"/>
          <p:cNvPicPr>
            <a:picLocks noChangeAspect="1"/>
          </p:cNvPicPr>
          <p:nvPr/>
        </p:nvPicPr>
        <p:blipFill rotWithShape="1">
          <a:blip r:embed="rId2">
            <a:extLst>
              <a:ext uri="{28A0092B-C50C-407E-A947-70E740481C1C}">
                <a14:useLocalDpi xmlns:a14="http://schemas.microsoft.com/office/drawing/2010/main" val="0"/>
              </a:ext>
            </a:extLst>
          </a:blip>
          <a:srcRect r="14821"/>
          <a:stretch/>
        </p:blipFill>
        <p:spPr>
          <a:xfrm>
            <a:off x="5423648" y="2447809"/>
            <a:ext cx="2256118" cy="3230118"/>
          </a:xfrm>
          <a:prstGeom prst="rect">
            <a:avLst/>
          </a:prstGeom>
        </p:spPr>
      </p:pic>
    </p:spTree>
    <p:extLst>
      <p:ext uri="{BB962C8B-B14F-4D97-AF65-F5344CB8AC3E}">
        <p14:creationId xmlns:p14="http://schemas.microsoft.com/office/powerpoint/2010/main" val="906899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TotalTime>
  <Words>358</Words>
  <Application>Microsoft Office PowerPoint</Application>
  <PresentationFormat>On-screen Show (4:3)</PresentationFormat>
  <Paragraphs>74</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Ruby on Rails Tech Talk</vt:lpstr>
      <vt:lpstr>What is Ruby?</vt:lpstr>
      <vt:lpstr>What is Rails?</vt:lpstr>
      <vt:lpstr>Model View Controller</vt:lpstr>
      <vt:lpstr>Model View Controller</vt:lpstr>
      <vt:lpstr>Who Uses Rails?</vt:lpstr>
      <vt:lpstr>Why Use Rails?</vt:lpstr>
      <vt:lpstr>Why Use Rails?</vt:lpstr>
      <vt:lpstr>Issues &amp; Drawbacks </vt:lpstr>
      <vt:lpstr>Live Demo</vt:lpstr>
      <vt:lpstr>Resources &amp;  Additional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on Rails Tech Talk</dc:title>
  <dc:creator>Jason Weeks</dc:creator>
  <cp:lastModifiedBy>Jason Weeks</cp:lastModifiedBy>
  <cp:revision>36</cp:revision>
  <dcterms:created xsi:type="dcterms:W3CDTF">2014-10-05T23:42:54Z</dcterms:created>
  <dcterms:modified xsi:type="dcterms:W3CDTF">2014-10-07T15:16:23Z</dcterms:modified>
</cp:coreProperties>
</file>