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0" r:id="rId3"/>
    <p:sldId id="276" r:id="rId4"/>
    <p:sldId id="257" r:id="rId5"/>
    <p:sldId id="287" r:id="rId6"/>
    <p:sldId id="281" r:id="rId7"/>
    <p:sldId id="285" r:id="rId8"/>
    <p:sldId id="278" r:id="rId9"/>
    <p:sldId id="291" r:id="rId10"/>
    <p:sldId id="279" r:id="rId11"/>
    <p:sldId id="288" r:id="rId12"/>
    <p:sldId id="280" r:id="rId13"/>
    <p:sldId id="286" r:id="rId14"/>
    <p:sldId id="282" r:id="rId15"/>
    <p:sldId id="289" r:id="rId16"/>
    <p:sldId id="261" r:id="rId17"/>
    <p:sldId id="283" r:id="rId18"/>
    <p:sldId id="277" r:id="rId19"/>
    <p:sldId id="273" r:id="rId20"/>
    <p:sldId id="290" r:id="rId21"/>
    <p:sldId id="275" r:id="rId22"/>
    <p:sldId id="268" r:id="rId23"/>
    <p:sldId id="267" r:id="rId24"/>
    <p:sldId id="260" r:id="rId25"/>
    <p:sldId id="264" r:id="rId26"/>
    <p:sldId id="269" r:id="rId27"/>
    <p:sldId id="271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42" autoAdjust="0"/>
    <p:restoredTop sz="78624" autoAdjust="0"/>
  </p:normalViewPr>
  <p:slideViewPr>
    <p:cSldViewPr snapToGrid="0">
      <p:cViewPr varScale="1">
        <p:scale>
          <a:sx n="65" d="100"/>
          <a:sy n="65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FAA30-485D-4DF9-A3F7-353ABAE199F0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4B1D-FF16-4AAB-933C-0C834CD33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5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rdog.docs.apiary.io/" TargetMode="External"/><Relationship Id="rId3" Type="http://schemas.openxmlformats.org/officeDocument/2006/relationships/hyperlink" Target="https://jena.apache.org/documentation/fuseki2/fuseki-configuration.html" TargetMode="External"/><Relationship Id="rId7" Type="http://schemas.openxmlformats.org/officeDocument/2006/relationships/hyperlink" Target="https://jena.apache.org/documentation/assembler/assembler.tt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eb.archive.org/web/20180730115728/http:/www.juanfelipe.info/node/182" TargetMode="External"/><Relationship Id="rId11" Type="http://schemas.openxmlformats.org/officeDocument/2006/relationships/hyperlink" Target="http://cloud-docs.ontotext.com/display/S4docs/GraphDB+Cloud+REST+APIs#GraphDBCloudRESTAPIs-GraphDBCloudAPIManagingRepositories%26QueryingData" TargetMode="External"/><Relationship Id="rId5" Type="http://schemas.openxmlformats.org/officeDocument/2006/relationships/hyperlink" Target="https://jena.apache.org/documentation/permissions/example.html" TargetMode="External"/><Relationship Id="rId10" Type="http://schemas.openxmlformats.org/officeDocument/2006/relationships/hyperlink" Target="http://localhost:7200/webapi" TargetMode="External"/><Relationship Id="rId4" Type="http://schemas.openxmlformats.org/officeDocument/2006/relationships/hyperlink" Target="https://jena.apache.org/documentation/fuseki2/fuseki-security.html" TargetMode="External"/><Relationship Id="rId9" Type="http://schemas.openxmlformats.org/officeDocument/2006/relationships/hyperlink" Target="https://www.stardog.com/docs/#_man_pages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quadrant.com/2010/05/07/how-to-publish-your-linked-data-with-topbraid-live-sparql-endpoints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2013/REC-sparql11-query-20130321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.org/TR/sparql11-update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wallscope/comparison-of-linked-data-triplestores-developing-the-methodology-e87771cb3011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triplestore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galbiston/geosparql-jena" TargetMode="External"/><Relationship Id="rId5" Type="http://schemas.openxmlformats.org/officeDocument/2006/relationships/hyperlink" Target="https://github.com/galbiston/geosparql-fuseki" TargetMode="External"/><Relationship Id="rId4" Type="http://schemas.openxmlformats.org/officeDocument/2006/relationships/hyperlink" Target="https://jena.apache.org/documentation/query/spatial-query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needed from experience of other lecturers: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used </a:t>
            </a:r>
            <a:r>
              <a:rPr lang="en-US" baseline="0" dirty="0" err="1" smtClean="0"/>
              <a:t>triplestore</a:t>
            </a:r>
            <a:r>
              <a:rPr lang="en-US" baseline="0" dirty="0" smtClean="0"/>
              <a:t>, RDF </a:t>
            </a:r>
            <a:r>
              <a:rPr lang="en-US" baseline="0" dirty="0" err="1" smtClean="0"/>
              <a:t>libary</a:t>
            </a:r>
            <a:r>
              <a:rPr lang="en-US" baseline="0" dirty="0" smtClean="0"/>
              <a:t> (incl. version)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used/tested functionality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limits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No benchmarking =&gt; brief overview of what to expect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programming</a:t>
            </a:r>
            <a:r>
              <a:rPr lang="en-US" baseline="0" dirty="0" smtClean="0"/>
              <a:t> against </a:t>
            </a:r>
            <a:r>
              <a:rPr lang="en-US" baseline="0" dirty="0" err="1" smtClean="0"/>
              <a:t>triplestores</a:t>
            </a:r>
            <a:r>
              <a:rPr lang="en-US" baseline="0" dirty="0" smtClean="0"/>
              <a:t> in other languages: over HTTP (SPARQL protocol)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err="1" smtClean="0"/>
              <a:t>Stardog</a:t>
            </a:r>
            <a:r>
              <a:rPr lang="en-US" baseline="0" dirty="0" smtClean="0"/>
              <a:t> provides wrappings for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Clojure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, Spring, Groovy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err="1" smtClean="0"/>
              <a:t>GraphDB</a:t>
            </a:r>
            <a:r>
              <a:rPr lang="en-US" baseline="0" dirty="0" smtClean="0"/>
              <a:t>: wrapping for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(node.js)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73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Available settings depend on </a:t>
            </a:r>
            <a:r>
              <a:rPr lang="en-US" dirty="0" err="1" smtClean="0"/>
              <a:t>triplestore</a:t>
            </a:r>
            <a:r>
              <a:rPr lang="en-US" baseline="0" dirty="0" smtClean="0"/>
              <a:t> app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impact on the loading and/or querying efficiency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 err="1" smtClean="0"/>
              <a:t>triplestore</a:t>
            </a:r>
            <a:r>
              <a:rPr lang="en-US" dirty="0" smtClean="0"/>
              <a:t> and settings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 smtClean="0"/>
              <a:t>data structure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 smtClean="0"/>
              <a:t>query (query</a:t>
            </a:r>
            <a:r>
              <a:rPr lang="en-US" baseline="0" dirty="0" smtClean="0"/>
              <a:t> plans)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Scope of settings: global (</a:t>
            </a:r>
            <a:r>
              <a:rPr lang="en-US" dirty="0" err="1" smtClean="0"/>
              <a:t>triplestore</a:t>
            </a:r>
            <a:r>
              <a:rPr lang="en-US" dirty="0" smtClean="0"/>
              <a:t> app instance) vs database vs</a:t>
            </a:r>
            <a:r>
              <a:rPr lang="en-US" baseline="0" dirty="0" smtClean="0"/>
              <a:t> named graph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2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Available settings depend on </a:t>
            </a:r>
            <a:r>
              <a:rPr lang="en-US" dirty="0" err="1" smtClean="0"/>
              <a:t>triplestore</a:t>
            </a:r>
            <a:r>
              <a:rPr lang="en-US" baseline="0" dirty="0" smtClean="0"/>
              <a:t> app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impact on the loading and/or querying efficiency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 err="1" smtClean="0"/>
              <a:t>triplestore</a:t>
            </a:r>
            <a:r>
              <a:rPr lang="en-US" dirty="0" smtClean="0"/>
              <a:t> and settings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 smtClean="0"/>
              <a:t>data structure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 smtClean="0"/>
              <a:t>query (query</a:t>
            </a:r>
            <a:r>
              <a:rPr lang="en-US" baseline="0" dirty="0" smtClean="0"/>
              <a:t> plans)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Scope of settings: global (</a:t>
            </a:r>
            <a:r>
              <a:rPr lang="en-US" dirty="0" err="1" smtClean="0"/>
              <a:t>triplestore</a:t>
            </a:r>
            <a:r>
              <a:rPr lang="en-US" dirty="0" smtClean="0"/>
              <a:t> app instance) vs database vs</a:t>
            </a:r>
            <a:r>
              <a:rPr lang="en-US" baseline="0" dirty="0" smtClean="0"/>
              <a:t> named graph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02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Fuseki</a:t>
            </a:r>
            <a:r>
              <a:rPr lang="en-US" dirty="0" smtClean="0"/>
              <a:t> settings: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https://jena.apache.org/documentation/fuseki2/fuseki-configuration.html</a:t>
            </a:r>
            <a:endParaRPr lang="en-US" dirty="0" smtClean="0"/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 err="1" smtClean="0"/>
              <a:t>auth</a:t>
            </a:r>
            <a:r>
              <a:rPr lang="en-US" baseline="0" dirty="0" smtClean="0"/>
              <a:t> (using Apache </a:t>
            </a:r>
            <a:r>
              <a:rPr lang="en-US" baseline="0" dirty="0" err="1" smtClean="0"/>
              <a:t>Shiro</a:t>
            </a:r>
            <a:r>
              <a:rPr lang="en-US" baseline="0" dirty="0" smtClean="0"/>
              <a:t>):</a:t>
            </a:r>
            <a:endParaRPr lang="en-US" dirty="0" smtClean="0"/>
          </a:p>
          <a:p>
            <a:pPr marL="1085850" lvl="2" indent="-171450">
              <a:buFont typeface="Wingdings" panose="05000000000000000000" pitchFamily="2" charset="2"/>
              <a:buChar char="§"/>
            </a:pPr>
            <a:r>
              <a:rPr lang="en-US" dirty="0" smtClean="0">
                <a:hlinkClick r:id="rId4"/>
              </a:rPr>
              <a:t>https://jena.apache.org/documentation/fuseki2/fuseki-security.html</a:t>
            </a:r>
            <a:endParaRPr lang="en-US" dirty="0" smtClean="0">
              <a:hlinkClick r:id="rId5"/>
            </a:endParaRPr>
          </a:p>
          <a:p>
            <a:pPr marL="1085850" lvl="2" indent="-171450">
              <a:buFont typeface="Wingdings" panose="05000000000000000000" pitchFamily="2" charset="2"/>
              <a:buChar char="§"/>
            </a:pPr>
            <a:r>
              <a:rPr lang="en-US" dirty="0" smtClean="0">
                <a:hlinkClick r:id="rId5"/>
              </a:rPr>
              <a:t>https://jena.apache.org/documentation/permissions/example.html</a:t>
            </a:r>
            <a:endParaRPr lang="en-US" dirty="0" smtClean="0"/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 smtClean="0"/>
              <a:t>reasoning: </a:t>
            </a:r>
            <a:r>
              <a:rPr lang="en-US" dirty="0" smtClean="0">
                <a:hlinkClick r:id="rId6"/>
              </a:rPr>
              <a:t>http://web.archive.org/web/20180730115728/http://www.juanfelipe.info/node/182</a:t>
            </a:r>
            <a:endParaRPr lang="en-US" dirty="0" smtClean="0"/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dirty="0" err="1" smtClean="0"/>
              <a:t>config</a:t>
            </a:r>
            <a:r>
              <a:rPr lang="en-US" dirty="0" smtClean="0"/>
              <a:t> files (assembler): </a:t>
            </a:r>
            <a:r>
              <a:rPr lang="en-US" dirty="0" smtClean="0">
                <a:hlinkClick r:id="rId7"/>
              </a:rPr>
              <a:t>https://jena.apache.org/documentation/assembler/assembler.ttl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Stardog</a:t>
            </a:r>
            <a:r>
              <a:rPr lang="en-US" dirty="0" smtClean="0"/>
              <a:t> HTTP API: </a:t>
            </a:r>
            <a:r>
              <a:rPr lang="en-US" dirty="0" smtClean="0">
                <a:hlinkClick r:id="rId8"/>
              </a:rPr>
              <a:t>https://stardog.docs.apiary.io/#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Stardog</a:t>
            </a:r>
            <a:r>
              <a:rPr lang="en-US" baseline="0" dirty="0" smtClean="0"/>
              <a:t> help [</a:t>
            </a:r>
            <a:r>
              <a:rPr lang="en-US" baseline="0" dirty="0" err="1" smtClean="0"/>
              <a:t>command_group_name</a:t>
            </a:r>
            <a:r>
              <a:rPr lang="en-US" baseline="0" dirty="0" smtClean="0"/>
              <a:t>] or </a:t>
            </a:r>
            <a:r>
              <a:rPr lang="en-US" dirty="0" smtClean="0">
                <a:hlinkClick r:id="rId9"/>
              </a:rPr>
              <a:t>https://www.stardog.com/docs/#_man_pages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GraphDB</a:t>
            </a:r>
            <a:r>
              <a:rPr lang="en-US" dirty="0" smtClean="0"/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Workbench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 Documentation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menu. (</a:t>
            </a:r>
            <a:r>
              <a:rPr lang="en-US" dirty="0" smtClean="0">
                <a:hlinkClick r:id="rId10"/>
              </a:rPr>
              <a:t>http://localhost:7200/webapi</a:t>
            </a:r>
            <a:r>
              <a:rPr lang="en-US" dirty="0" smtClean="0"/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cloud: </a:t>
            </a:r>
            <a:r>
              <a:rPr lang="en-US" dirty="0" smtClean="0">
                <a:hlinkClick r:id="rId11"/>
              </a:rPr>
              <a:t>http://cloud-docs.ontotext.com/display/S4docs/GraphDB+Cloud+REST+APIs#GraphDBCloudRESTAPIs-GraphDBCloudAPIManagingRepositories%26QueryingData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Parliament:</a:t>
            </a:r>
            <a:r>
              <a:rPr lang="en-US" baseline="0" dirty="0" smtClean="0"/>
              <a:t> generic SPARQL protocol (no own API?)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0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all based on Java:</a:t>
            </a:r>
            <a:r>
              <a:rPr lang="en-US" baseline="0" dirty="0" smtClean="0"/>
              <a:t> best to have Java v8 or higher installed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3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Servers/files can be local on</a:t>
            </a:r>
            <a:r>
              <a:rPr lang="en-US" baseline="0" dirty="0" smtClean="0"/>
              <a:t> one computer</a:t>
            </a:r>
            <a:r>
              <a:rPr lang="en-US" dirty="0" smtClean="0"/>
              <a:t> (localhost)</a:t>
            </a:r>
            <a:r>
              <a:rPr lang="en-US" baseline="0" dirty="0" smtClean="0"/>
              <a:t> or shared in a local network or a public network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 public SPARQL endpoint over an</a:t>
            </a:r>
            <a:r>
              <a:rPr lang="en-US" baseline="0" dirty="0" smtClean="0"/>
              <a:t> RDF </a:t>
            </a:r>
            <a:r>
              <a:rPr lang="en-US" baseline="0" dirty="0" err="1" smtClean="0"/>
              <a:t>triplestore</a:t>
            </a:r>
            <a:r>
              <a:rPr lang="en-US" baseline="0" dirty="0" smtClean="0"/>
              <a:t> is often very brittle (limited availability)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aseline="0" dirty="0" smtClean="0"/>
              <a:t>other options: data dumps and triple pattern fragment server (read only)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aseline="0" dirty="0" smtClean="0"/>
              <a:t>usage of SPARQL endpoint in controlled local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Servers/files can be local on</a:t>
            </a:r>
            <a:r>
              <a:rPr lang="en-US" baseline="0" dirty="0" smtClean="0"/>
              <a:t> one computer</a:t>
            </a:r>
            <a:r>
              <a:rPr lang="en-US" dirty="0" smtClean="0"/>
              <a:t> (localhost)</a:t>
            </a:r>
            <a:r>
              <a:rPr lang="en-US" baseline="0" dirty="0" smtClean="0"/>
              <a:t> or shared in a local network or a public network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Topbraid</a:t>
            </a:r>
            <a:r>
              <a:rPr lang="en-US" baseline="0" dirty="0" smtClean="0"/>
              <a:t> Composer can be used to set up a SPARQL endpoint: </a:t>
            </a:r>
            <a:r>
              <a:rPr lang="en-US" dirty="0" smtClean="0">
                <a:hlinkClick r:id="rId3"/>
              </a:rPr>
              <a:t>https://www.topquadrant.com/2010/05/07/how-to-publish-your-linked-data-with-topbraid-live-sparql-endpoints/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1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available options depend on </a:t>
            </a:r>
            <a:r>
              <a:rPr lang="en-US" dirty="0" err="1" smtClean="0"/>
              <a:t>triplestore</a:t>
            </a:r>
            <a:r>
              <a:rPr lang="en-US" dirty="0" smtClean="0"/>
              <a:t>: minimum is a standalone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9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Server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triplestore</a:t>
            </a:r>
            <a:r>
              <a:rPr lang="en-US" dirty="0" smtClean="0"/>
              <a:t> can be local on</a:t>
            </a:r>
            <a:r>
              <a:rPr lang="en-US" baseline="0" dirty="0" smtClean="0"/>
              <a:t> one computer</a:t>
            </a:r>
            <a:r>
              <a:rPr lang="en-US" dirty="0" smtClean="0"/>
              <a:t> (localhost)</a:t>
            </a:r>
            <a:r>
              <a:rPr lang="en-US" baseline="0" dirty="0" smtClean="0"/>
              <a:t> or shared in a local network or a public network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20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e.g. query in </a:t>
            </a:r>
            <a:r>
              <a:rPr lang="en-US" dirty="0" err="1" smtClean="0"/>
              <a:t>GraphDB</a:t>
            </a:r>
            <a:r>
              <a:rPr lang="en-US" dirty="0" smtClean="0"/>
              <a:t> default graph: includes triples from RDFS, RDF, OWL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triplestore</a:t>
            </a:r>
            <a:r>
              <a:rPr lang="en-US" baseline="0" dirty="0" smtClean="0"/>
              <a:t> engines allow to loosen the RDF literal well-formedness (canonicalization)</a:t>
            </a:r>
            <a:endParaRPr lang="en-US" dirty="0" smtClean="0"/>
          </a:p>
          <a:p>
            <a:r>
              <a:rPr lang="en-US" dirty="0" smtClean="0"/>
              <a:t>* </a:t>
            </a:r>
            <a:r>
              <a:rPr lang="en-US" dirty="0" err="1" smtClean="0"/>
              <a:t>triplestores</a:t>
            </a:r>
            <a:r>
              <a:rPr lang="en-US" dirty="0" smtClean="0"/>
              <a:t> compatible with RDF4J framework should be more</a:t>
            </a:r>
            <a:r>
              <a:rPr lang="en-US" baseline="0" dirty="0" smtClean="0"/>
              <a:t> compatible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in-memory: limited by RAM + volatile  =&gt; ideal for small, temporal</a:t>
            </a:r>
            <a:r>
              <a:rPr lang="en-US" baseline="0" dirty="0" smtClean="0"/>
              <a:t> </a:t>
            </a:r>
            <a:r>
              <a:rPr lang="en-US" dirty="0" smtClean="0"/>
              <a:t>datasets </a:t>
            </a:r>
            <a:r>
              <a:rPr lang="en-US" dirty="0" smtClean="0">
                <a:sym typeface="Wingdings" panose="05000000000000000000" pitchFamily="2" charset="2"/>
              </a:rPr>
              <a:t> persistent storage: more scalable, better consistency and smaller memory footprint =&gt; some </a:t>
            </a:r>
            <a:r>
              <a:rPr lang="en-US" dirty="0" err="1" smtClean="0">
                <a:sym typeface="Wingdings" panose="05000000000000000000" pitchFamily="2" charset="2"/>
              </a:rPr>
              <a:t>triplestores</a:t>
            </a:r>
            <a:r>
              <a:rPr lang="en-US" dirty="0" smtClean="0">
                <a:sym typeface="Wingdings" panose="05000000000000000000" pitchFamily="2" charset="2"/>
              </a:rPr>
              <a:t> offer the option to</a:t>
            </a:r>
            <a:r>
              <a:rPr lang="en-US" baseline="0" dirty="0" smtClean="0">
                <a:sym typeface="Wingdings" panose="05000000000000000000" pitchFamily="2" charset="2"/>
              </a:rPr>
              <a:t> choose between in-memory or persistent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97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read query: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https://www.w3.org/TR/2013/REC-sparql11-query-20130321/</a:t>
            </a:r>
            <a:endParaRPr lang="en-US" dirty="0" smtClean="0"/>
          </a:p>
          <a:p>
            <a:pPr marL="685800" lvl="1" indent="-228600">
              <a:buFont typeface="Courier New" panose="02070309020205020404" pitchFamily="49" charset="0"/>
              <a:buChar char="o"/>
            </a:pPr>
            <a:r>
              <a:rPr lang="en-US" baseline="0" dirty="0" smtClean="0"/>
              <a:t>SELECT, CONSTRUCT, ASK, DESCRIBE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update query: </a:t>
            </a:r>
            <a:r>
              <a:rPr lang="en-US" dirty="0" smtClean="0">
                <a:hlinkClick r:id="rId4"/>
              </a:rPr>
              <a:t>https://www.w3.org/TR/sparql11-update/</a:t>
            </a:r>
            <a:endParaRPr lang="en-US" baseline="0" dirty="0" smtClean="0"/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graph update: INSERT, INSERT DATA, DELETE, DELETE DATA, LOAD, CLEAR (+ combinations with named graph)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aseline="0" dirty="0" smtClean="0"/>
              <a:t>graph management: CREATE, DROP, COPY, MOVE, ADD (+ combinations with named graph)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0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support depends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triplestore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9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data storage is typically persistent =&gt;</a:t>
            </a:r>
            <a:r>
              <a:rPr lang="en-US" baseline="0" dirty="0" smtClean="0"/>
              <a:t> </a:t>
            </a:r>
            <a:r>
              <a:rPr lang="en-US" dirty="0" smtClean="0"/>
              <a:t>there are exceptions allowing in-memory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7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Parliament </a:t>
            </a:r>
            <a:r>
              <a:rPr lang="en-US" dirty="0" err="1" smtClean="0"/>
              <a:t>triplestore</a:t>
            </a:r>
            <a:r>
              <a:rPr lang="en-US" dirty="0" smtClean="0"/>
              <a:t> does not take </a:t>
            </a:r>
            <a:r>
              <a:rPr lang="en-US" dirty="0" err="1" smtClean="0"/>
              <a:t>Tbox</a:t>
            </a:r>
            <a:r>
              <a:rPr lang="en-US" dirty="0" smtClean="0"/>
              <a:t> from named graphs into consideration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 </a:t>
            </a:r>
            <a:r>
              <a:rPr lang="en-US" baseline="0" dirty="0" err="1" smtClean="0"/>
              <a:t>triplestore</a:t>
            </a:r>
            <a:r>
              <a:rPr lang="en-US" baseline="0" dirty="0" smtClean="0"/>
              <a:t> can also be called a </a:t>
            </a:r>
            <a:r>
              <a:rPr lang="en-US" baseline="0" dirty="0" err="1" smtClean="0"/>
              <a:t>quadstore</a:t>
            </a:r>
            <a:r>
              <a:rPr lang="en-US" baseline="0" dirty="0" smtClean="0"/>
              <a:t> if it supports named graphs (similar for Triple Pattern Fragment server =&gt; Quad Pattern Fragment server)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Also possible for </a:t>
            </a:r>
            <a:r>
              <a:rPr lang="en-US" baseline="0" dirty="0" err="1" smtClean="0"/>
              <a:t>reasoners</a:t>
            </a:r>
            <a:r>
              <a:rPr lang="en-US" baseline="0" dirty="0" smtClean="0"/>
              <a:t> of some </a:t>
            </a:r>
            <a:r>
              <a:rPr lang="en-US" baseline="0" dirty="0" err="1" smtClean="0"/>
              <a:t>triplestore</a:t>
            </a:r>
            <a:r>
              <a:rPr lang="en-US" baseline="0" dirty="0" smtClean="0"/>
              <a:t> applications to only use certain </a:t>
            </a:r>
            <a:r>
              <a:rPr lang="en-US" baseline="0" dirty="0" err="1" smtClean="0"/>
              <a:t>Tbox</a:t>
            </a:r>
            <a:r>
              <a:rPr lang="en-US" baseline="0" dirty="0" smtClean="0"/>
              <a:t> (e.g. by defining the name of the </a:t>
            </a:r>
            <a:r>
              <a:rPr lang="en-US" baseline="0" smtClean="0"/>
              <a:t>named graph)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3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Apache Jena TDB: no support for setting up a</a:t>
            </a:r>
            <a:r>
              <a:rPr lang="en-US" baseline="0" dirty="0" smtClean="0"/>
              <a:t> SPARQL endpoint =&gt; use </a:t>
            </a:r>
            <a:r>
              <a:rPr lang="en-US" baseline="0" dirty="0" err="1" smtClean="0"/>
              <a:t>Fuseki</a:t>
            </a:r>
            <a:r>
              <a:rPr lang="en-US" baseline="0" dirty="0" smtClean="0"/>
              <a:t> (SPARQL endpoint over TDB or in-memory DB)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hybrid databases: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 err="1" smtClean="0"/>
              <a:t>Openlink</a:t>
            </a:r>
            <a:r>
              <a:rPr lang="en-US" dirty="0" smtClean="0"/>
              <a:t> Virtuoso</a:t>
            </a:r>
            <a:r>
              <a:rPr lang="en-US" baseline="0" dirty="0" smtClean="0"/>
              <a:t> Universal Server </a:t>
            </a:r>
            <a:r>
              <a:rPr lang="en-US" dirty="0" smtClean="0"/>
              <a:t>=&gt; </a:t>
            </a:r>
            <a:r>
              <a:rPr lang="en-US" dirty="0" err="1" smtClean="0"/>
              <a:t>triplestore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RDBMS, XML and free text documents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 err="1" smtClean="0"/>
              <a:t>AnzoGraph</a:t>
            </a:r>
            <a:r>
              <a:rPr lang="en-US" dirty="0" smtClean="0"/>
              <a:t>: RDF and LPG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 smtClean="0"/>
              <a:t>Amazon Neptune: RDF and LPG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43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50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https://medium.com/wallscope/comparison-of-linked-data-triplestores-developing-the-methodology-e87771cb3011</a:t>
            </a:r>
            <a:endParaRPr lang="en-US" dirty="0" smtClean="0"/>
          </a:p>
          <a:p>
            <a:r>
              <a:rPr lang="en-US" dirty="0" smtClean="0"/>
              <a:t>RDF</a:t>
            </a:r>
            <a:r>
              <a:rPr lang="en-US" baseline="0" dirty="0" smtClean="0"/>
              <a:t> querying/loading efficiency: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triplestore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triplestore</a:t>
            </a:r>
            <a:r>
              <a:rPr lang="en-US" baseline="0" dirty="0" smtClean="0"/>
              <a:t> 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data structure and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query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https://en.wikipedia.org/wiki/Comparison_of_triplestores</a:t>
            </a: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Parliament: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 smtClean="0"/>
              <a:t>named graphs: editing</a:t>
            </a:r>
            <a:r>
              <a:rPr lang="en-US" baseline="0" dirty="0" smtClean="0"/>
              <a:t> is only possible via SPARQL protocol (not in web interface: no quad formats allowed)</a:t>
            </a:r>
            <a:endParaRPr lang="en-US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 smtClean="0"/>
              <a:t>no validity check, indexing before spatial querying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 smtClean="0"/>
              <a:t>reasoning: SWRL rules, subclass,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inferRdfsClass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inferOwlClass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inferRdfsResource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inferOwlThing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subproperty</a:t>
            </a:r>
            <a:r>
              <a:rPr lang="en-US" baseline="0" dirty="0" smtClean="0"/>
              <a:t>, domain, range, </a:t>
            </a:r>
            <a:r>
              <a:rPr lang="en-US" baseline="0" dirty="0" err="1" smtClean="0"/>
              <a:t>equivalentProp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equivalentClass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inverseOf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symmetricProp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functionalProp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invFunctionalProp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transitiveProp</a:t>
            </a:r>
            <a:r>
              <a:rPr lang="en-US" baseline="0" dirty="0" smtClean="0"/>
              <a:t> =&gt; no prop chain axioms, </a:t>
            </a:r>
            <a:r>
              <a:rPr lang="en-US" baseline="0" dirty="0" err="1" smtClean="0"/>
              <a:t>disjunct</a:t>
            </a:r>
            <a:r>
              <a:rPr lang="en-US" baseline="0" dirty="0" smtClean="0"/>
              <a:t> classes/properties, reflexive/</a:t>
            </a:r>
            <a:r>
              <a:rPr lang="en-US" baseline="0" dirty="0" err="1" smtClean="0"/>
              <a:t>irreflexive</a:t>
            </a:r>
            <a:r>
              <a:rPr lang="en-US" baseline="0" dirty="0" smtClean="0"/>
              <a:t>, asymmetric, </a:t>
            </a:r>
            <a:r>
              <a:rPr lang="en-US" baseline="0" dirty="0" err="1" smtClean="0"/>
              <a:t>owl:sameAs</a:t>
            </a:r>
            <a:r>
              <a:rPr lang="en-US" baseline="0" dirty="0" smtClean="0"/>
              <a:t> =&gt; rule language based (</a:t>
            </a:r>
            <a:r>
              <a:rPr lang="en-US" baseline="0" dirty="0" err="1" smtClean="0"/>
              <a:t>subprofile</a:t>
            </a:r>
            <a:r>
              <a:rPr lang="en-US" baseline="0" dirty="0" smtClean="0"/>
              <a:t> of OWL 2 RL?)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baseline="0" dirty="0" err="1" smtClean="0"/>
              <a:t>config</a:t>
            </a:r>
            <a:r>
              <a:rPr lang="en-US" baseline="0" dirty="0" smtClean="0"/>
              <a:t> file (no request prop)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baseline="0" dirty="0" smtClean="0"/>
              <a:t>extendible?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Fuseki</a:t>
            </a:r>
            <a:r>
              <a:rPr lang="en-US" baseline="0" dirty="0" smtClean="0"/>
              <a:t>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aseline="0" dirty="0" smtClean="0"/>
              <a:t>options for geospatial queries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>
                <a:hlinkClick r:id="rId4"/>
              </a:rPr>
              <a:t>https://jena.apache.org/documentation/query/spatial-query.html</a:t>
            </a:r>
            <a:endParaRPr lang="en-US" dirty="0" smtClean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>
                <a:hlinkClick r:id="rId5"/>
              </a:rPr>
              <a:t>https://github.com/galbiston/geosparql-fuseki</a:t>
            </a:r>
            <a:endParaRPr lang="en-US" dirty="0" smtClean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>
                <a:hlinkClick r:id="rId6"/>
              </a:rPr>
              <a:t>https://github.com/galbiston/geosparql-jena</a:t>
            </a:r>
            <a:endParaRPr lang="en-US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 smtClean="0"/>
              <a:t>Full</a:t>
            </a:r>
            <a:r>
              <a:rPr lang="en-US" baseline="0" dirty="0" smtClean="0"/>
              <a:t> text search</a:t>
            </a:r>
            <a:endParaRPr lang="en-US" dirty="0" smtClean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https://jena.apache.org/documentation/query/text-query.html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B4B1D-FF16-4AAB-933C-0C834CD33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7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0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8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0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A0A4-EC4C-4F3B-9B4F-820EFCD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thias.Bonduel@kuleuven.be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ena.apache.org/documentation/inferenc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ena.apache.org/help_and_support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emWebCentral/parliament" TargetMode="External"/><Relationship Id="rId4" Type="http://schemas.openxmlformats.org/officeDocument/2006/relationships/hyperlink" Target="https://community.stardog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graphdb.ontotext.com/documentation/free/free/run-desktop-installation.html#on-linux" TargetMode="External"/><Relationship Id="rId3" Type="http://schemas.openxmlformats.org/officeDocument/2006/relationships/hyperlink" Target="https://jena.apache.org/documentation/fuseki2/fuseki-run.html" TargetMode="External"/><Relationship Id="rId7" Type="http://schemas.openxmlformats.org/officeDocument/2006/relationships/hyperlink" Target="https://www.stardog.com/docs/#_windows" TargetMode="External"/><Relationship Id="rId12" Type="http://schemas.openxmlformats.org/officeDocument/2006/relationships/hyperlink" Target="https://github.com/SemWebCentral/parliament/releas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rdog.com/docs/#_docker" TargetMode="External"/><Relationship Id="rId11" Type="http://schemas.openxmlformats.org/officeDocument/2006/relationships/hyperlink" Target="https://github.com/SemWebCentral/parliament/blob/master/doc/UserGuide/ParliamentUserGuide.pdf" TargetMode="External"/><Relationship Id="rId5" Type="http://schemas.openxmlformats.org/officeDocument/2006/relationships/hyperlink" Target="https://www.stardog.com/docs/#_linux_and_osx" TargetMode="External"/><Relationship Id="rId10" Type="http://schemas.openxmlformats.org/officeDocument/2006/relationships/hyperlink" Target="http://graphdb.ontotext.com/documentation/free/free/run-desktop-installation.html#on-windows" TargetMode="External"/><Relationship Id="rId4" Type="http://schemas.openxmlformats.org/officeDocument/2006/relationships/hyperlink" Target="https://www.stardog.com/studio/" TargetMode="External"/><Relationship Id="rId9" Type="http://schemas.openxmlformats.org/officeDocument/2006/relationships/hyperlink" Target="http://graphdb.ontotext.com/documentation/free/free/run-desktop-installation.html#on-mac-o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.org/TR/sparql11-protocol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rdf.ontotext.com/4139541402/mydb/repositories/OpenSmartHomeDataSe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pedia.org/sparq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5508"/>
            <a:ext cx="9144000" cy="2387600"/>
          </a:xfrm>
        </p:spPr>
        <p:txBody>
          <a:bodyPr/>
          <a:lstStyle/>
          <a:p>
            <a:r>
              <a:rPr lang="en-US" dirty="0" smtClean="0"/>
              <a:t>RDF </a:t>
            </a:r>
            <a:r>
              <a:rPr lang="en-US" dirty="0" err="1" smtClean="0"/>
              <a:t>triplestores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SPARQL endpoints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60577"/>
            <a:ext cx="9144000" cy="1655762"/>
          </a:xfrm>
        </p:spPr>
        <p:txBody>
          <a:bodyPr/>
          <a:lstStyle/>
          <a:p>
            <a:r>
              <a:rPr lang="en-US" dirty="0" smtClean="0"/>
              <a:t>Lecturer: Mathias Bonduel</a:t>
            </a:r>
          </a:p>
          <a:p>
            <a:r>
              <a:rPr lang="en-US" dirty="0" smtClean="0">
                <a:hlinkClick r:id="rId3"/>
              </a:rPr>
              <a:t>mathias.Bonduel@kuleuven.be</a:t>
            </a:r>
            <a:endParaRPr lang="en-US" dirty="0" smtClean="0"/>
          </a:p>
          <a:p>
            <a:r>
              <a:rPr lang="en-US" dirty="0" smtClean="0"/>
              <a:t>LDAC summer school 2019 – Lisbon, Portugal</a:t>
            </a:r>
            <a:endParaRPr lang="en-US" dirty="0"/>
          </a:p>
        </p:txBody>
      </p:sp>
      <p:pic>
        <p:nvPicPr>
          <p:cNvPr id="4" name="Picture 6" descr="Image result for ugent logo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579411" y="459966"/>
            <a:ext cx="1475796" cy="101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1785" y="686695"/>
            <a:ext cx="3955359" cy="578184"/>
          </a:xfrm>
          <a:prstGeom prst="rect">
            <a:avLst/>
          </a:prstGeom>
        </p:spPr>
      </p:pic>
      <p:pic>
        <p:nvPicPr>
          <p:cNvPr id="2050" name="Picture 2" descr="Image result for kuleuven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6" y="459966"/>
            <a:ext cx="2885712" cy="103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inkedbuildingdata.net/ldac2019/summerschool/images/ldacLogo_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4" y="4163108"/>
            <a:ext cx="1928931" cy="208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6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 err="1" smtClean="0"/>
              <a:t>triplestores</a:t>
            </a:r>
            <a:r>
              <a:rPr lang="en-US" dirty="0" smtClean="0"/>
              <a:t>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Hardware</a:t>
            </a:r>
            <a:r>
              <a:rPr lang="en-US" sz="2600" dirty="0" smtClean="0"/>
              <a:t> sizing: recommended RAM, disk space, etc.</a:t>
            </a:r>
          </a:p>
          <a:p>
            <a:r>
              <a:rPr lang="en-US" sz="2600" b="1" dirty="0"/>
              <a:t>E</a:t>
            </a:r>
            <a:r>
              <a:rPr lang="en-US" sz="2600" b="1" dirty="0" smtClean="0"/>
              <a:t>fficiency</a:t>
            </a:r>
            <a:r>
              <a:rPr lang="en-US" sz="2600" dirty="0" smtClean="0"/>
              <a:t> (speed and memory usage)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RDF loading/import efficiency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Querying efficiency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Reasoning efficiency</a:t>
            </a:r>
          </a:p>
          <a:p>
            <a:r>
              <a:rPr lang="en-US" sz="2600" b="1" dirty="0" smtClean="0"/>
              <a:t>License</a:t>
            </a:r>
            <a:r>
              <a:rPr lang="en-US" sz="2600" dirty="0" smtClean="0"/>
              <a:t> options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open source/proprietary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free/educational/commercial</a:t>
            </a:r>
          </a:p>
          <a:p>
            <a:r>
              <a:rPr lang="en-US" sz="2600" b="1" dirty="0"/>
              <a:t>S</a:t>
            </a:r>
            <a:r>
              <a:rPr lang="en-US" sz="2600" b="1" dirty="0" smtClean="0"/>
              <a:t>ecurity</a:t>
            </a:r>
            <a:r>
              <a:rPr lang="en-US" sz="2600" dirty="0" smtClean="0"/>
              <a:t>: SSH, access roles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 err="1" smtClean="0"/>
              <a:t>triplestores</a:t>
            </a:r>
            <a:r>
              <a:rPr lang="en-US" dirty="0" smtClean="0"/>
              <a:t>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API</a:t>
            </a:r>
            <a:r>
              <a:rPr lang="en-US" dirty="0" smtClean="0"/>
              <a:t> programming language support</a:t>
            </a:r>
          </a:p>
          <a:p>
            <a:r>
              <a:rPr lang="en-US" b="1" dirty="0" smtClean="0"/>
              <a:t>SPARQL</a:t>
            </a:r>
            <a:r>
              <a:rPr lang="en-US" dirty="0" smtClean="0"/>
              <a:t> 1.1 support + SPARQL extensions (spatial, temporal, PATHS, etc.)</a:t>
            </a:r>
          </a:p>
          <a:p>
            <a:r>
              <a:rPr lang="en-US" b="1" dirty="0"/>
              <a:t>R</a:t>
            </a:r>
            <a:r>
              <a:rPr lang="en-US" b="1" dirty="0" smtClean="0"/>
              <a:t>easoning</a:t>
            </a:r>
            <a:r>
              <a:rPr lang="en-US" dirty="0" smtClean="0"/>
              <a:t>: support for RDFS, OWL flavors, rule languages, SHACL</a:t>
            </a:r>
          </a:p>
          <a:p>
            <a:r>
              <a:rPr lang="en-US" b="1" dirty="0" smtClean="0"/>
              <a:t>Validity/conformity</a:t>
            </a:r>
            <a:r>
              <a:rPr lang="en-US" dirty="0" smtClean="0"/>
              <a:t> check of input data</a:t>
            </a:r>
          </a:p>
          <a:p>
            <a:r>
              <a:rPr lang="en-US" b="1" dirty="0" smtClean="0"/>
              <a:t>Documentation</a:t>
            </a:r>
            <a:r>
              <a:rPr lang="en-US" dirty="0" smtClean="0"/>
              <a:t> (or the lack of it)</a:t>
            </a:r>
          </a:p>
          <a:p>
            <a:r>
              <a:rPr lang="en-US" dirty="0" smtClean="0"/>
              <a:t>(Commercial) </a:t>
            </a:r>
            <a:r>
              <a:rPr lang="en-US" b="1" dirty="0" smtClean="0"/>
              <a:t>support</a:t>
            </a:r>
          </a:p>
          <a:p>
            <a:r>
              <a:rPr lang="en-US" b="1" dirty="0"/>
              <a:t>E</a:t>
            </a:r>
            <a:r>
              <a:rPr lang="en-US" b="1" dirty="0" smtClean="0"/>
              <a:t>xtras</a:t>
            </a:r>
            <a:r>
              <a:rPr lang="en-US" dirty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GraphQL</a:t>
            </a:r>
            <a:r>
              <a:rPr lang="en-US" dirty="0"/>
              <a:t>, support for Apache </a:t>
            </a:r>
            <a:r>
              <a:rPr lang="en-US" dirty="0" err="1"/>
              <a:t>TinkerPop</a:t>
            </a:r>
            <a:r>
              <a:rPr lang="en-US" dirty="0"/>
              <a:t> API (e.g. Gremlin</a:t>
            </a:r>
            <a:r>
              <a:rPr lang="en-US" dirty="0" smtClean="0"/>
              <a:t>), etc.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plug-and-play cloud 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full-text search, machine </a:t>
            </a:r>
            <a:r>
              <a:rPr lang="en-US" dirty="0" smtClean="0"/>
              <a:t>learning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virtual graphs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 err="1" smtClean="0"/>
              <a:t>triplestores</a:t>
            </a:r>
            <a:r>
              <a:rPr lang="en-US" dirty="0" smtClean="0"/>
              <a:t> (3/4)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03359"/>
              </p:ext>
            </p:extLst>
          </p:nvPr>
        </p:nvGraphicFramePr>
        <p:xfrm>
          <a:off x="174169" y="1394460"/>
          <a:ext cx="11761799" cy="4297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02516">
                  <a:extLst>
                    <a:ext uri="{9D8B030D-6E8A-4147-A177-3AD203B41FA5}">
                      <a16:colId xmlns:a16="http://schemas.microsoft.com/office/drawing/2014/main" val="3728424808"/>
                    </a:ext>
                  </a:extLst>
                </a:gridCol>
                <a:gridCol w="1334739">
                  <a:extLst>
                    <a:ext uri="{9D8B030D-6E8A-4147-A177-3AD203B41FA5}">
                      <a16:colId xmlns:a16="http://schemas.microsoft.com/office/drawing/2014/main" val="769237924"/>
                    </a:ext>
                  </a:extLst>
                </a:gridCol>
                <a:gridCol w="2182368">
                  <a:extLst>
                    <a:ext uri="{9D8B030D-6E8A-4147-A177-3AD203B41FA5}">
                      <a16:colId xmlns:a16="http://schemas.microsoft.com/office/drawing/2014/main" val="3129136739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858731550"/>
                    </a:ext>
                  </a:extLst>
                </a:gridCol>
                <a:gridCol w="2245070">
                  <a:extLst>
                    <a:ext uri="{9D8B030D-6E8A-4147-A177-3AD203B41FA5}">
                      <a16:colId xmlns:a16="http://schemas.microsoft.com/office/drawing/2014/main" val="2164127503"/>
                    </a:ext>
                  </a:extLst>
                </a:gridCol>
                <a:gridCol w="2502487">
                  <a:extLst>
                    <a:ext uri="{9D8B030D-6E8A-4147-A177-3AD203B41FA5}">
                      <a16:colId xmlns:a16="http://schemas.microsoft.com/office/drawing/2014/main" val="4193763494"/>
                    </a:ext>
                  </a:extLst>
                </a:gridCol>
                <a:gridCol w="1116795">
                  <a:extLst>
                    <a:ext uri="{9D8B030D-6E8A-4147-A177-3AD203B41FA5}">
                      <a16:colId xmlns:a16="http://schemas.microsoft.com/office/drawing/2014/main" val="2762766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r>
                        <a:rPr lang="en-US" dirty="0" err="1" smtClean="0"/>
                        <a:t>triplestore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GeoSPARQL</a:t>
                      </a:r>
                      <a:r>
                        <a:rPr lang="en-US" dirty="0" smtClean="0"/>
                        <a:t> querying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repositories per DB 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Named graphs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</a:t>
                      </a:r>
                      <a:r>
                        <a:rPr lang="en-US" baseline="0" dirty="0" smtClean="0"/>
                        <a:t> r</a:t>
                      </a:r>
                      <a:r>
                        <a:rPr lang="en-US" dirty="0" smtClean="0"/>
                        <a:t>easoning schemes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Licensing</a:t>
                      </a:r>
                      <a:r>
                        <a:rPr lang="en-US" baseline="0" dirty="0" smtClean="0"/>
                        <a:t> 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 loading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5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Jena </a:t>
                      </a:r>
                      <a:r>
                        <a:rPr lang="en-US" dirty="0" err="1" smtClean="0"/>
                        <a:t>Fuseki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RDFS/OWL rule engines**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 (Apache License</a:t>
                      </a:r>
                      <a:r>
                        <a:rPr lang="en-US" baseline="0" dirty="0" smtClean="0"/>
                        <a:t> v2.0)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92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RDFS,</a:t>
                      </a:r>
                      <a:r>
                        <a:rPr lang="en-US" baseline="0" dirty="0" smtClean="0"/>
                        <a:t> OWL DL/QL/RL, SL (includes SWRL), SHACL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Proprietary:</a:t>
                      </a:r>
                      <a:r>
                        <a:rPr lang="en-US" baseline="0" dirty="0" smtClean="0"/>
                        <a:t> Enterprise licenses (60 day trial), free academic license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6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Ontotext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GraphDB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RDFS, OWL QL/RL,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ustom rulesets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Proprietary:</a:t>
                      </a:r>
                      <a:r>
                        <a:rPr lang="en-US" baseline="0" dirty="0" smtClean="0"/>
                        <a:t> Enterprise license (60 day trial), standard license (60 day trial), free license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3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BBN Parliament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of RDFS</a:t>
                      </a:r>
                      <a:r>
                        <a:rPr lang="en-US" baseline="0" dirty="0" smtClean="0"/>
                        <a:t> and OWL</a:t>
                      </a:r>
                      <a:r>
                        <a:rPr lang="en-US" dirty="0" smtClean="0"/>
                        <a:t> rules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config</a:t>
                      </a:r>
                      <a:r>
                        <a:rPr lang="en-US" baseline="0" dirty="0" smtClean="0"/>
                        <a:t>), SWRL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 (BSD)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2293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1350" y="5710613"/>
            <a:ext cx="11469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</a:t>
            </a:r>
            <a:r>
              <a:rPr lang="en-US" sz="1400" dirty="0"/>
              <a:t>L</a:t>
            </a:r>
            <a:r>
              <a:rPr lang="en-US" sz="1400" dirty="0" smtClean="0"/>
              <a:t>imited custom geospatial queries possible over WGS84 and </a:t>
            </a:r>
            <a:r>
              <a:rPr lang="en-US" sz="1400" dirty="0" err="1" smtClean="0"/>
              <a:t>GeoSPARQL</a:t>
            </a:r>
            <a:r>
              <a:rPr lang="en-US" sz="1400" dirty="0" smtClean="0"/>
              <a:t> WKT data (newest versions might include </a:t>
            </a:r>
            <a:r>
              <a:rPr lang="en-US" sz="1400" dirty="0" err="1" smtClean="0"/>
              <a:t>GeoSPARQL</a:t>
            </a:r>
            <a:r>
              <a:rPr lang="en-US" sz="1400" dirty="0"/>
              <a:t> </a:t>
            </a:r>
            <a:r>
              <a:rPr lang="en-US" sz="1400" dirty="0" smtClean="0"/>
              <a:t>querying)</a:t>
            </a:r>
          </a:p>
          <a:p>
            <a:r>
              <a:rPr lang="en-US" sz="1400" dirty="0" smtClean="0"/>
              <a:t>** Jena modules can be connected </a:t>
            </a:r>
            <a:r>
              <a:rPr lang="en-US" sz="1400" dirty="0"/>
              <a:t>for </a:t>
            </a:r>
            <a:r>
              <a:rPr lang="en-US" sz="1400" dirty="0" smtClean="0"/>
              <a:t>extensions: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://jena.apache.org/documentation/inference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 </a:t>
            </a:r>
          </a:p>
          <a:p>
            <a:r>
              <a:rPr lang="en-US" sz="1400" dirty="0" smtClean="0"/>
              <a:t>*** Limited custom geospatial queries possible over WGS84 data (</a:t>
            </a:r>
            <a:r>
              <a:rPr lang="en-US" sz="1400" dirty="0" err="1" smtClean="0"/>
              <a:t>GraphDB</a:t>
            </a:r>
            <a:r>
              <a:rPr lang="en-US" sz="1400" dirty="0" smtClean="0"/>
              <a:t> functions)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1796" y="365125"/>
            <a:ext cx="413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Disclaimer: no liability regarding completeness and correctness</a:t>
            </a:r>
            <a:endParaRPr lang="en-US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</a:t>
            </a:r>
            <a:r>
              <a:rPr lang="en-US" dirty="0" err="1" smtClean="0"/>
              <a:t>triplestores</a:t>
            </a:r>
            <a:r>
              <a:rPr lang="en-US" dirty="0" smtClean="0"/>
              <a:t> (3/4)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79391"/>
              </p:ext>
            </p:extLst>
          </p:nvPr>
        </p:nvGraphicFramePr>
        <p:xfrm>
          <a:off x="174169" y="1394460"/>
          <a:ext cx="11808825" cy="4846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90839">
                  <a:extLst>
                    <a:ext uri="{9D8B030D-6E8A-4147-A177-3AD203B41FA5}">
                      <a16:colId xmlns:a16="http://schemas.microsoft.com/office/drawing/2014/main" val="3728424808"/>
                    </a:ext>
                  </a:extLst>
                </a:gridCol>
                <a:gridCol w="1541437">
                  <a:extLst>
                    <a:ext uri="{9D8B030D-6E8A-4147-A177-3AD203B41FA5}">
                      <a16:colId xmlns:a16="http://schemas.microsoft.com/office/drawing/2014/main" val="1475169580"/>
                    </a:ext>
                  </a:extLst>
                </a:gridCol>
                <a:gridCol w="1948943">
                  <a:extLst>
                    <a:ext uri="{9D8B030D-6E8A-4147-A177-3AD203B41FA5}">
                      <a16:colId xmlns:a16="http://schemas.microsoft.com/office/drawing/2014/main" val="2795087283"/>
                    </a:ext>
                  </a:extLst>
                </a:gridCol>
                <a:gridCol w="6927606">
                  <a:extLst>
                    <a:ext uri="{9D8B030D-6E8A-4147-A177-3AD203B41FA5}">
                      <a16:colId xmlns:a16="http://schemas.microsoft.com/office/drawing/2014/main" val="256200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r>
                        <a:rPr lang="en-US" dirty="0" err="1" smtClean="0"/>
                        <a:t>triplestore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Extras: rule languages,</a:t>
                      </a:r>
                      <a:r>
                        <a:rPr lang="en-US" baseline="0" dirty="0" smtClean="0"/>
                        <a:t> validity check, built-in security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5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Jena </a:t>
                      </a:r>
                      <a:r>
                        <a:rPr lang="en-US" dirty="0" err="1" smtClean="0"/>
                        <a:t>Fuseki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hlinkClick r:id="rId3"/>
                        </a:rPr>
                        <a:t>Public</a:t>
                      </a:r>
                      <a:r>
                        <a:rPr lang="en-US" baseline="0" dirty="0" smtClean="0">
                          <a:hlinkClick r:id="rId3"/>
                        </a:rPr>
                        <a:t> </a:t>
                      </a:r>
                      <a:r>
                        <a:rPr lang="en-US" baseline="0" dirty="0" err="1" smtClean="0">
                          <a:hlinkClick r:id="rId3"/>
                        </a:rPr>
                        <a:t>mailinglist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(Jena)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rules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="1" baseline="0" dirty="0" smtClean="0"/>
                        <a:t>authentication</a:t>
                      </a:r>
                      <a:r>
                        <a:rPr lang="en-US" baseline="0" dirty="0" smtClean="0"/>
                        <a:t> (Apache </a:t>
                      </a:r>
                      <a:r>
                        <a:rPr lang="en-US" baseline="0" dirty="0" err="1" smtClean="0"/>
                        <a:t>Shiro</a:t>
                      </a:r>
                      <a:r>
                        <a:rPr lang="en-US" baseline="0" dirty="0" smtClean="0"/>
                        <a:t>), </a:t>
                      </a:r>
                      <a:r>
                        <a:rPr lang="en-US" b="1" baseline="0" dirty="0" smtClean="0"/>
                        <a:t>e</a:t>
                      </a:r>
                      <a:r>
                        <a:rPr lang="en-US" b="1" dirty="0" smtClean="0"/>
                        <a:t>xtensions</a:t>
                      </a:r>
                      <a:r>
                        <a:rPr lang="en-US" dirty="0" smtClean="0"/>
                        <a:t> via Jena (advanced reasoning, geospatial querying, full text search,</a:t>
                      </a:r>
                      <a:r>
                        <a:rPr lang="en-US" baseline="0" dirty="0" smtClean="0"/>
                        <a:t> etc.)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92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 support, </a:t>
                      </a:r>
                      <a:r>
                        <a:rPr lang="en-US" dirty="0" err="1" smtClean="0">
                          <a:hlinkClick r:id="rId4"/>
                        </a:rPr>
                        <a:t>Stardog</a:t>
                      </a:r>
                      <a:r>
                        <a:rPr lang="en-US" dirty="0" smtClean="0">
                          <a:hlinkClick r:id="rId4"/>
                        </a:rPr>
                        <a:t> forum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(SNARL</a:t>
                      </a:r>
                      <a:r>
                        <a:rPr lang="en-US" baseline="0" dirty="0" smtClean="0"/>
                        <a:t> (native API)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Sesame, RDF4J, Jena)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Validation</a:t>
                      </a:r>
                      <a:r>
                        <a:rPr lang="en-US" dirty="0" smtClean="0"/>
                        <a:t> (SHACL/ICV), </a:t>
                      </a:r>
                      <a:r>
                        <a:rPr lang="en-US" b="1" dirty="0" smtClean="0"/>
                        <a:t>rules</a:t>
                      </a:r>
                      <a:r>
                        <a:rPr lang="en-US" dirty="0" smtClean="0"/>
                        <a:t> (SWRL and </a:t>
                      </a:r>
                      <a:r>
                        <a:rPr lang="en-US" dirty="0" err="1" smtClean="0"/>
                        <a:t>Stardog</a:t>
                      </a:r>
                      <a:r>
                        <a:rPr lang="en-US" dirty="0" smtClean="0"/>
                        <a:t> Rules), </a:t>
                      </a:r>
                      <a:r>
                        <a:rPr lang="en-US" b="1" dirty="0" smtClean="0"/>
                        <a:t>PATHS</a:t>
                      </a:r>
                      <a:r>
                        <a:rPr lang="en-US" dirty="0" smtClean="0"/>
                        <a:t> queries,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virtual graphs </a:t>
                      </a:r>
                      <a:r>
                        <a:rPr lang="en-US" baseline="0" dirty="0" smtClean="0"/>
                        <a:t>(RDBMS, CSV/JSON/XML, MongoDB, Cosmos DB, Cassandra, etc. using R2RML or </a:t>
                      </a:r>
                      <a:r>
                        <a:rPr lang="en-US" baseline="0" dirty="0" err="1" smtClean="0"/>
                        <a:t>Stardog</a:t>
                      </a:r>
                      <a:r>
                        <a:rPr lang="en-US" baseline="0" dirty="0" smtClean="0"/>
                        <a:t> mapping syntax), </a:t>
                      </a:r>
                      <a:r>
                        <a:rPr lang="en-US" b="1" dirty="0" err="1" smtClean="0"/>
                        <a:t>GraphQL</a:t>
                      </a:r>
                      <a:r>
                        <a:rPr lang="en-US" dirty="0" smtClean="0"/>
                        <a:t>, </a:t>
                      </a:r>
                      <a:r>
                        <a:rPr lang="en-US" baseline="0" dirty="0" smtClean="0"/>
                        <a:t>property graph model (</a:t>
                      </a:r>
                      <a:r>
                        <a:rPr lang="en-US" baseline="0" dirty="0" err="1" smtClean="0"/>
                        <a:t>Tinkerpop</a:t>
                      </a:r>
                      <a:r>
                        <a:rPr lang="en-US" baseline="0" dirty="0" smtClean="0"/>
                        <a:t>), built-in </a:t>
                      </a:r>
                      <a:r>
                        <a:rPr lang="en-US" b="1" baseline="0" dirty="0" smtClean="0"/>
                        <a:t>authentication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="1" baseline="0" dirty="0" smtClean="0"/>
                        <a:t>full-text search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="1" baseline="0" dirty="0" smtClean="0"/>
                        <a:t>NLP</a:t>
                      </a:r>
                      <a:r>
                        <a:rPr lang="en-US" baseline="0" dirty="0" smtClean="0"/>
                        <a:t>, query/reasoning(inconsistency/inference)/validation </a:t>
                      </a:r>
                      <a:r>
                        <a:rPr lang="en-US" b="1" baseline="0" dirty="0" smtClean="0"/>
                        <a:t>explanations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="1" baseline="0" dirty="0" smtClean="0"/>
                        <a:t>machine learning </a:t>
                      </a:r>
                      <a:r>
                        <a:rPr lang="en-US" baseline="0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6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Ontotext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GraphDB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 support, email,</a:t>
                      </a:r>
                      <a:r>
                        <a:rPr lang="en-US" baseline="0" dirty="0" smtClean="0"/>
                        <a:t> Stack 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(RDF4J, Jena)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Validity</a:t>
                      </a:r>
                      <a:r>
                        <a:rPr lang="en-US" dirty="0" smtClean="0"/>
                        <a:t> check, separate plug and play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cloud database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="1" baseline="0" dirty="0" smtClean="0"/>
                        <a:t>full-text search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="1" baseline="0" dirty="0" err="1" smtClean="0"/>
                        <a:t>RDFRank</a:t>
                      </a:r>
                      <a:r>
                        <a:rPr lang="en-US" baseline="0" dirty="0" smtClean="0"/>
                        <a:t> (interconnectedness), built-in </a:t>
                      </a:r>
                      <a:r>
                        <a:rPr lang="en-US" b="1" baseline="0" dirty="0" smtClean="0"/>
                        <a:t>authentication</a:t>
                      </a:r>
                      <a:r>
                        <a:rPr lang="en-US" baseline="0" dirty="0" smtClean="0"/>
                        <a:t>, custom </a:t>
                      </a:r>
                      <a:r>
                        <a:rPr lang="en-US" baseline="0" dirty="0" err="1" smtClean="0"/>
                        <a:t>GraphDB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Rules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="1" baseline="0" dirty="0" smtClean="0"/>
                        <a:t>query explanations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3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BBN Parliament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hlinkClick r:id="rId5"/>
                        </a:rPr>
                        <a:t>Github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Java,</a:t>
                      </a:r>
                      <a:r>
                        <a:rPr lang="en-US" baseline="0" dirty="0" smtClean="0"/>
                        <a:t> 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for SWRL </a:t>
                      </a:r>
                      <a:r>
                        <a:rPr lang="en-US" b="1" baseline="0" dirty="0" smtClean="0"/>
                        <a:t>rules</a:t>
                      </a:r>
                      <a:r>
                        <a:rPr lang="en-US" b="0" baseline="0" dirty="0" smtClean="0"/>
                        <a:t>, temporal indexing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2293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11796" y="365125"/>
            <a:ext cx="413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Disclaimer: no liability regarding completeness and correctness</a:t>
            </a:r>
            <a:endParaRPr lang="en-US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1286" cy="1325563"/>
          </a:xfrm>
        </p:spPr>
        <p:txBody>
          <a:bodyPr/>
          <a:lstStyle/>
          <a:p>
            <a:r>
              <a:rPr lang="en-US" dirty="0" smtClean="0"/>
              <a:t>Relevant </a:t>
            </a:r>
            <a:r>
              <a:rPr lang="en-US" dirty="0" err="1" smtClean="0"/>
              <a:t>triplestore</a:t>
            </a:r>
            <a:r>
              <a:rPr lang="en-US" dirty="0" smtClean="0"/>
              <a:t> configuration settings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SPARQL endpoint host and port</a:t>
            </a:r>
          </a:p>
          <a:p>
            <a:r>
              <a:rPr lang="en-US" dirty="0"/>
              <a:t>Q</a:t>
            </a:r>
            <a:r>
              <a:rPr lang="en-US" dirty="0" smtClean="0"/>
              <a:t>uery </a:t>
            </a:r>
            <a:r>
              <a:rPr lang="en-US" dirty="0" smtClean="0"/>
              <a:t>timeout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Heap size</a:t>
            </a:r>
          </a:p>
          <a:p>
            <a:r>
              <a:rPr lang="en-US" dirty="0" smtClean="0"/>
              <a:t>Security and </a:t>
            </a:r>
            <a:r>
              <a:rPr lang="en-US" dirty="0" err="1"/>
              <a:t>a</a:t>
            </a:r>
            <a:r>
              <a:rPr lang="en-US" dirty="0" err="1" smtClean="0"/>
              <a:t>uthorisation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Connection methods to HTTP server: enable/require SSL encryption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users: name and password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roles connected to 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rights for user/role: read/write RDF content, create/delete databases, adjust settings/users, grant/revoke permissions</a:t>
            </a:r>
          </a:p>
          <a:p>
            <a:r>
              <a:rPr lang="en-US" dirty="0" smtClean="0"/>
              <a:t>Treatment </a:t>
            </a:r>
            <a:r>
              <a:rPr lang="en-US" dirty="0" smtClean="0"/>
              <a:t>of literals: strict parsing, canonicalization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21189" y="585379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Settings</a:t>
            </a:r>
            <a:r>
              <a:rPr lang="en-US" dirty="0" smtClean="0"/>
              <a:t> with potential impact on loading/querying efficiency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44640" y="2124891"/>
            <a:ext cx="452845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97041" y="2664823"/>
            <a:ext cx="1345474" cy="52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JVM 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9601" y="2664823"/>
            <a:ext cx="1345474" cy="52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Off-Heap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6313" y="2664823"/>
            <a:ext cx="1345474" cy="52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1914" cy="1325563"/>
          </a:xfrm>
        </p:spPr>
        <p:txBody>
          <a:bodyPr/>
          <a:lstStyle/>
          <a:p>
            <a:r>
              <a:rPr lang="en-US" dirty="0" smtClean="0"/>
              <a:t>Relevant </a:t>
            </a:r>
            <a:r>
              <a:rPr lang="en-US" dirty="0" err="1" smtClean="0"/>
              <a:t>triplestore</a:t>
            </a:r>
            <a:r>
              <a:rPr lang="en-US" dirty="0" smtClean="0"/>
              <a:t> configuration settings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ndexing</a:t>
            </a:r>
            <a:r>
              <a:rPr lang="en-US" dirty="0" smtClean="0"/>
              <a:t>: regular, geospatial, temporal, text (literals)</a:t>
            </a:r>
          </a:p>
          <a:p>
            <a:r>
              <a:rPr lang="en-US" dirty="0" smtClean="0"/>
              <a:t>Query </a:t>
            </a:r>
            <a:r>
              <a:rPr lang="en-US" dirty="0" smtClean="0"/>
              <a:t>scope: default graph, union of all named graphs, union of all named graphs and default graph</a:t>
            </a:r>
          </a:p>
          <a:p>
            <a:r>
              <a:rPr lang="en-US" dirty="0" smtClean="0"/>
              <a:t>Active </a:t>
            </a:r>
            <a:r>
              <a:rPr lang="en-US" b="1" dirty="0" smtClean="0">
                <a:solidFill>
                  <a:srgbClr val="FF0000"/>
                </a:solidFill>
              </a:rPr>
              <a:t>reasoning</a:t>
            </a:r>
            <a:r>
              <a:rPr lang="en-US" dirty="0" smtClean="0"/>
              <a:t> profiles: RDFS, OWL RL, OWL QL, etc.</a:t>
            </a:r>
          </a:p>
          <a:p>
            <a:r>
              <a:rPr lang="en-US" dirty="0" smtClean="0"/>
              <a:t>Active </a:t>
            </a:r>
            <a:r>
              <a:rPr lang="en-US" b="1" dirty="0" smtClean="0">
                <a:solidFill>
                  <a:srgbClr val="FF0000"/>
                </a:solidFill>
              </a:rPr>
              <a:t>rule</a:t>
            </a:r>
            <a:r>
              <a:rPr lang="en-US" dirty="0" smtClean="0"/>
              <a:t> engines</a:t>
            </a:r>
          </a:p>
          <a:p>
            <a:r>
              <a:rPr lang="en-US" dirty="0" smtClean="0"/>
              <a:t>Enable spatial querying, reasoning, etc.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1189" y="585379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Settings</a:t>
            </a:r>
            <a:r>
              <a:rPr lang="en-US" dirty="0" smtClean="0"/>
              <a:t> with potential impact on loading/querying efficiency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8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with </a:t>
            </a:r>
            <a:r>
              <a:rPr lang="en-US" dirty="0" err="1" smtClean="0"/>
              <a:t>triplestores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SPARQL over HTTP request: </a:t>
            </a:r>
            <a:r>
              <a:rPr lang="en-US" b="1" dirty="0" smtClean="0"/>
              <a:t>SPARQL protocol</a:t>
            </a:r>
            <a:r>
              <a:rPr lang="en-US" dirty="0"/>
              <a:t> </a:t>
            </a:r>
            <a:r>
              <a:rPr lang="en-US" dirty="0" smtClean="0"/>
              <a:t>(code, </a:t>
            </a:r>
            <a:r>
              <a:rPr lang="en-US" dirty="0" err="1" smtClean="0"/>
              <a:t>cURL</a:t>
            </a:r>
            <a:r>
              <a:rPr lang="en-US" dirty="0" smtClean="0"/>
              <a:t>, Postman, etc.):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SPARQL endpoint URL: read </a:t>
            </a:r>
            <a:r>
              <a:rPr lang="en-US" dirty="0" smtClean="0">
                <a:sym typeface="Wingdings" panose="05000000000000000000" pitchFamily="2" charset="2"/>
              </a:rPr>
              <a:t> update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</a:t>
            </a:r>
            <a:r>
              <a:rPr lang="en-US" dirty="0" smtClean="0"/>
              <a:t>ptions: query, authentication, inference, input/output format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            standardized</a:t>
            </a:r>
          </a:p>
          <a:p>
            <a:r>
              <a:rPr lang="en-US" dirty="0" smtClean="0"/>
              <a:t>Native API of </a:t>
            </a:r>
            <a:r>
              <a:rPr lang="en-US" dirty="0" err="1" smtClean="0"/>
              <a:t>triplestore</a:t>
            </a:r>
            <a:r>
              <a:rPr lang="en-US" dirty="0" smtClean="0"/>
              <a:t> (own code, </a:t>
            </a:r>
            <a:r>
              <a:rPr lang="en-US" dirty="0" err="1" smtClean="0"/>
              <a:t>commandline</a:t>
            </a:r>
            <a:r>
              <a:rPr lang="en-US" dirty="0" smtClean="0"/>
              <a:t>):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</a:t>
            </a:r>
            <a:r>
              <a:rPr lang="en-US" dirty="0" smtClean="0"/>
              <a:t>ulk loading RDF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Management of databases: (all/active) databases, start, stop, drop, settings, roles, etc.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</a:t>
            </a:r>
            <a:r>
              <a:rPr lang="en-US" dirty="0" smtClean="0"/>
              <a:t>irect queries</a:t>
            </a:r>
          </a:p>
          <a:p>
            <a:r>
              <a:rPr lang="en-US" dirty="0"/>
              <a:t>W</a:t>
            </a:r>
            <a:r>
              <a:rPr lang="en-US" dirty="0" smtClean="0"/>
              <a:t>eb/desktop </a:t>
            </a:r>
            <a:r>
              <a:rPr lang="en-US" dirty="0" smtClean="0"/>
              <a:t>client: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</a:t>
            </a:r>
            <a:r>
              <a:rPr lang="en-US" dirty="0" err="1" smtClean="0"/>
              <a:t>riplestore</a:t>
            </a:r>
            <a:r>
              <a:rPr lang="en-US" dirty="0" smtClean="0"/>
              <a:t> specific client: </a:t>
            </a:r>
            <a:r>
              <a:rPr lang="en-US" dirty="0"/>
              <a:t>via SPARQL protocol or native API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</a:t>
            </a:r>
            <a:r>
              <a:rPr lang="en-US" dirty="0" smtClean="0"/>
              <a:t>eneric client: via SPARQL protocol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2" descr="Image result for w3c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413" y="2885263"/>
            <a:ext cx="710469" cy="3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1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installation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Apache Jena </a:t>
            </a:r>
            <a:r>
              <a:rPr lang="en-US" dirty="0" err="1" smtClean="0"/>
              <a:t>Fuseki</a:t>
            </a:r>
            <a:r>
              <a:rPr lang="en-US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</a:t>
            </a:r>
            <a:r>
              <a:rPr lang="en-US" dirty="0" smtClean="0"/>
              <a:t>isual interface: </a:t>
            </a:r>
            <a:r>
              <a:rPr lang="en-US" dirty="0" err="1" smtClean="0"/>
              <a:t>Fuseki</a:t>
            </a:r>
            <a:r>
              <a:rPr lang="en-US" dirty="0" smtClean="0"/>
              <a:t> web app on </a:t>
            </a:r>
            <a:r>
              <a:rPr lang="en-US" dirty="0"/>
              <a:t>localhost:3030 (comes with </a:t>
            </a:r>
            <a:r>
              <a:rPr lang="en-US" dirty="0" err="1"/>
              <a:t>triplestore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</a:t>
            </a:r>
            <a:r>
              <a:rPr lang="en-US" dirty="0" err="1" smtClean="0"/>
              <a:t>riplestore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all OS</a:t>
            </a:r>
            <a:endParaRPr lang="en-US" dirty="0" smtClean="0"/>
          </a:p>
          <a:p>
            <a:r>
              <a:rPr lang="en-US" dirty="0" err="1" smtClean="0"/>
              <a:t>Stardog</a:t>
            </a:r>
            <a:r>
              <a:rPr lang="en-US" dirty="0" smtClean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</a:t>
            </a:r>
            <a:r>
              <a:rPr lang="en-US" dirty="0" smtClean="0"/>
              <a:t>isual interface: </a:t>
            </a:r>
            <a:r>
              <a:rPr lang="en-US" dirty="0" err="1" smtClean="0">
                <a:hlinkClick r:id="rId4"/>
              </a:rPr>
              <a:t>Stardog</a:t>
            </a:r>
            <a:r>
              <a:rPr lang="en-US" dirty="0" smtClean="0">
                <a:hlinkClick r:id="rId4"/>
              </a:rPr>
              <a:t> Studio</a:t>
            </a:r>
            <a:r>
              <a:rPr lang="en-US" dirty="0"/>
              <a:t> </a:t>
            </a:r>
            <a:r>
              <a:rPr lang="en-US" dirty="0" smtClean="0"/>
              <a:t>(and web app)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</a:t>
            </a:r>
            <a:r>
              <a:rPr lang="en-US" dirty="0" err="1" smtClean="0"/>
              <a:t>riplestore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Linux and Mac OS</a:t>
            </a:r>
            <a:r>
              <a:rPr lang="en-US" dirty="0" smtClean="0"/>
              <a:t> / </a:t>
            </a:r>
            <a:r>
              <a:rPr lang="en-US" dirty="0" smtClean="0">
                <a:hlinkClick r:id="rId6"/>
              </a:rPr>
              <a:t>Docker</a:t>
            </a:r>
            <a:r>
              <a:rPr lang="en-US" dirty="0" smtClean="0"/>
              <a:t> / </a:t>
            </a:r>
            <a:r>
              <a:rPr lang="en-US" dirty="0" smtClean="0">
                <a:hlinkClick r:id="rId7"/>
              </a:rPr>
              <a:t>Windows</a:t>
            </a:r>
            <a:endParaRPr lang="en-US" dirty="0" smtClean="0"/>
          </a:p>
          <a:p>
            <a:r>
              <a:rPr lang="en-US" dirty="0" err="1" smtClean="0"/>
              <a:t>GraphDB</a:t>
            </a:r>
            <a:r>
              <a:rPr lang="en-US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Visual interface: </a:t>
            </a:r>
            <a:r>
              <a:rPr lang="en-US" dirty="0" err="1" smtClean="0"/>
              <a:t>GraphDB</a:t>
            </a:r>
            <a:r>
              <a:rPr lang="en-US" dirty="0" smtClean="0"/>
              <a:t> workbench web app on localhost:7200 (comes with </a:t>
            </a:r>
            <a:r>
              <a:rPr lang="en-US" dirty="0" err="1" smtClean="0"/>
              <a:t>triplestore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</a:t>
            </a:r>
            <a:r>
              <a:rPr lang="en-US" dirty="0" err="1" smtClean="0"/>
              <a:t>riplestore</a:t>
            </a:r>
            <a:r>
              <a:rPr lang="en-US" dirty="0" smtClean="0"/>
              <a:t>: </a:t>
            </a:r>
            <a:r>
              <a:rPr lang="en-US" dirty="0" smtClean="0">
                <a:hlinkClick r:id="rId8"/>
              </a:rPr>
              <a:t>Linux</a:t>
            </a:r>
            <a:r>
              <a:rPr lang="en-US" dirty="0" smtClean="0"/>
              <a:t> / </a:t>
            </a:r>
            <a:r>
              <a:rPr lang="en-US" dirty="0" smtClean="0">
                <a:hlinkClick r:id="rId9"/>
              </a:rPr>
              <a:t>Mac OS</a:t>
            </a:r>
            <a:r>
              <a:rPr lang="en-US" dirty="0" smtClean="0"/>
              <a:t> / </a:t>
            </a:r>
            <a:r>
              <a:rPr lang="en-US" dirty="0" smtClean="0">
                <a:hlinkClick r:id="rId10"/>
              </a:rPr>
              <a:t>Windows</a:t>
            </a:r>
            <a:endParaRPr lang="en-US" dirty="0" smtClean="0"/>
          </a:p>
          <a:p>
            <a:r>
              <a:rPr lang="en-US" dirty="0" smtClean="0"/>
              <a:t>Parliament: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</a:t>
            </a:r>
            <a:r>
              <a:rPr lang="en-US" dirty="0" smtClean="0"/>
              <a:t>isual interface: Parliament web app on </a:t>
            </a:r>
            <a:r>
              <a:rPr lang="en-US" dirty="0"/>
              <a:t>localhost:8089/parliament (comes with </a:t>
            </a:r>
            <a:r>
              <a:rPr lang="en-US" dirty="0" err="1"/>
              <a:t>triplestore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</a:t>
            </a:r>
            <a:r>
              <a:rPr lang="en-US" dirty="0" err="1" smtClean="0"/>
              <a:t>riplestore</a:t>
            </a:r>
            <a:r>
              <a:rPr lang="en-US" dirty="0" smtClean="0"/>
              <a:t>: </a:t>
            </a:r>
            <a:r>
              <a:rPr lang="en-US" dirty="0" smtClean="0">
                <a:hlinkClick r:id="rId11"/>
              </a:rPr>
              <a:t>all OS</a:t>
            </a:r>
            <a:r>
              <a:rPr lang="en-US" dirty="0"/>
              <a:t> </a:t>
            </a:r>
            <a:r>
              <a:rPr lang="en-US" dirty="0" smtClean="0"/>
              <a:t>(download from </a:t>
            </a:r>
            <a:r>
              <a:rPr lang="en-US" dirty="0" err="1" smtClean="0">
                <a:hlinkClick r:id="rId12"/>
              </a:rPr>
              <a:t>Github</a:t>
            </a:r>
            <a:r>
              <a:rPr lang="en-US" dirty="0" smtClean="0">
                <a:hlinkClick r:id="rId12"/>
              </a:rPr>
              <a:t> repository</a:t>
            </a:r>
            <a:r>
              <a:rPr lang="en-US" dirty="0" smtClean="0"/>
              <a:t>, old website is depreciated)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Distributing RDF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44" y="4836160"/>
            <a:ext cx="11589111" cy="1340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methods to distribute RDF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SPARQL endpoint</a:t>
            </a:r>
          </a:p>
          <a:p>
            <a:r>
              <a:rPr lang="en-US" dirty="0" smtClean="0"/>
              <a:t>Triple Pattern Fragment </a:t>
            </a:r>
          </a:p>
          <a:p>
            <a:pPr marL="0" indent="0">
              <a:buNone/>
            </a:pPr>
            <a:r>
              <a:rPr lang="en-US" dirty="0" smtClean="0"/>
              <a:t>   server endpoint</a:t>
            </a:r>
          </a:p>
          <a:p>
            <a:r>
              <a:rPr lang="en-US" dirty="0" smtClean="0"/>
              <a:t>RDF files: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dump 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subject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RDF embedded in HTML (i.e. </a:t>
            </a:r>
            <a:r>
              <a:rPr lang="en-US" dirty="0" err="1" smtClean="0"/>
              <a:t>RDFa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177" y="6129536"/>
            <a:ext cx="3813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http://linkeddatafragments.org/concept/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3400" y="2457985"/>
            <a:ext cx="3259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in-memory RDF store (local access only)</a:t>
            </a:r>
            <a:endParaRPr lang="en-US" sz="2800" dirty="0"/>
          </a:p>
        </p:txBody>
      </p:sp>
      <p:sp>
        <p:nvSpPr>
          <p:cNvPr id="7" name="Left-Right Arrow 6"/>
          <p:cNvSpPr/>
          <p:nvPr/>
        </p:nvSpPr>
        <p:spPr>
          <a:xfrm>
            <a:off x="6518360" y="2693871"/>
            <a:ext cx="923109" cy="482336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9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Storing</a:t>
            </a:r>
            <a:r>
              <a:rPr lang="en-US" dirty="0" smtClean="0"/>
              <a:t> RDF data: </a:t>
            </a:r>
            <a:r>
              <a:rPr lang="en-US" b="1" dirty="0" smtClean="0"/>
              <a:t>RDF </a:t>
            </a:r>
            <a:r>
              <a:rPr lang="en-US" b="1" dirty="0" err="1" smtClean="0"/>
              <a:t>triplestores</a:t>
            </a:r>
            <a:endParaRPr lang="en-US" b="1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Available methods to store RDF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RDF </a:t>
            </a:r>
            <a:r>
              <a:rPr lang="en-US" dirty="0" err="1" smtClean="0"/>
              <a:t>triplestores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</a:t>
            </a:r>
            <a:r>
              <a:rPr lang="en-US" dirty="0" err="1" smtClean="0"/>
              <a:t>riplestore</a:t>
            </a:r>
            <a:r>
              <a:rPr lang="en-US" dirty="0" smtClean="0"/>
              <a:t> applications – databases – default </a:t>
            </a:r>
            <a:r>
              <a:rPr lang="en-US" dirty="0"/>
              <a:t>graph – </a:t>
            </a:r>
            <a:r>
              <a:rPr lang="en-US" dirty="0" smtClean="0"/>
              <a:t>named graphs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List of </a:t>
            </a:r>
            <a:r>
              <a:rPr lang="en-US" dirty="0" err="1" smtClean="0"/>
              <a:t>triplestore</a:t>
            </a:r>
            <a:r>
              <a:rPr lang="en-US" dirty="0" smtClean="0"/>
              <a:t>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Comparing </a:t>
            </a:r>
            <a:r>
              <a:rPr lang="en-US" dirty="0" err="1" smtClean="0"/>
              <a:t>triplestores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Relevant </a:t>
            </a:r>
            <a:r>
              <a:rPr lang="en-US" dirty="0" err="1" smtClean="0"/>
              <a:t>triplestore</a:t>
            </a:r>
            <a:r>
              <a:rPr lang="en-US" dirty="0" smtClean="0"/>
              <a:t> settings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Communication </a:t>
            </a:r>
            <a:r>
              <a:rPr lang="en-US" dirty="0"/>
              <a:t>with </a:t>
            </a:r>
            <a:r>
              <a:rPr lang="en-US" dirty="0" err="1" smtClean="0"/>
              <a:t>triplestores</a:t>
            </a:r>
            <a:endParaRPr lang="en-US" dirty="0" smtClean="0"/>
          </a:p>
          <a:p>
            <a:r>
              <a:rPr lang="en-US" b="1" dirty="0" smtClean="0"/>
              <a:t>Distributing</a:t>
            </a:r>
            <a:r>
              <a:rPr lang="en-US" dirty="0" smtClean="0"/>
              <a:t> RDF data: </a:t>
            </a:r>
            <a:r>
              <a:rPr lang="en-US" b="1" dirty="0" smtClean="0"/>
              <a:t>SPARQL endpoints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Available </a:t>
            </a:r>
            <a:r>
              <a:rPr lang="en-US" dirty="0" smtClean="0"/>
              <a:t>methods to distribute RDF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SPARQL endpoints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Reuse of SPARQL queries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SPARQL communication protocol: requests and responses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endpoint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i="1" dirty="0" smtClean="0">
                <a:solidFill>
                  <a:schemeClr val="tx2"/>
                </a:solidFill>
              </a:rPr>
              <a:t>“An entry point for HTTP access to shared RDF data using SPARQL as a query language” </a:t>
            </a:r>
          </a:p>
          <a:p>
            <a:pPr marL="0" indent="0" algn="ctr">
              <a:buNone/>
            </a:pPr>
            <a:endParaRPr lang="en-US" i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dirty="0"/>
              <a:t> </a:t>
            </a:r>
            <a:r>
              <a:rPr lang="en-US" dirty="0" smtClean="0"/>
              <a:t>           standardized </a:t>
            </a:r>
            <a:r>
              <a:rPr lang="en-US" dirty="0" smtClean="0">
                <a:hlinkClick r:id="rId2"/>
              </a:rPr>
              <a:t>SPARQL communication protocol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2" descr="Image result for w3c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22" y="3377633"/>
            <a:ext cx="826794" cy="3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9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endpoint (2/4)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926" t="17761" r="15926" b="26273"/>
          <a:stretch/>
        </p:blipFill>
        <p:spPr>
          <a:xfrm>
            <a:off x="1505122" y="2527980"/>
            <a:ext cx="1402080" cy="1242060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5" r="19992"/>
          <a:stretch/>
        </p:blipFill>
        <p:spPr bwMode="auto">
          <a:xfrm>
            <a:off x="4818358" y="2427967"/>
            <a:ext cx="809183" cy="134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610" y="5574532"/>
            <a:ext cx="928762" cy="9287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10534" r="10889"/>
          <a:stretch/>
        </p:blipFill>
        <p:spPr>
          <a:xfrm>
            <a:off x="7623960" y="1498504"/>
            <a:ext cx="746760" cy="95034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98642" y="2865959"/>
            <a:ext cx="1676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98642" y="3292679"/>
            <a:ext cx="1676315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34770" y="2057941"/>
            <a:ext cx="200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 request with SPARQL query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4298" y="3419938"/>
            <a:ext cx="200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04132" y="3805539"/>
            <a:ext cx="200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20919" y="3792283"/>
            <a:ext cx="200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61" y="3216125"/>
            <a:ext cx="542547" cy="54254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99963" y="1846058"/>
            <a:ext cx="200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RDF files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699963" y="639876"/>
            <a:ext cx="200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Triplestores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965869" y="3292573"/>
            <a:ext cx="116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NoSQL</a:t>
            </a:r>
            <a:endParaRPr lang="en-US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344" y="364900"/>
            <a:ext cx="928762" cy="92876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674824" y="5652776"/>
            <a:ext cx="2455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Triple Pattern Fragment Servers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42" y="5107944"/>
            <a:ext cx="433784" cy="55467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42" y="4489072"/>
            <a:ext cx="433784" cy="5546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42" y="3868648"/>
            <a:ext cx="433784" cy="55467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003449" y="4002734"/>
            <a:ext cx="116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XML files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009197" y="5207432"/>
            <a:ext cx="116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CSV files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003449" y="4610580"/>
            <a:ext cx="116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JSON files</a:t>
            </a:r>
            <a:endParaRPr lang="en-US" b="1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804919" y="829281"/>
            <a:ext cx="1649465" cy="2236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98522" y="3576498"/>
            <a:ext cx="1401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Virtual graphs</a:t>
            </a:r>
            <a:endParaRPr lang="en-US" sz="2400" b="1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804919" y="2007318"/>
            <a:ext cx="1640731" cy="10580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804919" y="3065370"/>
            <a:ext cx="1640731" cy="821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804919" y="3065370"/>
            <a:ext cx="1640731" cy="29735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578043" y="2862229"/>
            <a:ext cx="754873" cy="1129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578043" y="3991997"/>
            <a:ext cx="747597" cy="153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578043" y="3991997"/>
            <a:ext cx="747597" cy="774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578043" y="3991997"/>
            <a:ext cx="747597" cy="1400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61" y="2590956"/>
            <a:ext cx="542547" cy="54254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965869" y="2648552"/>
            <a:ext cx="116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RDBMS</a:t>
            </a:r>
            <a:endParaRPr lang="en-US" b="1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8578043" y="3507105"/>
            <a:ext cx="754873" cy="484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</a:t>
            </a:r>
            <a:r>
              <a:rPr lang="en-US" dirty="0" smtClean="0"/>
              <a:t>endpoint: RDF </a:t>
            </a:r>
            <a:r>
              <a:rPr lang="en-US" dirty="0" err="1" smtClean="0"/>
              <a:t>triplestore</a:t>
            </a:r>
            <a:r>
              <a:rPr lang="en-US" dirty="0" smtClean="0"/>
              <a:t>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334"/>
            <a:ext cx="10515600" cy="4351338"/>
          </a:xfrm>
        </p:spPr>
        <p:txBody>
          <a:bodyPr/>
          <a:lstStyle/>
          <a:p>
            <a:r>
              <a:rPr lang="en-US" b="1" dirty="0" smtClean="0"/>
              <a:t>Standalone server</a:t>
            </a:r>
          </a:p>
          <a:p>
            <a:r>
              <a:rPr lang="en-US" dirty="0" smtClean="0"/>
              <a:t>Windows service</a:t>
            </a:r>
          </a:p>
          <a:p>
            <a:r>
              <a:rPr lang="en-US" dirty="0"/>
              <a:t>W</a:t>
            </a:r>
            <a:r>
              <a:rPr lang="en-US" dirty="0" smtClean="0"/>
              <a:t>eb application (e.g. in Apache Tomcat, Jetty Boots, etc.)</a:t>
            </a:r>
          </a:p>
          <a:p>
            <a:r>
              <a:rPr lang="en-US" dirty="0" smtClean="0"/>
              <a:t>Cloud server</a:t>
            </a:r>
          </a:p>
          <a:p>
            <a:r>
              <a:rPr lang="en-US" dirty="0" smtClean="0"/>
              <a:t>In-Process (embedded in your own code)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/>
          <p:cNvSpPr/>
          <p:nvPr/>
        </p:nvSpPr>
        <p:spPr>
          <a:xfrm>
            <a:off x="5762083" y="2316480"/>
            <a:ext cx="4641757" cy="19507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3537" cy="1325563"/>
          </a:xfrm>
        </p:spPr>
        <p:txBody>
          <a:bodyPr/>
          <a:lstStyle/>
          <a:p>
            <a:r>
              <a:rPr lang="en-US" dirty="0" smtClean="0"/>
              <a:t>SPARQL endpoint: simplest configuration (</a:t>
            </a:r>
            <a:r>
              <a:rPr lang="en-US" dirty="0"/>
              <a:t>4</a:t>
            </a:r>
            <a:r>
              <a:rPr lang="en-US" dirty="0" smtClean="0"/>
              <a:t>/4)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926" t="17761" r="15926" b="26273"/>
          <a:stretch/>
        </p:blipFill>
        <p:spPr>
          <a:xfrm>
            <a:off x="2541448" y="2527980"/>
            <a:ext cx="1402080" cy="1242060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5" r="19992"/>
          <a:stretch/>
        </p:blipFill>
        <p:spPr bwMode="auto">
          <a:xfrm>
            <a:off x="5854684" y="2427967"/>
            <a:ext cx="809183" cy="134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4034968" y="2865959"/>
            <a:ext cx="16763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4968" y="3292679"/>
            <a:ext cx="1676315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35927" y="2057941"/>
            <a:ext cx="200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 request with SPARQL query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5455" y="3419938"/>
            <a:ext cx="200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40458" y="3805539"/>
            <a:ext cx="200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57245" y="3792283"/>
            <a:ext cx="200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814474" y="2979248"/>
            <a:ext cx="200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Triplestore</a:t>
            </a:r>
            <a:endParaRPr lang="en-US" sz="24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535" y="2704272"/>
            <a:ext cx="928762" cy="928762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>
            <a:off x="6931147" y="2947239"/>
            <a:ext cx="83815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842226" y="3197257"/>
            <a:ext cx="838158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/>
          <p:cNvSpPr>
            <a:spLocks noGrp="1"/>
          </p:cNvSpPr>
          <p:nvPr>
            <p:ph idx="1"/>
          </p:nvPr>
        </p:nvSpPr>
        <p:spPr>
          <a:xfrm>
            <a:off x="618245" y="4793419"/>
            <a:ext cx="10735555" cy="1555844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Example 1: </a:t>
            </a:r>
            <a:r>
              <a:rPr lang="en-US" sz="2400" dirty="0" smtClean="0">
                <a:hlinkClick r:id="rId6"/>
              </a:rPr>
              <a:t>https://dbpedia.org/sparql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= public (read only) SPARQL endpoint of </a:t>
            </a:r>
            <a:r>
              <a:rPr lang="en-US" sz="2400" dirty="0" err="1" smtClean="0"/>
              <a:t>DBpedia’s</a:t>
            </a:r>
            <a:r>
              <a:rPr lang="en-US" sz="2400" dirty="0" smtClean="0"/>
              <a:t> </a:t>
            </a:r>
            <a:r>
              <a:rPr lang="en-US" sz="2400" dirty="0" err="1" smtClean="0"/>
              <a:t>triplestore</a:t>
            </a:r>
            <a:r>
              <a:rPr lang="en-US" sz="2400" dirty="0" smtClean="0"/>
              <a:t> (Virtuoso)</a:t>
            </a:r>
          </a:p>
          <a:p>
            <a:r>
              <a:rPr lang="en-US" sz="2400" dirty="0" smtClean="0"/>
              <a:t>Example 2</a:t>
            </a:r>
            <a:r>
              <a:rPr lang="en-US" sz="2400" dirty="0"/>
              <a:t>: </a:t>
            </a:r>
            <a:r>
              <a:rPr lang="en-US" sz="2400" dirty="0">
                <a:hlinkClick r:id="rId7"/>
              </a:rPr>
              <a:t>https://</a:t>
            </a:r>
            <a:r>
              <a:rPr lang="en-US" sz="2400" dirty="0" smtClean="0">
                <a:hlinkClick r:id="rId7"/>
              </a:rPr>
              <a:t>rdf.ontotext.com/4139541402/mydb/repositories/OpenSmartHomeDataSet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= public (read only) SPARQL endpoint  of Open Smart House (OSH) dataset (</a:t>
            </a:r>
            <a:r>
              <a:rPr lang="en-US" sz="2400" dirty="0" err="1" smtClean="0"/>
              <a:t>GraphDB</a:t>
            </a:r>
            <a:r>
              <a:rPr lang="en-US" sz="2400" dirty="0" smtClean="0"/>
              <a:t> cloud)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SPARQL queries can be reused everywhere?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 theory</a:t>
            </a:r>
            <a:r>
              <a:rPr lang="en-US" dirty="0" smtClean="0"/>
              <a:t>: yes (e.g. compliant to SPARQL 1.1)</a:t>
            </a:r>
          </a:p>
          <a:p>
            <a:r>
              <a:rPr lang="en-US" b="1" dirty="0" smtClean="0"/>
              <a:t>in practice</a:t>
            </a:r>
            <a:r>
              <a:rPr lang="en-US" dirty="0" smtClean="0"/>
              <a:t>: watch out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&lt;</a:t>
            </a:r>
            <a:r>
              <a:rPr lang="en-US" dirty="0" smtClean="0"/>
              <a:t> 100% coverage for SPARQL 1.1 standard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</a:t>
            </a:r>
            <a:r>
              <a:rPr lang="en-US" dirty="0" smtClean="0"/>
              <a:t>ifferent interpretation of some parts of the specification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</a:t>
            </a:r>
            <a:r>
              <a:rPr lang="en-US" dirty="0" smtClean="0"/>
              <a:t>ifferent behavior towards named graphs and default graph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SPARQL extensions (e.g. PATHS, geospatial, temporal, Custom Datatypes (CDT), ...)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Reasoning engine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well-formed RDF literals (canonicalization)</a:t>
            </a:r>
          </a:p>
          <a:p>
            <a:r>
              <a:rPr lang="en-US" b="1" dirty="0" smtClean="0"/>
              <a:t>extensive testing is always needed!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75439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SPARQL communication </a:t>
            </a:r>
            <a:r>
              <a:rPr lang="en-US" sz="4000" dirty="0" smtClean="0"/>
              <a:t>protocol: URLs and options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51263"/>
              </p:ext>
            </p:extLst>
          </p:nvPr>
        </p:nvGraphicFramePr>
        <p:xfrm>
          <a:off x="34835" y="1303134"/>
          <a:ext cx="12131038" cy="5527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93073">
                  <a:extLst>
                    <a:ext uri="{9D8B030D-6E8A-4147-A177-3AD203B41FA5}">
                      <a16:colId xmlns:a16="http://schemas.microsoft.com/office/drawing/2014/main" val="770617340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2313561339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1820754260"/>
                    </a:ext>
                  </a:extLst>
                </a:gridCol>
                <a:gridCol w="3997234">
                  <a:extLst>
                    <a:ext uri="{9D8B030D-6E8A-4147-A177-3AD203B41FA5}">
                      <a16:colId xmlns:a16="http://schemas.microsoft.com/office/drawing/2014/main" val="264409245"/>
                    </a:ext>
                  </a:extLst>
                </a:gridCol>
                <a:gridCol w="4902925">
                  <a:extLst>
                    <a:ext uri="{9D8B030D-6E8A-4147-A177-3AD203B41FA5}">
                      <a16:colId xmlns:a16="http://schemas.microsoft.com/office/drawing/2014/main" val="26338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Triplestore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Type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HTTP method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Default local endpoint URL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Properties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062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700" dirty="0" smtClean="0"/>
                        <a:t>Apache Jena </a:t>
                      </a:r>
                      <a:r>
                        <a:rPr lang="en-US" sz="1700" dirty="0" err="1" smtClean="0"/>
                        <a:t>Fuseki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Read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GET/POST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http://localhost:3030/</a:t>
                      </a:r>
                      <a:r>
                        <a:rPr lang="en-US" sz="1700" dirty="0" smtClean="0">
                          <a:solidFill>
                            <a:schemeClr val="accent2"/>
                          </a:solidFill>
                        </a:rPr>
                        <a:t>MyDB</a:t>
                      </a:r>
                      <a:r>
                        <a:rPr lang="en-US" sz="1700" dirty="0" smtClean="0"/>
                        <a:t>/</a:t>
                      </a:r>
                      <a:r>
                        <a:rPr lang="en-US" sz="1700" dirty="0" smtClean="0">
                          <a:solidFill>
                            <a:srgbClr val="00B050"/>
                          </a:solidFill>
                        </a:rPr>
                        <a:t>query</a:t>
                      </a:r>
                    </a:p>
                    <a:p>
                      <a:r>
                        <a:rPr lang="en-US" sz="1700" dirty="0" smtClean="0"/>
                        <a:t>http://localhost:3030/</a:t>
                      </a:r>
                      <a:r>
                        <a:rPr lang="en-US" sz="1700" dirty="0" smtClean="0">
                          <a:solidFill>
                            <a:schemeClr val="accent2"/>
                          </a:solidFill>
                        </a:rPr>
                        <a:t>MyDB</a:t>
                      </a:r>
                      <a:r>
                        <a:rPr lang="en-US" sz="1700" dirty="0" smtClean="0"/>
                        <a:t>/</a:t>
                      </a:r>
                      <a:r>
                        <a:rPr lang="en-US" sz="1700" dirty="0" smtClean="0">
                          <a:solidFill>
                            <a:srgbClr val="00B050"/>
                          </a:solidFill>
                        </a:rPr>
                        <a:t>sparql</a:t>
                      </a:r>
                      <a:endParaRPr lang="en-US" sz="17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“query”:</a:t>
                      </a:r>
                      <a:r>
                        <a:rPr lang="en-US" sz="1700" baseline="0" dirty="0" smtClean="0"/>
                        <a:t> containing SPARQL read query</a:t>
                      </a:r>
                    </a:p>
                    <a:p>
                      <a:r>
                        <a:rPr lang="en-US" sz="1700" baseline="0" dirty="0" smtClean="0"/>
                        <a:t>“Accept”: application/</a:t>
                      </a:r>
                      <a:r>
                        <a:rPr lang="en-US" sz="1700" baseline="0" dirty="0" err="1" smtClean="0"/>
                        <a:t>json</a:t>
                      </a:r>
                      <a:r>
                        <a:rPr lang="en-US" sz="1700" baseline="0" dirty="0" smtClean="0"/>
                        <a:t>, etc.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96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Update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POST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http://localhost:3030/</a:t>
                      </a:r>
                      <a:r>
                        <a:rPr lang="en-US" sz="1700" dirty="0" smtClean="0">
                          <a:solidFill>
                            <a:schemeClr val="accent2"/>
                          </a:solidFill>
                        </a:rPr>
                        <a:t>MyDB</a:t>
                      </a:r>
                      <a:r>
                        <a:rPr lang="en-US" sz="1700" dirty="0" smtClean="0"/>
                        <a:t>/</a:t>
                      </a:r>
                      <a:r>
                        <a:rPr lang="en-US" sz="1700" dirty="0" smtClean="0">
                          <a:solidFill>
                            <a:srgbClr val="FF0000"/>
                          </a:solidFill>
                        </a:rPr>
                        <a:t>update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“</a:t>
                      </a:r>
                      <a:r>
                        <a:rPr lang="en-US" sz="1700" b="1" dirty="0" smtClean="0"/>
                        <a:t>update</a:t>
                      </a:r>
                      <a:r>
                        <a:rPr lang="en-US" sz="1700" dirty="0" smtClean="0"/>
                        <a:t>”: containing</a:t>
                      </a:r>
                      <a:r>
                        <a:rPr lang="en-US" sz="1700" baseline="0" dirty="0" smtClean="0"/>
                        <a:t> SPARQL update query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935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700" dirty="0" err="1" smtClean="0"/>
                        <a:t>Stardog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Read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GET/POST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http://localhost:5820/</a:t>
                      </a:r>
                      <a:r>
                        <a:rPr lang="en-US" sz="1700" dirty="0" smtClean="0">
                          <a:solidFill>
                            <a:schemeClr val="accent2"/>
                          </a:solidFill>
                        </a:rPr>
                        <a:t>MyDB</a:t>
                      </a:r>
                      <a:r>
                        <a:rPr lang="en-US" sz="1700" dirty="0" smtClean="0"/>
                        <a:t>/</a:t>
                      </a:r>
                      <a:r>
                        <a:rPr lang="en-US" sz="1700" dirty="0" smtClean="0">
                          <a:solidFill>
                            <a:srgbClr val="00B050"/>
                          </a:solidFill>
                        </a:rPr>
                        <a:t>query</a:t>
                      </a:r>
                      <a:endParaRPr lang="en-US" sz="17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“query”: </a:t>
                      </a:r>
                      <a:r>
                        <a:rPr lang="en-US" sz="1700" baseline="0" dirty="0" smtClean="0"/>
                        <a:t>containing SPARQL read query</a:t>
                      </a:r>
                      <a:endParaRPr lang="en-US" sz="17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“accept”</a:t>
                      </a:r>
                      <a:r>
                        <a:rPr lang="en-US" sz="1700" baseline="0" dirty="0" smtClean="0"/>
                        <a:t> : application/</a:t>
                      </a:r>
                      <a:r>
                        <a:rPr lang="en-US" sz="1700" baseline="0" dirty="0" err="1" smtClean="0"/>
                        <a:t>json</a:t>
                      </a:r>
                      <a:r>
                        <a:rPr lang="en-US" sz="1700" baseline="0" dirty="0" smtClean="0"/>
                        <a:t>, etc.</a:t>
                      </a:r>
                      <a:endParaRPr lang="en-US" sz="1700" dirty="0" smtClean="0"/>
                    </a:p>
                    <a:p>
                      <a:r>
                        <a:rPr lang="en-US" sz="1700" dirty="0" smtClean="0"/>
                        <a:t>“</a:t>
                      </a:r>
                      <a:r>
                        <a:rPr lang="en-US" sz="1700" b="1" dirty="0" smtClean="0"/>
                        <a:t>reasoning</a:t>
                      </a:r>
                      <a:r>
                        <a:rPr lang="en-US" sz="1700" dirty="0" smtClean="0"/>
                        <a:t>”: Boolean to activate 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212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Update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POST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http://localhost:5820/</a:t>
                      </a:r>
                      <a:r>
                        <a:rPr lang="en-US" sz="1700" dirty="0" smtClean="0">
                          <a:solidFill>
                            <a:schemeClr val="accent2"/>
                          </a:solidFill>
                        </a:rPr>
                        <a:t>MyDB</a:t>
                      </a:r>
                      <a:r>
                        <a:rPr lang="en-US" sz="1700" dirty="0" smtClean="0"/>
                        <a:t>/</a:t>
                      </a:r>
                      <a:r>
                        <a:rPr lang="en-US" sz="1700" dirty="0" smtClean="0">
                          <a:solidFill>
                            <a:srgbClr val="FF0000"/>
                          </a:solidFill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“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</a:rPr>
                        <a:t>query</a:t>
                      </a:r>
                      <a:r>
                        <a:rPr lang="en-US" sz="1700" dirty="0" smtClean="0"/>
                        <a:t>”/”update”: </a:t>
                      </a:r>
                      <a:r>
                        <a:rPr lang="en-US" sz="1700" baseline="0" dirty="0" smtClean="0"/>
                        <a:t>containing SPARQL update query</a:t>
                      </a:r>
                      <a:endParaRPr lang="en-US" sz="17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“</a:t>
                      </a:r>
                      <a:r>
                        <a:rPr lang="en-US" sz="1700" b="1" dirty="0" smtClean="0"/>
                        <a:t>reasoning</a:t>
                      </a:r>
                      <a:r>
                        <a:rPr lang="en-US" sz="1700" dirty="0" smtClean="0"/>
                        <a:t>”: Boolean to activate 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997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700" dirty="0" err="1" smtClean="0"/>
                        <a:t>Ontotext</a:t>
                      </a:r>
                      <a:r>
                        <a:rPr lang="en-US" sz="1700" dirty="0" smtClean="0"/>
                        <a:t> </a:t>
                      </a:r>
                      <a:r>
                        <a:rPr lang="en-US" sz="1700" dirty="0" err="1" smtClean="0"/>
                        <a:t>GraphDB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Read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GET/POST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http://localhost:7200/repositories/</a:t>
                      </a:r>
                      <a:r>
                        <a:rPr lang="en-US" sz="1700" dirty="0" smtClean="0">
                          <a:solidFill>
                            <a:schemeClr val="accent2"/>
                          </a:solidFill>
                        </a:rPr>
                        <a:t>MyDB</a:t>
                      </a:r>
                      <a:endParaRPr lang="en-US" sz="17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“query”: </a:t>
                      </a:r>
                      <a:r>
                        <a:rPr lang="en-US" sz="1700" baseline="0" dirty="0" smtClean="0"/>
                        <a:t>containing SPARQL read query</a:t>
                      </a:r>
                      <a:endParaRPr lang="en-US" sz="17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“accept”</a:t>
                      </a:r>
                      <a:r>
                        <a:rPr lang="en-US" sz="1700" baseline="0" dirty="0" smtClean="0"/>
                        <a:t> : application/</a:t>
                      </a:r>
                      <a:r>
                        <a:rPr lang="en-US" sz="1700" baseline="0" dirty="0" err="1" smtClean="0"/>
                        <a:t>json</a:t>
                      </a:r>
                      <a:r>
                        <a:rPr lang="en-US" sz="1700" baseline="0" dirty="0" smtClean="0"/>
                        <a:t>, etc.</a:t>
                      </a:r>
                      <a:endParaRPr lang="en-US" sz="1700" dirty="0" smtClean="0"/>
                    </a:p>
                    <a:p>
                      <a:r>
                        <a:rPr lang="en-US" sz="1700" dirty="0" smtClean="0"/>
                        <a:t>“</a:t>
                      </a:r>
                      <a:r>
                        <a:rPr lang="en-US" sz="1700" b="1" dirty="0" smtClean="0"/>
                        <a:t>infer</a:t>
                      </a:r>
                      <a:r>
                        <a:rPr lang="en-US" sz="1700" dirty="0" smtClean="0"/>
                        <a:t>”: Boolean to activate 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855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Update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POST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http://localhost:7200/repositories/</a:t>
                      </a:r>
                      <a:r>
                        <a:rPr lang="en-US" sz="1700" dirty="0" smtClean="0">
                          <a:solidFill>
                            <a:schemeClr val="accent2"/>
                          </a:solidFill>
                        </a:rPr>
                        <a:t>MyDB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/</a:t>
                      </a:r>
                      <a:r>
                        <a:rPr lang="en-US" sz="1700" dirty="0" smtClean="0">
                          <a:solidFill>
                            <a:srgbClr val="FF0000"/>
                          </a:solidFill>
                        </a:rPr>
                        <a:t>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“</a:t>
                      </a:r>
                      <a:r>
                        <a:rPr lang="en-US" sz="1700" b="1" dirty="0" smtClean="0"/>
                        <a:t>update</a:t>
                      </a:r>
                      <a:r>
                        <a:rPr lang="en-US" sz="1700" dirty="0" smtClean="0"/>
                        <a:t>”: </a:t>
                      </a:r>
                      <a:r>
                        <a:rPr lang="en-US" sz="1700" baseline="0" dirty="0" smtClean="0"/>
                        <a:t>containing SPARQL update query</a:t>
                      </a:r>
                      <a:endParaRPr lang="en-US" sz="17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“</a:t>
                      </a:r>
                      <a:r>
                        <a:rPr lang="en-US" sz="1700" b="1" dirty="0" smtClean="0"/>
                        <a:t>infer</a:t>
                      </a:r>
                      <a:r>
                        <a:rPr lang="en-US" sz="1700" dirty="0" smtClean="0"/>
                        <a:t>”: Boolean to activate 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4661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700" dirty="0" smtClean="0"/>
                        <a:t>BBN Parliament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Read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GET/POST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effectLst/>
                        </a:rPr>
                        <a:t>http://localhost:8089/parliament/sparql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“query”: containing SPARQL</a:t>
                      </a:r>
                      <a:r>
                        <a:rPr lang="en-US" sz="1700" baseline="0" dirty="0" smtClean="0"/>
                        <a:t> read query</a:t>
                      </a:r>
                      <a:endParaRPr lang="en-US" sz="1700" dirty="0" smtClean="0"/>
                    </a:p>
                    <a:p>
                      <a:r>
                        <a:rPr lang="en-US" sz="1700" dirty="0" smtClean="0"/>
                        <a:t>“Accept”: </a:t>
                      </a:r>
                      <a:r>
                        <a:rPr lang="en-US" sz="1700" kern="1200" dirty="0" smtClean="0">
                          <a:effectLst/>
                        </a:rPr>
                        <a:t>application/</a:t>
                      </a:r>
                      <a:r>
                        <a:rPr lang="en-US" sz="1700" kern="1200" dirty="0" err="1" smtClean="0">
                          <a:effectLst/>
                        </a:rPr>
                        <a:t>sparql-results+json</a:t>
                      </a:r>
                      <a:r>
                        <a:rPr lang="en-US" sz="1700" kern="1200" dirty="0" smtClean="0">
                          <a:effectLst/>
                        </a:rPr>
                        <a:t>, etc.</a:t>
                      </a:r>
                      <a:endParaRPr lang="en-US" sz="1700" baseline="30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498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Update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POST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dirty="0" smtClean="0">
                          <a:effectLst/>
                        </a:rPr>
                        <a:t>http://localhost:8089/parliament/sparql</a:t>
                      </a:r>
                      <a:endParaRPr lang="en-US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“</a:t>
                      </a:r>
                      <a:r>
                        <a:rPr lang="en-US" sz="1700" b="1" dirty="0" smtClean="0"/>
                        <a:t>update</a:t>
                      </a:r>
                      <a:r>
                        <a:rPr lang="en-US" sz="1700" dirty="0" smtClean="0"/>
                        <a:t>”: containing</a:t>
                      </a:r>
                      <a:r>
                        <a:rPr lang="en-US" sz="1700" baseline="0" dirty="0" smtClean="0"/>
                        <a:t> SPARQL update query</a:t>
                      </a:r>
                      <a:endParaRPr lang="en-US" sz="1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27697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468" cy="1325563"/>
          </a:xfrm>
        </p:spPr>
        <p:txBody>
          <a:bodyPr/>
          <a:lstStyle/>
          <a:p>
            <a:r>
              <a:rPr lang="en-US" dirty="0"/>
              <a:t>SPARQL communication </a:t>
            </a:r>
            <a:r>
              <a:rPr lang="en-US" dirty="0" smtClean="0"/>
              <a:t>protocol: media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SPARQL SELECT/ASK 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JSON</a:t>
            </a:r>
            <a:r>
              <a:rPr lang="en-US" dirty="0" smtClean="0"/>
              <a:t>: application/</a:t>
            </a:r>
            <a:r>
              <a:rPr lang="en-US" dirty="0" err="1" smtClean="0"/>
              <a:t>sparql-results+json</a:t>
            </a:r>
            <a:r>
              <a:rPr lang="en-US" dirty="0" smtClean="0"/>
              <a:t> (sometimes also application/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XML</a:t>
            </a:r>
            <a:r>
              <a:rPr lang="en-US" dirty="0" smtClean="0"/>
              <a:t>: application/</a:t>
            </a:r>
            <a:r>
              <a:rPr lang="en-US" dirty="0" err="1" smtClean="0"/>
              <a:t>sparql-results+xml</a:t>
            </a:r>
            <a:r>
              <a:rPr lang="en-US" dirty="0" smtClean="0"/>
              <a:t> (sometimes also application/xml)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TSV</a:t>
            </a:r>
            <a:r>
              <a:rPr lang="en-US" dirty="0"/>
              <a:t>: </a:t>
            </a:r>
            <a:r>
              <a:rPr lang="en-US" dirty="0" smtClean="0"/>
              <a:t>text/tab-separated-values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CSV</a:t>
            </a:r>
            <a:r>
              <a:rPr lang="en-US" dirty="0"/>
              <a:t>: </a:t>
            </a:r>
            <a:r>
              <a:rPr lang="en-US" dirty="0" smtClean="0"/>
              <a:t>text/csv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Boolean</a:t>
            </a:r>
            <a:r>
              <a:rPr lang="en-US" dirty="0" smtClean="0"/>
              <a:t>: text/Boolean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Binary RDF results</a:t>
            </a:r>
            <a:r>
              <a:rPr lang="en-US" dirty="0" smtClean="0"/>
              <a:t>: application/x-binary-</a:t>
            </a:r>
            <a:r>
              <a:rPr lang="en-US" dirty="0" err="1" smtClean="0"/>
              <a:t>rdf</a:t>
            </a:r>
            <a:r>
              <a:rPr lang="en-US" dirty="0" smtClean="0"/>
              <a:t>-results-table</a:t>
            </a:r>
          </a:p>
          <a:p>
            <a:r>
              <a:rPr lang="en-US" dirty="0" smtClean="0"/>
              <a:t>SPARQL CONSTRUCT/DESCRIBE 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Turtle</a:t>
            </a:r>
            <a:r>
              <a:rPr lang="en-US" dirty="0" smtClean="0"/>
              <a:t>: text/turtle (sometimes also application/x-turtle)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JSON-LD</a:t>
            </a:r>
            <a:r>
              <a:rPr lang="en-US" dirty="0" smtClean="0"/>
              <a:t>: application/</a:t>
            </a:r>
            <a:r>
              <a:rPr lang="en-US" dirty="0" err="1" smtClean="0"/>
              <a:t>json</a:t>
            </a:r>
            <a:r>
              <a:rPr lang="en-US" dirty="0" smtClean="0"/>
              <a:t> (sometimes also application/</a:t>
            </a:r>
            <a:r>
              <a:rPr lang="en-US" dirty="0" err="1" smtClean="0"/>
              <a:t>ld+json</a:t>
            </a:r>
            <a:r>
              <a:rPr lang="en-US" dirty="0" smtClean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N3</a:t>
            </a:r>
            <a:r>
              <a:rPr lang="en-US" dirty="0" smtClean="0"/>
              <a:t>: text/n3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RDF/XM</a:t>
            </a:r>
            <a:r>
              <a:rPr lang="en-US" dirty="0" smtClean="0"/>
              <a:t>L: application/</a:t>
            </a:r>
            <a:r>
              <a:rPr lang="en-US" dirty="0" err="1" smtClean="0"/>
              <a:t>rdf+xml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 smtClean="0"/>
              <a:t>TriG</a:t>
            </a:r>
            <a:r>
              <a:rPr lang="en-US" dirty="0" smtClean="0"/>
              <a:t>: </a:t>
            </a:r>
            <a:r>
              <a:rPr lang="en-US" dirty="0"/>
              <a:t>application/trig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 smtClean="0"/>
              <a:t>TriX</a:t>
            </a:r>
            <a:r>
              <a:rPr lang="en-US" dirty="0" smtClean="0"/>
              <a:t>: </a:t>
            </a:r>
            <a:r>
              <a:rPr lang="en-US" dirty="0"/>
              <a:t>application/</a:t>
            </a:r>
            <a:r>
              <a:rPr lang="en-US" dirty="0" err="1"/>
              <a:t>trix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N-Quads</a:t>
            </a:r>
            <a:r>
              <a:rPr lang="en-US" dirty="0" smtClean="0"/>
              <a:t>: </a:t>
            </a:r>
            <a:r>
              <a:rPr lang="en-US" dirty="0"/>
              <a:t>application/n-quads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...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SPARQL communication </a:t>
            </a:r>
            <a:r>
              <a:rPr lang="en-US" sz="4000" dirty="0" smtClean="0"/>
              <a:t>protocol: response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917371"/>
            <a:ext cx="283028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 * </a:t>
            </a:r>
          </a:p>
          <a:p>
            <a:r>
              <a:rPr lang="en-US" sz="2400" dirty="0" smtClean="0"/>
              <a:t>WHERE { ?s ?p ?o }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21"/>
          <a:stretch/>
        </p:blipFill>
        <p:spPr>
          <a:xfrm>
            <a:off x="4178651" y="1264345"/>
            <a:ext cx="6863814" cy="55180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629" y="3908019"/>
            <a:ext cx="3176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Accept: application/</a:t>
            </a:r>
          </a:p>
          <a:p>
            <a:r>
              <a:rPr lang="en-US" sz="2400" dirty="0" err="1" smtClean="0"/>
              <a:t>sparql-results+json</a:t>
            </a: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Storing RDF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methods to store RDF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n-memory storage (local RAM)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Working memory of application (e.g. client side web app, desktop app)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Frameworks/libraries: </a:t>
            </a:r>
            <a:r>
              <a:rPr lang="en-US" dirty="0" err="1" smtClean="0"/>
              <a:t>RDFLib</a:t>
            </a:r>
            <a:r>
              <a:rPr lang="en-US" dirty="0" smtClean="0"/>
              <a:t> (Python), rdflib.js (JavaScript), N3 (JavaScript), </a:t>
            </a:r>
            <a:r>
              <a:rPr lang="en-US" dirty="0" err="1" smtClean="0"/>
              <a:t>rdfstore-js</a:t>
            </a:r>
            <a:r>
              <a:rPr lang="en-US" dirty="0" smtClean="0"/>
              <a:t> (JavaScript), Jena (Java), RDF4J (Java</a:t>
            </a:r>
            <a:r>
              <a:rPr lang="en-US" dirty="0"/>
              <a:t>), </a:t>
            </a:r>
            <a:r>
              <a:rPr lang="en-US" dirty="0" err="1"/>
              <a:t>dotNetRDF</a:t>
            </a:r>
            <a:r>
              <a:rPr lang="en-US" dirty="0"/>
              <a:t> </a:t>
            </a:r>
            <a:r>
              <a:rPr lang="en-US" dirty="0" smtClean="0"/>
              <a:t>(.NET), etc.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Varied support for SPARQL querying</a:t>
            </a:r>
          </a:p>
          <a:p>
            <a:r>
              <a:rPr lang="en-US" dirty="0" smtClean="0"/>
              <a:t>Persistent storage (storage drive)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RDF file/dump (diff. RDF serializations): TTL, RDF/XML, N-Quads, JSON-LD,    N-triples, </a:t>
            </a:r>
            <a:r>
              <a:rPr lang="en-US" dirty="0" err="1" smtClean="0"/>
              <a:t>TriG</a:t>
            </a:r>
            <a:r>
              <a:rPr lang="en-US" dirty="0" smtClean="0"/>
              <a:t>, N3, </a:t>
            </a:r>
            <a:r>
              <a:rPr lang="en-US" dirty="0" err="1" smtClean="0"/>
              <a:t>TriX</a:t>
            </a:r>
            <a:r>
              <a:rPr lang="en-US" dirty="0" smtClean="0"/>
              <a:t>, </a:t>
            </a:r>
            <a:r>
              <a:rPr lang="en-US" dirty="0" err="1" smtClean="0"/>
              <a:t>RDFa</a:t>
            </a:r>
            <a:r>
              <a:rPr lang="en-US" dirty="0" smtClean="0"/>
              <a:t> (RDF embedded in HTML), etc.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RDF </a:t>
            </a:r>
            <a:r>
              <a:rPr lang="en-US" b="1" dirty="0" err="1" smtClean="0"/>
              <a:t>triplestore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(ontology editing applications: Protégé, </a:t>
            </a:r>
            <a:r>
              <a:rPr lang="en-US" dirty="0" err="1" smtClean="0"/>
              <a:t>Topbraid</a:t>
            </a:r>
            <a:r>
              <a:rPr lang="en-US" dirty="0" smtClean="0"/>
              <a:t> Composer, etc.)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</a:t>
            </a:r>
            <a:r>
              <a:rPr lang="en-US" dirty="0" err="1" smtClean="0"/>
              <a:t>triplestores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of the family of graph/NoSQL databases</a:t>
            </a:r>
          </a:p>
          <a:p>
            <a:r>
              <a:rPr lang="en-US" dirty="0"/>
              <a:t>D</a:t>
            </a:r>
            <a:r>
              <a:rPr lang="en-US" dirty="0" smtClean="0"/>
              <a:t>ata structure: </a:t>
            </a:r>
            <a:r>
              <a:rPr lang="en-US" b="1" dirty="0" smtClean="0"/>
              <a:t>RDF</a:t>
            </a:r>
          </a:p>
          <a:p>
            <a:r>
              <a:rPr lang="en-US" dirty="0"/>
              <a:t>M</a:t>
            </a:r>
            <a:r>
              <a:rPr lang="en-US" dirty="0" smtClean="0"/>
              <a:t>ain query language: </a:t>
            </a:r>
            <a:r>
              <a:rPr lang="en-US" b="1" dirty="0" smtClean="0"/>
              <a:t>SPARQL</a:t>
            </a:r>
          </a:p>
          <a:p>
            <a:r>
              <a:rPr lang="en-US" dirty="0"/>
              <a:t>O</a:t>
            </a:r>
            <a:r>
              <a:rPr lang="en-US" dirty="0" smtClean="0"/>
              <a:t>ftentimes support for </a:t>
            </a:r>
            <a:r>
              <a:rPr lang="en-US" b="1" dirty="0" smtClean="0"/>
              <a:t>RDFS/OWL/rules</a:t>
            </a:r>
            <a:r>
              <a:rPr lang="en-US" dirty="0" smtClean="0"/>
              <a:t> reasoning</a:t>
            </a:r>
          </a:p>
          <a:p>
            <a:r>
              <a:rPr lang="en-US" dirty="0"/>
              <a:t>D</a:t>
            </a:r>
            <a:r>
              <a:rPr lang="en-US" dirty="0" smtClean="0"/>
              <a:t>ata storage is typically persistent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5806" y="687977"/>
            <a:ext cx="658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tx2"/>
                </a:solidFill>
              </a:rPr>
              <a:t>“a database </a:t>
            </a:r>
            <a:r>
              <a:rPr lang="en-US" sz="2800" i="1" dirty="0">
                <a:solidFill>
                  <a:schemeClr val="tx2"/>
                </a:solidFill>
              </a:rPr>
              <a:t>to store and query RDF </a:t>
            </a:r>
            <a:r>
              <a:rPr lang="en-US" sz="2800" i="1" dirty="0" smtClean="0">
                <a:solidFill>
                  <a:schemeClr val="tx2"/>
                </a:solidFill>
              </a:rPr>
              <a:t>triples”</a:t>
            </a:r>
            <a:endParaRPr lang="en-US" sz="2800" i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92323" y="2860225"/>
            <a:ext cx="1814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standards</a:t>
            </a:r>
            <a:endParaRPr lang="en-US" sz="3200" dirty="0"/>
          </a:p>
        </p:txBody>
      </p:sp>
      <p:sp>
        <p:nvSpPr>
          <p:cNvPr id="6" name="Right Brace 5"/>
          <p:cNvSpPr/>
          <p:nvPr/>
        </p:nvSpPr>
        <p:spPr>
          <a:xfrm>
            <a:off x="8577943" y="2512533"/>
            <a:ext cx="278674" cy="1280160"/>
          </a:xfrm>
          <a:prstGeom prst="rightBrace">
            <a:avLst>
              <a:gd name="adj1" fmla="val 8333"/>
              <a:gd name="adj2" fmla="val 5068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w3c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14" y="2955602"/>
            <a:ext cx="826794" cy="39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Triplestore</a:t>
            </a:r>
            <a:r>
              <a:rPr lang="en-US" dirty="0" smtClean="0"/>
              <a:t> applications – databases - default graph - named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RDF </a:t>
            </a:r>
            <a:r>
              <a:rPr lang="en-US" dirty="0" err="1" smtClean="0"/>
              <a:t>triplestore</a:t>
            </a:r>
            <a:r>
              <a:rPr lang="en-US" dirty="0" smtClean="0"/>
              <a:t> instance (application) can have one or multiple databases (repositories)</a:t>
            </a:r>
          </a:p>
          <a:p>
            <a:r>
              <a:rPr lang="en-US" dirty="0" smtClean="0"/>
              <a:t>Each database has one default graph and zero or more named graphs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 good practice is to place </a:t>
            </a:r>
            <a:r>
              <a:rPr lang="en-US" dirty="0" err="1" smtClean="0"/>
              <a:t>TBox</a:t>
            </a:r>
            <a:r>
              <a:rPr lang="en-US" dirty="0" smtClean="0"/>
              <a:t> in a separate named graph. Most </a:t>
            </a:r>
            <a:r>
              <a:rPr lang="en-US" dirty="0" err="1" smtClean="0"/>
              <a:t>triplestores</a:t>
            </a:r>
            <a:r>
              <a:rPr lang="en-US" dirty="0" smtClean="0"/>
              <a:t>’ reasoning engines consider all </a:t>
            </a:r>
            <a:r>
              <a:rPr lang="en-US" dirty="0" err="1" smtClean="0"/>
              <a:t>TBox</a:t>
            </a:r>
            <a:r>
              <a:rPr lang="en-US" dirty="0" smtClean="0"/>
              <a:t> statements in the 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You can also use the </a:t>
            </a:r>
            <a:r>
              <a:rPr lang="en-US" dirty="0" err="1" smtClean="0"/>
              <a:t>TBox</a:t>
            </a:r>
            <a:r>
              <a:rPr lang="en-US" dirty="0" smtClean="0"/>
              <a:t> without reasoning =&gt; query directly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0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349" y="887685"/>
            <a:ext cx="11277600" cy="54559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904240" y="1264193"/>
            <a:ext cx="4399280" cy="45138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1325880" y="2868048"/>
            <a:ext cx="3378200" cy="226140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60270" y="5819104"/>
            <a:ext cx="168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Database 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005351" y="5819103"/>
            <a:ext cx="168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Database 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055860" y="5806094"/>
            <a:ext cx="168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Database m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23817" y="424910"/>
            <a:ext cx="1128413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Instance of an RDF </a:t>
            </a:r>
            <a:r>
              <a:rPr lang="en-US" sz="2400" dirty="0" err="1" smtClean="0"/>
              <a:t>triplestore</a:t>
            </a:r>
            <a:r>
              <a:rPr lang="en-US" sz="2400" dirty="0" smtClean="0"/>
              <a:t> application (e.g. an Apache Jena </a:t>
            </a:r>
            <a:r>
              <a:rPr lang="en-US" sz="2400" dirty="0" err="1" smtClean="0"/>
              <a:t>Fuseki</a:t>
            </a:r>
            <a:r>
              <a:rPr lang="en-US" sz="2400" dirty="0" smtClean="0"/>
              <a:t> instance)</a:t>
            </a:r>
            <a:endParaRPr lang="en-US" sz="2400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5709920" y="1197537"/>
            <a:ext cx="4399280" cy="45138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5781040" y="2767872"/>
            <a:ext cx="2379117" cy="175544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8382000" y="2767873"/>
            <a:ext cx="1440180" cy="84777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8105880" y="4227994"/>
            <a:ext cx="1586759" cy="90146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068073" y="3286933"/>
            <a:ext cx="1831415" cy="1336209"/>
            <a:chOff x="2068073" y="3434980"/>
            <a:chExt cx="1831415" cy="1336209"/>
          </a:xfrm>
        </p:grpSpPr>
        <p:sp>
          <p:nvSpPr>
            <p:cNvPr id="19" name="Flowchart: Connector 18"/>
            <p:cNvSpPr/>
            <p:nvPr/>
          </p:nvSpPr>
          <p:spPr>
            <a:xfrm>
              <a:off x="2068073" y="4089452"/>
              <a:ext cx="167546" cy="167546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2852420" y="3731374"/>
              <a:ext cx="167546" cy="167546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3185254" y="4422994"/>
              <a:ext cx="167546" cy="167546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3731942" y="3705820"/>
              <a:ext cx="167546" cy="167546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9" idx="6"/>
              <a:endCxn id="20" idx="3"/>
            </p:cNvCxnSpPr>
            <p:nvPr/>
          </p:nvCxnSpPr>
          <p:spPr>
            <a:xfrm flipV="1">
              <a:off x="2235619" y="3874383"/>
              <a:ext cx="641338" cy="29884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4"/>
              <a:endCxn id="21" idx="1"/>
            </p:cNvCxnSpPr>
            <p:nvPr/>
          </p:nvCxnSpPr>
          <p:spPr>
            <a:xfrm>
              <a:off x="2936193" y="3898920"/>
              <a:ext cx="273598" cy="54861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6"/>
              <a:endCxn id="22" idx="2"/>
            </p:cNvCxnSpPr>
            <p:nvPr/>
          </p:nvCxnSpPr>
          <p:spPr>
            <a:xfrm flipV="1">
              <a:off x="3019966" y="3789593"/>
              <a:ext cx="711976" cy="2555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3"/>
              <a:endCxn id="21" idx="7"/>
            </p:cNvCxnSpPr>
            <p:nvPr/>
          </p:nvCxnSpPr>
          <p:spPr>
            <a:xfrm flipH="1">
              <a:off x="3328263" y="3848829"/>
              <a:ext cx="428216" cy="59870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Connector 33"/>
            <p:cNvSpPr/>
            <p:nvPr/>
          </p:nvSpPr>
          <p:spPr>
            <a:xfrm>
              <a:off x="2548621" y="4603643"/>
              <a:ext cx="167546" cy="167546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4" idx="1"/>
              <a:endCxn id="19" idx="5"/>
            </p:cNvCxnSpPr>
            <p:nvPr/>
          </p:nvCxnSpPr>
          <p:spPr>
            <a:xfrm flipH="1" flipV="1">
              <a:off x="2211082" y="4232461"/>
              <a:ext cx="362076" cy="395719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lowchart: Connector 46"/>
            <p:cNvSpPr/>
            <p:nvPr/>
          </p:nvSpPr>
          <p:spPr>
            <a:xfrm>
              <a:off x="2235619" y="3434980"/>
              <a:ext cx="167546" cy="167546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3"/>
              <a:endCxn id="19" idx="0"/>
            </p:cNvCxnSpPr>
            <p:nvPr/>
          </p:nvCxnSpPr>
          <p:spPr>
            <a:xfrm flipH="1">
              <a:off x="2151846" y="3577989"/>
              <a:ext cx="108310" cy="5114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950720" y="5129455"/>
            <a:ext cx="194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 graph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876956" y="4523314"/>
            <a:ext cx="194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Default graph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107092" y="3583327"/>
            <a:ext cx="194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Named graph 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68738" y="5086574"/>
            <a:ext cx="194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Named graph 2</a:t>
            </a:r>
            <a:endParaRPr lang="en-US" dirty="0"/>
          </a:p>
        </p:txBody>
      </p:sp>
      <p:sp>
        <p:nvSpPr>
          <p:cNvPr id="66" name="Flowchart: Connector 65"/>
          <p:cNvSpPr/>
          <p:nvPr/>
        </p:nvSpPr>
        <p:spPr>
          <a:xfrm>
            <a:off x="6178872" y="3615645"/>
            <a:ext cx="167546" cy="16754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767567" y="3594731"/>
            <a:ext cx="167546" cy="16754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7144460" y="3974232"/>
            <a:ext cx="167546" cy="16754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7639931" y="3286933"/>
            <a:ext cx="167546" cy="16754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6" idx="6"/>
            <a:endCxn id="67" idx="2"/>
          </p:cNvCxnSpPr>
          <p:nvPr/>
        </p:nvCxnSpPr>
        <p:spPr>
          <a:xfrm flipV="1">
            <a:off x="6346418" y="3678504"/>
            <a:ext cx="421149" cy="209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7" idx="5"/>
            <a:endCxn id="68" idx="1"/>
          </p:cNvCxnSpPr>
          <p:nvPr/>
        </p:nvCxnSpPr>
        <p:spPr>
          <a:xfrm>
            <a:off x="6910576" y="3737740"/>
            <a:ext cx="258421" cy="2610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3"/>
            <a:endCxn id="68" idx="7"/>
          </p:cNvCxnSpPr>
          <p:nvPr/>
        </p:nvCxnSpPr>
        <p:spPr>
          <a:xfrm flipH="1">
            <a:off x="7287469" y="3429942"/>
            <a:ext cx="376999" cy="56882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6473219" y="4014242"/>
            <a:ext cx="167546" cy="16754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74" idx="1"/>
            <a:endCxn id="66" idx="5"/>
          </p:cNvCxnSpPr>
          <p:nvPr/>
        </p:nvCxnSpPr>
        <p:spPr>
          <a:xfrm flipH="1" flipV="1">
            <a:off x="6321881" y="3758654"/>
            <a:ext cx="175875" cy="2801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/>
          <p:cNvSpPr/>
          <p:nvPr/>
        </p:nvSpPr>
        <p:spPr>
          <a:xfrm>
            <a:off x="6650705" y="3097529"/>
            <a:ext cx="167546" cy="16754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76" idx="3"/>
            <a:endCxn id="66" idx="0"/>
          </p:cNvCxnSpPr>
          <p:nvPr/>
        </p:nvCxnSpPr>
        <p:spPr>
          <a:xfrm flipH="1">
            <a:off x="6262645" y="3240538"/>
            <a:ext cx="412597" cy="3751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/>
          <p:cNvSpPr/>
          <p:nvPr/>
        </p:nvSpPr>
        <p:spPr>
          <a:xfrm>
            <a:off x="8645422" y="3016522"/>
            <a:ext cx="167546" cy="16754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8978005" y="3246298"/>
            <a:ext cx="167546" cy="16754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Connector 93"/>
          <p:cNvSpPr/>
          <p:nvPr/>
        </p:nvSpPr>
        <p:spPr>
          <a:xfrm>
            <a:off x="9259041" y="2938108"/>
            <a:ext cx="167546" cy="16754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92" idx="5"/>
            <a:endCxn id="93" idx="1"/>
          </p:cNvCxnSpPr>
          <p:nvPr/>
        </p:nvCxnSpPr>
        <p:spPr>
          <a:xfrm>
            <a:off x="8788431" y="3159531"/>
            <a:ext cx="214111" cy="11130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4" idx="3"/>
            <a:endCxn id="93" idx="7"/>
          </p:cNvCxnSpPr>
          <p:nvPr/>
        </p:nvCxnSpPr>
        <p:spPr>
          <a:xfrm flipH="1">
            <a:off x="9121014" y="3081117"/>
            <a:ext cx="162564" cy="18971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Connector 99"/>
          <p:cNvSpPr/>
          <p:nvPr/>
        </p:nvSpPr>
        <p:spPr>
          <a:xfrm>
            <a:off x="8371965" y="4711286"/>
            <a:ext cx="167546" cy="16754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/>
          <p:cNvSpPr/>
          <p:nvPr/>
        </p:nvSpPr>
        <p:spPr>
          <a:xfrm>
            <a:off x="8724950" y="4358720"/>
            <a:ext cx="167546" cy="16754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9272889" y="4455596"/>
            <a:ext cx="167546" cy="16754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stCxn id="101" idx="3"/>
            <a:endCxn id="100" idx="7"/>
          </p:cNvCxnSpPr>
          <p:nvPr/>
        </p:nvCxnSpPr>
        <p:spPr>
          <a:xfrm flipH="1">
            <a:off x="8514974" y="4501729"/>
            <a:ext cx="234513" cy="2340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2" idx="2"/>
            <a:endCxn id="101" idx="6"/>
          </p:cNvCxnSpPr>
          <p:nvPr/>
        </p:nvCxnSpPr>
        <p:spPr>
          <a:xfrm flipH="1" flipV="1">
            <a:off x="8892496" y="4442493"/>
            <a:ext cx="380393" cy="968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Connector 123"/>
          <p:cNvSpPr/>
          <p:nvPr/>
        </p:nvSpPr>
        <p:spPr>
          <a:xfrm>
            <a:off x="8993749" y="4704767"/>
            <a:ext cx="167546" cy="167546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01" idx="5"/>
            <a:endCxn id="124" idx="1"/>
          </p:cNvCxnSpPr>
          <p:nvPr/>
        </p:nvCxnSpPr>
        <p:spPr>
          <a:xfrm>
            <a:off x="8867959" y="4501729"/>
            <a:ext cx="150327" cy="2275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loud 128"/>
          <p:cNvSpPr/>
          <p:nvPr/>
        </p:nvSpPr>
        <p:spPr>
          <a:xfrm>
            <a:off x="7039786" y="4878832"/>
            <a:ext cx="541732" cy="35835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6327874" y="5196359"/>
            <a:ext cx="194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Named graph n</a:t>
            </a:r>
            <a:endParaRPr lang="en-US" dirty="0"/>
          </a:p>
        </p:txBody>
      </p:sp>
      <p:sp>
        <p:nvSpPr>
          <p:cNvPr id="132" name="Flowchart: Magnetic Disk 131"/>
          <p:cNvSpPr/>
          <p:nvPr/>
        </p:nvSpPr>
        <p:spPr>
          <a:xfrm>
            <a:off x="10458169" y="4791882"/>
            <a:ext cx="881942" cy="9049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triplestore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/>
              <a:t>Apache Jena: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900" dirty="0"/>
              <a:t>TDB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900" dirty="0" err="1"/>
              <a:t>Fuseki</a:t>
            </a:r>
            <a:endParaRPr lang="en-US" sz="2900" dirty="0"/>
          </a:p>
          <a:p>
            <a:r>
              <a:rPr lang="en-US" sz="3300" dirty="0" err="1" smtClean="0"/>
              <a:t>Blazegraph</a:t>
            </a:r>
            <a:r>
              <a:rPr lang="en-US" sz="3300" dirty="0" smtClean="0"/>
              <a:t> DB</a:t>
            </a:r>
          </a:p>
          <a:p>
            <a:r>
              <a:rPr lang="en-US" sz="3300" dirty="0" err="1" smtClean="0"/>
              <a:t>Stardog</a:t>
            </a:r>
            <a:endParaRPr lang="en-US" sz="3300" dirty="0" smtClean="0"/>
          </a:p>
          <a:p>
            <a:r>
              <a:rPr lang="en-US" sz="3300" dirty="0" err="1" smtClean="0"/>
              <a:t>Strabon</a:t>
            </a:r>
            <a:endParaRPr lang="en-US" sz="3300" dirty="0" smtClean="0"/>
          </a:p>
          <a:p>
            <a:r>
              <a:rPr lang="en-US" sz="3300" dirty="0" smtClean="0"/>
              <a:t>Apache </a:t>
            </a:r>
            <a:r>
              <a:rPr lang="en-US" sz="3300" dirty="0" err="1" smtClean="0"/>
              <a:t>Marmotta</a:t>
            </a:r>
            <a:r>
              <a:rPr lang="en-US" sz="3300" dirty="0" smtClean="0"/>
              <a:t>/</a:t>
            </a:r>
            <a:r>
              <a:rPr lang="en-US" sz="3300" dirty="0" err="1" smtClean="0"/>
              <a:t>KiWi</a:t>
            </a:r>
            <a:endParaRPr lang="en-US" sz="3300" dirty="0" smtClean="0"/>
          </a:p>
          <a:p>
            <a:r>
              <a:rPr lang="en-US" sz="3300" dirty="0" err="1"/>
              <a:t>Ontotext</a:t>
            </a:r>
            <a:r>
              <a:rPr lang="en-US" sz="3300" dirty="0"/>
              <a:t> </a:t>
            </a:r>
            <a:r>
              <a:rPr lang="en-US" sz="3300" dirty="0" err="1"/>
              <a:t>GraphDB</a:t>
            </a:r>
            <a:r>
              <a:rPr lang="en-US" sz="3300" dirty="0"/>
              <a:t> (former OWLIM</a:t>
            </a:r>
            <a:r>
              <a:rPr lang="en-US" sz="3300" dirty="0" smtClean="0"/>
              <a:t>)</a:t>
            </a:r>
          </a:p>
          <a:p>
            <a:r>
              <a:rPr lang="en-US" sz="3300" dirty="0" err="1" smtClean="0"/>
              <a:t>Openlink</a:t>
            </a:r>
            <a:r>
              <a:rPr lang="en-US" sz="3300" dirty="0" smtClean="0"/>
              <a:t> Virtuoso</a:t>
            </a:r>
          </a:p>
          <a:p>
            <a:r>
              <a:rPr lang="en-US" sz="3300" dirty="0" smtClean="0"/>
              <a:t>Cambridge Semantics </a:t>
            </a:r>
            <a:r>
              <a:rPr lang="en-US" sz="3300" dirty="0" err="1" smtClean="0"/>
              <a:t>AnzoGraph</a:t>
            </a:r>
            <a:endParaRPr lang="en-US" sz="3300" dirty="0" smtClean="0"/>
          </a:p>
          <a:p>
            <a:r>
              <a:rPr lang="en-US" sz="3300" dirty="0" smtClean="0"/>
              <a:t>Amazon Neptune</a:t>
            </a:r>
          </a:p>
          <a:p>
            <a:r>
              <a:rPr lang="en-US" sz="3300" dirty="0" smtClean="0"/>
              <a:t>Franz </a:t>
            </a:r>
            <a:r>
              <a:rPr lang="en-US" sz="3300" dirty="0" err="1" smtClean="0"/>
              <a:t>AllegroGraph</a:t>
            </a:r>
            <a:endParaRPr lang="en-US" sz="3300" dirty="0" smtClean="0"/>
          </a:p>
          <a:p>
            <a:r>
              <a:rPr lang="en-US" sz="3300" dirty="0" smtClean="0"/>
              <a:t>BBN Parliament</a:t>
            </a:r>
          </a:p>
          <a:p>
            <a:r>
              <a:rPr lang="en-US" sz="3300" dirty="0" err="1" smtClean="0"/>
              <a:t>ClioPatria</a:t>
            </a:r>
            <a:endParaRPr lang="en-US" sz="3300" dirty="0" smtClean="0"/>
          </a:p>
          <a:p>
            <a:r>
              <a:rPr lang="en-US" sz="3300" dirty="0" smtClean="0"/>
              <a:t>...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2" descr="Image result for stardog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401" y="2781059"/>
            <a:ext cx="1578397" cy="103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4470" t="406" r="13996" b="24298"/>
          <a:stretch/>
        </p:blipFill>
        <p:spPr>
          <a:xfrm>
            <a:off x="6823704" y="3579223"/>
            <a:ext cx="1329696" cy="12279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1" y="1594395"/>
            <a:ext cx="1271959" cy="12948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219" y="4807177"/>
            <a:ext cx="928762" cy="9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triplestore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Apache Jena </a:t>
            </a:r>
            <a:r>
              <a:rPr lang="en-US" sz="3600" dirty="0" err="1"/>
              <a:t>Fuseki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err="1" smtClean="0"/>
              <a:t>Stardog</a:t>
            </a:r>
            <a:endParaRPr lang="en-US" sz="3600" dirty="0" smtClean="0"/>
          </a:p>
          <a:p>
            <a:pPr>
              <a:lnSpc>
                <a:spcPct val="150000"/>
              </a:lnSpc>
            </a:pPr>
            <a:r>
              <a:rPr lang="en-US" sz="3600" dirty="0" err="1" smtClean="0"/>
              <a:t>Ontotext</a:t>
            </a:r>
            <a:r>
              <a:rPr lang="en-US" sz="3600" dirty="0" smtClean="0"/>
              <a:t> </a:t>
            </a:r>
            <a:r>
              <a:rPr lang="en-US" sz="3600" dirty="0" err="1" smtClean="0"/>
              <a:t>GraphDB</a:t>
            </a:r>
            <a:endParaRPr lang="en-US" sz="3600" dirty="0" smtClean="0"/>
          </a:p>
          <a:p>
            <a:pPr>
              <a:lnSpc>
                <a:spcPct val="150000"/>
              </a:lnSpc>
            </a:pPr>
            <a:r>
              <a:rPr lang="en-US" sz="3600" dirty="0" smtClean="0"/>
              <a:t>BBN Parliament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18, 2019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RDF triplestores and SPARQL endpoints | Mathias Bonduel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0A4-EC4C-4F3B-9B4F-820EFCD0E4C6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Image result for stardog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401" y="2781059"/>
            <a:ext cx="1578397" cy="103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470" t="406" r="13996" b="24298"/>
          <a:stretch/>
        </p:blipFill>
        <p:spPr>
          <a:xfrm>
            <a:off x="6823704" y="3579223"/>
            <a:ext cx="1329696" cy="1227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1" y="1594395"/>
            <a:ext cx="1271959" cy="12948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219" y="4807177"/>
            <a:ext cx="928762" cy="9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8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2918</Words>
  <Application>Microsoft Office PowerPoint</Application>
  <PresentationFormat>Widescreen</PresentationFormat>
  <Paragraphs>514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Wingdings</vt:lpstr>
      <vt:lpstr>Office Theme</vt:lpstr>
      <vt:lpstr>RDF triplestores and  SPARQL endpoints</vt:lpstr>
      <vt:lpstr>Lecture outline</vt:lpstr>
      <vt:lpstr>Storing RDF data</vt:lpstr>
      <vt:lpstr>Available methods to store RDF data</vt:lpstr>
      <vt:lpstr>RDF triplestores</vt:lpstr>
      <vt:lpstr>Triplestore applications – databases - default graph - named graphs</vt:lpstr>
      <vt:lpstr>PowerPoint Presentation</vt:lpstr>
      <vt:lpstr>List of triplestore applications</vt:lpstr>
      <vt:lpstr>List of triplestore applications</vt:lpstr>
      <vt:lpstr>Comparing triplestores (1/4)</vt:lpstr>
      <vt:lpstr>Comparing triplestores (2/4)</vt:lpstr>
      <vt:lpstr>Comparing triplestores (3/4)</vt:lpstr>
      <vt:lpstr>Comparing triplestores (3/4)</vt:lpstr>
      <vt:lpstr>Relevant triplestore configuration settings (1/2)</vt:lpstr>
      <vt:lpstr>Relevant triplestore configuration settings (1/2)</vt:lpstr>
      <vt:lpstr>Communication with triplestores</vt:lpstr>
      <vt:lpstr>Links to installation guidelines</vt:lpstr>
      <vt:lpstr>Distributing RDF data</vt:lpstr>
      <vt:lpstr>Available methods to distribute RDF data</vt:lpstr>
      <vt:lpstr>SPARQL endpoint (1/4)</vt:lpstr>
      <vt:lpstr>SPARQL endpoint (2/4)</vt:lpstr>
      <vt:lpstr>SPARQL endpoint: RDF triplestore (3/4)</vt:lpstr>
      <vt:lpstr>SPARQL endpoint: simplest configuration (4/4)</vt:lpstr>
      <vt:lpstr>SPARQL queries can be reused everywhere?</vt:lpstr>
      <vt:lpstr>SPARQL communication protocol: URLs and options</vt:lpstr>
      <vt:lpstr>SPARQL communication protocol: media types</vt:lpstr>
      <vt:lpstr>SPARQL communication protocol: response</vt:lpstr>
      <vt:lpstr>PowerPoint Presentation</vt:lpstr>
    </vt:vector>
  </TitlesOfParts>
  <Company>Odisee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Mbo</dc:creator>
  <cp:lastModifiedBy>Mbo</cp:lastModifiedBy>
  <cp:revision>316</cp:revision>
  <dcterms:created xsi:type="dcterms:W3CDTF">2019-04-27T14:41:39Z</dcterms:created>
  <dcterms:modified xsi:type="dcterms:W3CDTF">2019-06-18T09:28:59Z</dcterms:modified>
</cp:coreProperties>
</file>