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936" autoAdjust="0"/>
    <p:restoredTop sz="65793" autoAdjust="0"/>
  </p:normalViewPr>
  <p:slideViewPr>
    <p:cSldViewPr snapToGrid="0">
      <p:cViewPr>
        <p:scale>
          <a:sx n="64" d="100"/>
          <a:sy n="64" d="100"/>
        </p:scale>
        <p:origin x="-176" y="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2/23/25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For this presentation we will paint a clear picture of what </a:t>
            </a:r>
            <a:r>
              <a:rPr lang="en-US" baseline="0" dirty="0" err="1"/>
              <a:t>DriverPass</a:t>
            </a:r>
            <a:r>
              <a:rPr lang="en-US" baseline="0" dirty="0"/>
              <a:t> can do and how it will meet your specific needs. Special consideration went into every step from our first interview up until now (this presentation). </a:t>
            </a:r>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err="1">
                <a:latin typeface="Times New Roman" panose="02020603050405020304" pitchFamily="18" charset="0"/>
                <a:cs typeface="Times New Roman" panose="02020603050405020304" pitchFamily="18" charset="0"/>
              </a:rPr>
              <a:t>DriverPass</a:t>
            </a:r>
            <a:r>
              <a:rPr lang="en-US" b="0" dirty="0">
                <a:latin typeface="Times New Roman" panose="02020603050405020304" pitchFamily="18" charset="0"/>
                <a:cs typeface="Times New Roman" panose="02020603050405020304" pitchFamily="18" charset="0"/>
              </a:rPr>
              <a:t> is a web-based application that helps people prepare for their state driving exam. It can be accessed from home on a PC or on the go using a mobile device, providing flexibility and convenience for users. To ensure that all the information is accurate and up to date, </a:t>
            </a:r>
            <a:r>
              <a:rPr lang="en-US" b="0" dirty="0" err="1">
                <a:latin typeface="Times New Roman" panose="02020603050405020304" pitchFamily="18" charset="0"/>
                <a:cs typeface="Times New Roman" panose="02020603050405020304" pitchFamily="18" charset="0"/>
              </a:rPr>
              <a:t>DriverPass</a:t>
            </a:r>
            <a:r>
              <a:rPr lang="en-US" b="0" dirty="0">
                <a:latin typeface="Times New Roman" panose="02020603050405020304" pitchFamily="18" charset="0"/>
                <a:cs typeface="Times New Roman" panose="02020603050405020304" pitchFamily="18" charset="0"/>
              </a:rPr>
              <a:t> is linked to the DMV, so any changes to driving rules or policies will automatically be reflected in the training materials.</a:t>
            </a:r>
          </a:p>
          <a:p>
            <a:br>
              <a:rPr lang="en-US" b="0" dirty="0">
                <a:latin typeface="Times New Roman" panose="02020603050405020304" pitchFamily="18" charset="0"/>
                <a:cs typeface="Times New Roman" panose="02020603050405020304" pitchFamily="18" charset="0"/>
              </a:rPr>
            </a:br>
            <a:endParaRPr lang="en-US" b="0"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Since </a:t>
            </a:r>
            <a:r>
              <a:rPr lang="en-US" b="0" dirty="0" err="1">
                <a:latin typeface="Times New Roman" panose="02020603050405020304" pitchFamily="18" charset="0"/>
                <a:cs typeface="Times New Roman" panose="02020603050405020304" pitchFamily="18" charset="0"/>
              </a:rPr>
              <a:t>DriverPass</a:t>
            </a:r>
            <a:r>
              <a:rPr lang="en-US" b="0" dirty="0">
                <a:latin typeface="Times New Roman" panose="02020603050405020304" pitchFamily="18" charset="0"/>
                <a:cs typeface="Times New Roman" panose="02020603050405020304" pitchFamily="18" charset="0"/>
              </a:rPr>
              <a:t> stores sensitive information like driver’s licenses and addresses, security is a top priority. Users must log in with a valid account to access the system, and if someone tries to access an account without permission, the system will block them to protect user data. However, if a user is locked out by mistake, they can easily regain access through the account owner. This ensures that </a:t>
            </a:r>
            <a:r>
              <a:rPr lang="en-US" b="0" dirty="0" err="1">
                <a:latin typeface="Times New Roman" panose="02020603050405020304" pitchFamily="18" charset="0"/>
                <a:cs typeface="Times New Roman" panose="02020603050405020304" pitchFamily="18" charset="0"/>
              </a:rPr>
              <a:t>DriverPass</a:t>
            </a:r>
            <a:r>
              <a:rPr lang="en-US" b="0" dirty="0">
                <a:latin typeface="Times New Roman" panose="02020603050405020304" pitchFamily="18" charset="0"/>
                <a:cs typeface="Times New Roman" panose="02020603050405020304" pitchFamily="18" charset="0"/>
              </a:rPr>
              <a:t> remains secure, reliable, and always aligned with current driving regulations to help users succeed on their exam.</a:t>
            </a:r>
          </a:p>
          <a:p>
            <a:endParaRPr lang="en-US" b="0" baseline="0" dirty="0">
              <a:latin typeface="Times New Roman" panose="02020603050405020304" pitchFamily="18" charset="0"/>
              <a:cs typeface="Times New Roman" panose="02020603050405020304" pitchFamily="18" charset="0"/>
            </a:endParaRPr>
          </a:p>
          <a:p>
            <a:endParaRPr lang="en-US" baseline="0"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Times New Roman" panose="02020603050405020304" pitchFamily="18" charset="0"/>
                <a:cs typeface="Times New Roman" panose="02020603050405020304" pitchFamily="18" charset="0"/>
              </a:rPr>
              <a:t>Now we will explain the ins and outs of </a:t>
            </a:r>
            <a:r>
              <a:rPr lang="en-US" b="0" dirty="0" err="1">
                <a:latin typeface="Times New Roman" panose="02020603050405020304" pitchFamily="18" charset="0"/>
                <a:cs typeface="Times New Roman" panose="02020603050405020304" pitchFamily="18" charset="0"/>
              </a:rPr>
              <a:t>DriverPass</a:t>
            </a:r>
            <a:r>
              <a:rPr lang="en-US" b="0" dirty="0">
                <a:latin typeface="Times New Roman" panose="02020603050405020304" pitchFamily="18" charset="0"/>
                <a:cs typeface="Times New Roman" panose="02020603050405020304" pitchFamily="18" charset="0"/>
              </a:rPr>
              <a:t> in more detail. As a customer, you can sign up for an account on your own, or if you prefer, you can call, and our secretary can create one for you. If you ever forget your password, you can reset it through your email or have the owner reset it for you. Additionally, to keep your account secure, if someone tries to break in, the admin can monitor activity in real-time or generate a log of all activity to detect any suspicious behavior.</a:t>
            </a:r>
          </a:p>
          <a:p>
            <a:br>
              <a:rPr lang="en-US" b="0" dirty="0">
                <a:latin typeface="Times New Roman" panose="02020603050405020304" pitchFamily="18" charset="0"/>
                <a:cs typeface="Times New Roman" panose="02020603050405020304" pitchFamily="18" charset="0"/>
              </a:rPr>
            </a:br>
            <a:endParaRPr lang="en-US" b="0"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Once your account is created, you can log in and browse all available packages. You have the option to book in-person driving lessons, sign up for an online class, or take online practice tests. After choosing a package, you can purchase it and start your training, track your progress, and view feedback from your instructor (driver).</a:t>
            </a:r>
          </a:p>
          <a:p>
            <a:br>
              <a:rPr lang="en-US" b="0" dirty="0">
                <a:latin typeface="Times New Roman" panose="02020603050405020304" pitchFamily="18" charset="0"/>
                <a:cs typeface="Times New Roman" panose="02020603050405020304" pitchFamily="18" charset="0"/>
              </a:rPr>
            </a:br>
            <a:endParaRPr lang="en-US" b="0"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To ensure that all the information is always accurate, </a:t>
            </a:r>
            <a:r>
              <a:rPr lang="en-US" b="0" dirty="0" err="1">
                <a:latin typeface="Times New Roman" panose="02020603050405020304" pitchFamily="18" charset="0"/>
                <a:cs typeface="Times New Roman" panose="02020603050405020304" pitchFamily="18" charset="0"/>
              </a:rPr>
              <a:t>DriverPass</a:t>
            </a:r>
            <a:r>
              <a:rPr lang="en-US" b="0" dirty="0">
                <a:latin typeface="Times New Roman" panose="02020603050405020304" pitchFamily="18" charset="0"/>
                <a:cs typeface="Times New Roman" panose="02020603050405020304" pitchFamily="18" charset="0"/>
              </a:rPr>
              <a:t> is synced with the DMV and receives regular updates from our IT officer. These updates run in the background during non-peak hours, so the system is never down and always available when you need it.</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Times New Roman" panose="02020603050405020304" pitchFamily="18" charset="0"/>
                <a:cs typeface="Times New Roman" panose="02020603050405020304" pitchFamily="18" charset="0"/>
              </a:rPr>
              <a:t>Now let’s explain how user verification works. The only requirement is that the user has an account, which is pretty straightforward. First, you will navigate to the login page and enter your user ID and password.</a:t>
            </a:r>
          </a:p>
          <a:p>
            <a:endParaRPr lang="en-US" b="0"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If the credentials are correct, great—you now have access to </a:t>
            </a:r>
            <a:r>
              <a:rPr lang="en-US" b="0" dirty="0" err="1">
                <a:latin typeface="Times New Roman" panose="02020603050405020304" pitchFamily="18" charset="0"/>
                <a:cs typeface="Times New Roman" panose="02020603050405020304" pitchFamily="18" charset="0"/>
              </a:rPr>
              <a:t>DriverPass</a:t>
            </a:r>
            <a:r>
              <a:rPr lang="en-US" b="0" dirty="0">
                <a:latin typeface="Times New Roman" panose="02020603050405020304" pitchFamily="18" charset="0"/>
                <a:cs typeface="Times New Roman" panose="02020603050405020304" pitchFamily="18" charset="0"/>
              </a:rPr>
              <a:t>. However, if the login attempt is unsuccessful, don’t worry! You’ll have three more chances to enter the correct password because mistakes happen.</a:t>
            </a:r>
          </a:p>
          <a:p>
            <a:endParaRPr lang="en-US" b="0"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If you exceed three failed attempts, your account will be temporarily locked, and the owner will be notified immediately. Once the owner reviews the issue, they can reset your account and restore your access. This process ensures security while allowing a smooth way to regain access if needed.</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Security is a big factor when creating </a:t>
            </a:r>
            <a:r>
              <a:rPr lang="en-US" b="0" dirty="0" err="1">
                <a:latin typeface="Times New Roman" panose="02020603050405020304" pitchFamily="18" charset="0"/>
                <a:cs typeface="Times New Roman" panose="02020603050405020304" pitchFamily="18" charset="0"/>
              </a:rPr>
              <a:t>DriverPass</a:t>
            </a:r>
            <a:r>
              <a:rPr lang="en-US" b="0" dirty="0">
                <a:latin typeface="Times New Roman" panose="02020603050405020304" pitchFamily="18" charset="0"/>
                <a:cs typeface="Times New Roman" panose="02020603050405020304" pitchFamily="18" charset="0"/>
              </a:rPr>
              <a:t> because this application requires sensitive information from our users such as home address and license/permit information</a:t>
            </a:r>
          </a:p>
          <a:p>
            <a:r>
              <a:rPr lang="en-US" b="0" dirty="0">
                <a:latin typeface="Times New Roman" panose="02020603050405020304" pitchFamily="18" charset="0"/>
                <a:cs typeface="Times New Roman" panose="02020603050405020304" pitchFamily="18" charset="0"/>
              </a:rPr>
              <a:t>Each user has a unique username and password to ensure only authorized individuals can access their accounts. To keep your data safe, all stored information is encrypted, making it unreadable to anyone who shouldn’t have access.</a:t>
            </a:r>
          </a:p>
          <a:p>
            <a:br>
              <a:rPr lang="en-US" b="0" dirty="0">
                <a:latin typeface="Times New Roman" panose="02020603050405020304" pitchFamily="18" charset="0"/>
                <a:cs typeface="Times New Roman" panose="02020603050405020304" pitchFamily="18" charset="0"/>
              </a:rPr>
            </a:br>
            <a:endParaRPr lang="en-US" b="0"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When you log in, your connection to the system is secure and private, so no one can steal your information while it’s being sent. To prevent hackers from forcing their way into an account, the system will automatically lock access if too many incorrect password attempts are made. If you ever forget your password, you can reset it easily through email verification or by contacting the owner for help.</a:t>
            </a:r>
          </a:p>
          <a:p>
            <a:br>
              <a:rPr lang="en-US" dirty="0"/>
            </a:b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Times New Roman" panose="02020603050405020304" pitchFamily="18" charset="0"/>
                <a:cs typeface="Times New Roman" panose="02020603050405020304" pitchFamily="18" charset="0"/>
              </a:rPr>
              <a:t>While we have created an application that meets your expectations, there are some limitations to consider. The good news is that some of these can be addressed in future updates.</a:t>
            </a:r>
          </a:p>
          <a:p>
            <a:endParaRPr lang="en-US" b="0"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Currently, the owner can enable or disable packages, but they cannot add new ones unless a programmer updates the web app. While all the requested packages have been implemented, any future additions will require a developer’s help.</a:t>
            </a:r>
          </a:p>
          <a:p>
            <a:endParaRPr lang="en-US" b="0"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Speed was also a key focus when designing </a:t>
            </a:r>
            <a:r>
              <a:rPr lang="en-US" b="0" dirty="0" err="1">
                <a:latin typeface="Times New Roman" panose="02020603050405020304" pitchFamily="18" charset="0"/>
                <a:cs typeface="Times New Roman" panose="02020603050405020304" pitchFamily="18" charset="0"/>
              </a:rPr>
              <a:t>DriverPass</a:t>
            </a:r>
            <a:r>
              <a:rPr lang="en-US" b="0" dirty="0">
                <a:latin typeface="Times New Roman" panose="02020603050405020304" pitchFamily="18" charset="0"/>
                <a:cs typeface="Times New Roman" panose="02020603050405020304" pitchFamily="18" charset="0"/>
              </a:rPr>
              <a:t>, but the customer’s internet connection will affect how fast the application runs.</a:t>
            </a:r>
          </a:p>
          <a:p>
            <a:endParaRPr lang="en-US" b="0"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Additionally, with only ten cars available, there may not always be a vehicle that matches everyone’s preference. While this isn’t a major issue now, as the business grows, it could lead to scheduling conflicts and lower customer satisfaction. Expanding the fleet in the future can help address this challenge</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2/23/25</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2/23/25</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2/23/25</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2/23/25</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2/23/25</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2/23/25</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2/23/25</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2/23/25</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2/23/25</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2/23/25</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2/23/25</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2/23/25</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[Jermaine Wiggins]</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latin typeface="Times New Roman" panose="02020603050405020304" pitchFamily="18" charset="0"/>
                <a:cs typeface="Times New Roman" panose="02020603050405020304" pitchFamily="18" charset="0"/>
              </a:rPr>
              <a:t>Functional Requirements</a:t>
            </a:r>
          </a:p>
          <a:p>
            <a:pPr lvl="1"/>
            <a:r>
              <a:rPr lang="en-US" dirty="0">
                <a:solidFill>
                  <a:srgbClr val="000000"/>
                </a:solidFill>
                <a:latin typeface="Times New Roman" panose="02020603050405020304" pitchFamily="18" charset="0"/>
                <a:cs typeface="Times New Roman" panose="02020603050405020304" pitchFamily="18" charset="0"/>
              </a:rPr>
              <a:t>The system shall allow admin to modify/block users</a:t>
            </a:r>
          </a:p>
          <a:p>
            <a:pPr lvl="1"/>
            <a:r>
              <a:rPr lang="en-US" dirty="0">
                <a:solidFill>
                  <a:srgbClr val="000000"/>
                </a:solidFill>
                <a:latin typeface="Times New Roman" panose="02020603050405020304" pitchFamily="18" charset="0"/>
                <a:cs typeface="Times New Roman" panose="02020603050405020304" pitchFamily="18" charset="0"/>
              </a:rPr>
              <a:t>The system shall validate users at login</a:t>
            </a:r>
          </a:p>
          <a:p>
            <a:pPr lvl="1"/>
            <a:endParaRPr lang="en-US" dirty="0">
              <a:solidFill>
                <a:srgbClr val="000000"/>
              </a:solidFill>
              <a:latin typeface="Times New Roman" panose="02020603050405020304" pitchFamily="18" charset="0"/>
              <a:cs typeface="Times New Roman" panose="02020603050405020304" pitchFamily="18" charset="0"/>
            </a:endParaRPr>
          </a:p>
          <a:p>
            <a:r>
              <a:rPr lang="en-US" sz="2400" dirty="0">
                <a:solidFill>
                  <a:srgbClr val="000000"/>
                </a:solidFill>
                <a:latin typeface="Times New Roman" panose="02020603050405020304" pitchFamily="18" charset="0"/>
                <a:cs typeface="Times New Roman" panose="02020603050405020304" pitchFamily="18" charset="0"/>
              </a:rPr>
              <a:t>Non-Functional Requirements</a:t>
            </a:r>
          </a:p>
          <a:p>
            <a:pPr lvl="1"/>
            <a:r>
              <a:rPr lang="en-US" dirty="0">
                <a:solidFill>
                  <a:srgbClr val="000000"/>
                </a:solidFill>
                <a:latin typeface="Times New Roman" panose="02020603050405020304" pitchFamily="18" charset="0"/>
                <a:cs typeface="Times New Roman" panose="02020603050405020304" pitchFamily="18" charset="0"/>
              </a:rPr>
              <a:t>System updated when DMV is</a:t>
            </a:r>
          </a:p>
          <a:p>
            <a:pPr lvl="1"/>
            <a:r>
              <a:rPr lang="en-US" dirty="0">
                <a:solidFill>
                  <a:srgbClr val="000000"/>
                </a:solidFill>
                <a:latin typeface="Times New Roman" panose="02020603050405020304" pitchFamily="18" charset="0"/>
                <a:cs typeface="Times New Roman" panose="02020603050405020304" pitchFamily="18" charset="0"/>
              </a:rPr>
              <a:t>Web based accessible on PC and mobile</a:t>
            </a:r>
            <a:endParaRPr dirty="0">
              <a:solidFill>
                <a:srgbClr val="000000"/>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Content Placeholder 4">
            <a:extLst>
              <a:ext uri="{FF2B5EF4-FFF2-40B4-BE49-F238E27FC236}">
                <a16:creationId xmlns:a16="http://schemas.microsoft.com/office/drawing/2014/main" id="{60F6869D-442C-3DAF-BECE-7AD7121C28F9}"/>
              </a:ext>
            </a:extLst>
          </p:cNvPr>
          <p:cNvPicPr>
            <a:picLocks noGrp="1" noChangeAspect="1"/>
          </p:cNvPicPr>
          <p:nvPr>
            <p:ph idx="1"/>
          </p:nvPr>
        </p:nvPicPr>
        <p:blipFill>
          <a:blip r:embed="rId5"/>
          <a:stretch>
            <a:fillRect/>
          </a:stretch>
        </p:blipFill>
        <p:spPr>
          <a:xfrm>
            <a:off x="4009293" y="0"/>
            <a:ext cx="8182708" cy="6911644"/>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4" name="Content Placeholder 3">
            <a:extLst>
              <a:ext uri="{FF2B5EF4-FFF2-40B4-BE49-F238E27FC236}">
                <a16:creationId xmlns:a16="http://schemas.microsoft.com/office/drawing/2014/main" id="{3C07F79D-2BEE-1202-F3B4-94BCF3A3C434}"/>
              </a:ext>
            </a:extLst>
          </p:cNvPr>
          <p:cNvPicPr>
            <a:picLocks noGrp="1" noChangeAspect="1"/>
          </p:cNvPicPr>
          <p:nvPr>
            <p:ph idx="1"/>
          </p:nvPr>
        </p:nvPicPr>
        <p:blipFill>
          <a:blip r:embed="rId5"/>
          <a:stretch>
            <a:fillRect/>
          </a:stretch>
        </p:blipFill>
        <p:spPr>
          <a:xfrm>
            <a:off x="3676379" y="477080"/>
            <a:ext cx="8515620" cy="6221896"/>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latin typeface="Times New Roman" panose="02020603050405020304" pitchFamily="18" charset="0"/>
                <a:cs typeface="Times New Roman" panose="02020603050405020304" pitchFamily="18" charset="0"/>
              </a:rPr>
              <a:t>Unique user name/password login</a:t>
            </a:r>
          </a:p>
          <a:p>
            <a:r>
              <a:rPr lang="en-US" sz="2400" dirty="0">
                <a:solidFill>
                  <a:srgbClr val="000000"/>
                </a:solidFill>
                <a:latin typeface="Times New Roman" panose="02020603050405020304" pitchFamily="18" charset="0"/>
                <a:cs typeface="Times New Roman" panose="02020603050405020304" pitchFamily="18" charset="0"/>
              </a:rPr>
              <a:t>Retrieve and store data with encryption</a:t>
            </a:r>
          </a:p>
          <a:p>
            <a:r>
              <a:rPr lang="en-US" sz="2400" dirty="0">
                <a:solidFill>
                  <a:srgbClr val="000000"/>
                </a:solidFill>
                <a:latin typeface="Times New Roman" panose="02020603050405020304" pitchFamily="18" charset="0"/>
                <a:cs typeface="Times New Roman" panose="02020603050405020304" pitchFamily="18" charset="0"/>
              </a:rPr>
              <a:t>SSL/TLS to secure communication between client and server</a:t>
            </a:r>
          </a:p>
          <a:p>
            <a:r>
              <a:rPr lang="en-US" sz="2400" dirty="0">
                <a:solidFill>
                  <a:srgbClr val="000000"/>
                </a:solidFill>
                <a:latin typeface="Times New Roman" panose="02020603050405020304" pitchFamily="18" charset="0"/>
                <a:cs typeface="Times New Roman" panose="02020603050405020304" pitchFamily="18" charset="0"/>
              </a:rPr>
              <a:t>Automatically locks out (brute force attempts)</a:t>
            </a:r>
          </a:p>
          <a:p>
            <a:r>
              <a:rPr lang="en-US" sz="2400" dirty="0">
                <a:solidFill>
                  <a:srgbClr val="000000"/>
                </a:solidFill>
                <a:latin typeface="Times New Roman" panose="02020603050405020304" pitchFamily="18" charset="0"/>
                <a:cs typeface="Times New Roman" panose="02020603050405020304" pitchFamily="18" charset="0"/>
              </a:rPr>
              <a:t>Reset password through admin or email verification</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Autofit/>
          </a:bodyPr>
          <a:lstStyle/>
          <a:p>
            <a:pPr marL="342900" marR="0" lvl="0" indent="-342900">
              <a:lnSpc>
                <a:spcPct val="100000"/>
              </a:lnSpc>
              <a:spcAft>
                <a:spcPts val="800"/>
              </a:spcAft>
              <a:buFont typeface="Symbol" pitchFamily="2" charset="2"/>
              <a:buChar char=""/>
            </a:pPr>
            <a:r>
              <a:rPr lang="en-US" sz="2400" u="none" strike="noStrike"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Can disable packages but not add; future release </a:t>
            </a:r>
            <a:endParaRPr lang="en-US" sz="24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0000"/>
              </a:lnSpc>
              <a:spcAft>
                <a:spcPts val="800"/>
              </a:spcAft>
              <a:buFont typeface="Symbol" pitchFamily="2" charset="2"/>
              <a:buChar char=""/>
            </a:pPr>
            <a:r>
              <a:rPr lang="en-US" sz="2400" u="none" strike="noStrike"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Speed of application will depend on available internet connection.</a:t>
            </a:r>
            <a:endParaRPr lang="en-US" sz="24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0000"/>
              </a:lnSpc>
              <a:spcAft>
                <a:spcPts val="800"/>
              </a:spcAft>
              <a:buFont typeface="Symbol" pitchFamily="2" charset="2"/>
              <a:buChar char=""/>
            </a:pPr>
            <a:r>
              <a:rPr lang="en-US" sz="2400" u="none" strike="noStrike" dirty="0" err="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DriverPass</a:t>
            </a:r>
            <a:r>
              <a:rPr lang="en-US" sz="2400" u="none" strike="noStrike"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only has 10 cars so booking an appointment is limited.</a:t>
            </a:r>
            <a:endParaRPr lang="en-US" sz="24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0000"/>
              </a:lnSpc>
              <a:spcAft>
                <a:spcPts val="800"/>
              </a:spcAft>
              <a:buFont typeface="Symbol" pitchFamily="2" charset="2"/>
              <a:buChar char=""/>
            </a:pPr>
            <a:r>
              <a:rPr lang="en-US" sz="2400" u="none" strike="noStrike"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The types of vehicles available might not have variety to meet a range of customer needs. </a:t>
            </a:r>
            <a:endParaRPr lang="en-US" sz="24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1718</TotalTime>
  <Words>1012</Words>
  <Application>Microsoft Macintosh PowerPoint</Application>
  <PresentationFormat>Widescreen</PresentationFormat>
  <Paragraphs>55</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Symbol</vt:lpstr>
      <vt:lpstr>Times New Roman</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Wiggins, Jermaine</cp:lastModifiedBy>
  <cp:revision>21</cp:revision>
  <dcterms:created xsi:type="dcterms:W3CDTF">2019-10-14T02:36:52Z</dcterms:created>
  <dcterms:modified xsi:type="dcterms:W3CDTF">2025-02-23T22:26:35Z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