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324" r:id="rId3"/>
    <p:sldId id="257" r:id="rId4"/>
    <p:sldId id="258" r:id="rId5"/>
    <p:sldId id="259" r:id="rId6"/>
    <p:sldId id="260" r:id="rId7"/>
    <p:sldId id="261" r:id="rId8"/>
    <p:sldId id="262" r:id="rId9"/>
    <p:sldId id="263" r:id="rId10"/>
    <p:sldId id="265" r:id="rId11"/>
    <p:sldId id="267" r:id="rId12"/>
    <p:sldId id="268" r:id="rId13"/>
    <p:sldId id="270" r:id="rId14"/>
    <p:sldId id="271" r:id="rId15"/>
    <p:sldId id="272" r:id="rId16"/>
    <p:sldId id="273" r:id="rId17"/>
    <p:sldId id="274" r:id="rId18"/>
    <p:sldId id="276" r:id="rId19"/>
    <p:sldId id="277" r:id="rId20"/>
    <p:sldId id="279" r:id="rId21"/>
    <p:sldId id="280" r:id="rId22"/>
    <p:sldId id="281" r:id="rId23"/>
    <p:sldId id="283" r:id="rId24"/>
    <p:sldId id="285" r:id="rId25"/>
    <p:sldId id="286" r:id="rId26"/>
    <p:sldId id="287" r:id="rId27"/>
    <p:sldId id="288" r:id="rId28"/>
    <p:sldId id="289" r:id="rId29"/>
    <p:sldId id="290" r:id="rId30"/>
    <p:sldId id="291" r:id="rId31"/>
    <p:sldId id="292" r:id="rId32"/>
    <p:sldId id="293" r:id="rId33"/>
    <p:sldId id="296" r:id="rId34"/>
    <p:sldId id="297" r:id="rId35"/>
    <p:sldId id="298" r:id="rId36"/>
    <p:sldId id="299" r:id="rId37"/>
    <p:sldId id="300" r:id="rId38"/>
    <p:sldId id="301" r:id="rId39"/>
    <p:sldId id="303" r:id="rId40"/>
    <p:sldId id="304" r:id="rId41"/>
    <p:sldId id="305" r:id="rId42"/>
    <p:sldId id="306" r:id="rId43"/>
    <p:sldId id="307" r:id="rId44"/>
    <p:sldId id="308"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38BF"/>
    <a:srgbClr val="4F1F76"/>
    <a:srgbClr val="F898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6" autoAdjust="0"/>
    <p:restoredTop sz="78617" autoAdjust="0"/>
  </p:normalViewPr>
  <p:slideViewPr>
    <p:cSldViewPr snapToGrid="0">
      <p:cViewPr varScale="1">
        <p:scale>
          <a:sx n="86" d="100"/>
          <a:sy n="86" d="100"/>
        </p:scale>
        <p:origin x="108" y="1092"/>
      </p:cViewPr>
      <p:guideLst/>
    </p:cSldViewPr>
  </p:slideViewPr>
  <p:notesTextViewPr>
    <p:cViewPr>
      <p:scale>
        <a:sx n="1" d="1"/>
        <a:sy n="1" d="1"/>
      </p:scale>
      <p:origin x="0" y="0"/>
    </p:cViewPr>
  </p:notesTextViewPr>
  <p:notesViewPr>
    <p:cSldViewPr snapToGrid="0">
      <p:cViewPr varScale="1">
        <p:scale>
          <a:sx n="87" d="100"/>
          <a:sy n="87" d="100"/>
        </p:scale>
        <p:origin x="298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00AAA-5FAC-40EE-B902-989C04BD74E6}" type="datetimeFigureOut">
              <a:rPr lang="en-US" smtClean="0"/>
              <a:t>13-Apr-21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BF564A-0F6F-4738-B88A-3A3C2C924BD3}" type="slidenum">
              <a:rPr lang="en-US" smtClean="0"/>
              <a:t>‹#›</a:t>
            </a:fld>
            <a:endParaRPr lang="en-US"/>
          </a:p>
        </p:txBody>
      </p:sp>
    </p:spTree>
    <p:extLst>
      <p:ext uri="{BB962C8B-B14F-4D97-AF65-F5344CB8AC3E}">
        <p14:creationId xmlns:p14="http://schemas.microsoft.com/office/powerpoint/2010/main" val="2624824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sz="1200" dirty="0"/>
              <a:t>We start by looking at the amount missing on each variable and the patterns of missing data using the </a:t>
            </a:r>
            <a:r>
              <a:rPr lang="en-US" sz="1200" dirty="0" err="1">
                <a:latin typeface="Courier"/>
              </a:rPr>
              <a:t>aggr</a:t>
            </a:r>
            <a:r>
              <a:rPr lang="en-US" sz="1200" dirty="0">
                <a:latin typeface="Courier"/>
              </a:rPr>
              <a:t>()</a:t>
            </a:r>
            <a:r>
              <a:rPr lang="en-US" sz="1200" dirty="0"/>
              <a:t> function. This shows us that just over half of cases have complete data on all variables.</a:t>
            </a:r>
          </a:p>
          <a:p>
            <a:pPr marL="0" lvl="0" indent="0">
              <a:buNone/>
            </a:pPr>
            <a:r>
              <a:rPr lang="en-US" sz="1200" dirty="0"/>
              <a:t>The left hand side of this missing data plot shows the proportion of missing data on each individual variable. Variables where the bars have no height are variables with no (or very nearly no) missing data. Variables with higher bars have a greater proportion of missing observations on that variable. The right hand side shows different patterns of missing data. Blue indicates present data. Red indicates missing data.</a:t>
            </a:r>
          </a:p>
          <a:p>
            <a:endParaRPr lang="en-US" dirty="0"/>
          </a:p>
        </p:txBody>
      </p:sp>
      <p:sp>
        <p:nvSpPr>
          <p:cNvPr id="4" name="Slide Number Placeholder 3"/>
          <p:cNvSpPr>
            <a:spLocks noGrp="1"/>
          </p:cNvSpPr>
          <p:nvPr>
            <p:ph type="sldNum" sz="quarter" idx="5"/>
          </p:nvPr>
        </p:nvSpPr>
        <p:spPr/>
        <p:txBody>
          <a:bodyPr/>
          <a:lstStyle/>
          <a:p>
            <a:fld id="{B4BF564A-0F6F-4738-B88A-3A3C2C924BD3}" type="slidenum">
              <a:rPr lang="en-US" smtClean="0"/>
              <a:t>38</a:t>
            </a:fld>
            <a:endParaRPr lang="en-US"/>
          </a:p>
        </p:txBody>
      </p:sp>
    </p:spTree>
    <p:extLst>
      <p:ext uri="{BB962C8B-B14F-4D97-AF65-F5344CB8AC3E}">
        <p14:creationId xmlns:p14="http://schemas.microsoft.com/office/powerpoint/2010/main" val="449080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C3AD9-A7F8-49E4-A953-3BC14A315AFC}"/>
              </a:ext>
            </a:extLst>
          </p:cNvPr>
          <p:cNvSpPr>
            <a:spLocks noGrp="1"/>
          </p:cNvSpPr>
          <p:nvPr>
            <p:ph type="title" hasCustomPrompt="1"/>
          </p:nvPr>
        </p:nvSpPr>
        <p:spPr>
          <a:xfrm>
            <a:off x="837819" y="1630837"/>
            <a:ext cx="10515600" cy="1325563"/>
          </a:xfrm>
          <a:prstGeom prst="rect">
            <a:avLst/>
          </a:prstGeom>
        </p:spPr>
        <p:txBody>
          <a:bodyPr/>
          <a:lstStyle>
            <a:lvl1pPr algn="ctr">
              <a:defRPr>
                <a:solidFill>
                  <a:schemeClr val="tx1"/>
                </a:solidFill>
              </a:defRPr>
            </a:lvl1pPr>
          </a:lstStyle>
          <a:p>
            <a:r>
              <a:rPr lang="en-US" dirty="0"/>
              <a:t>Presentation Title</a:t>
            </a:r>
          </a:p>
        </p:txBody>
      </p:sp>
      <p:sp>
        <p:nvSpPr>
          <p:cNvPr id="7" name="Text Placeholder 6">
            <a:extLst>
              <a:ext uri="{FF2B5EF4-FFF2-40B4-BE49-F238E27FC236}">
                <a16:creationId xmlns:a16="http://schemas.microsoft.com/office/drawing/2014/main" id="{A7CA9096-179D-4C89-8157-6EC8BCD3DCEF}"/>
              </a:ext>
            </a:extLst>
          </p:cNvPr>
          <p:cNvSpPr>
            <a:spLocks noGrp="1"/>
          </p:cNvSpPr>
          <p:nvPr>
            <p:ph type="body" sz="quarter" idx="10" hasCustomPrompt="1"/>
          </p:nvPr>
        </p:nvSpPr>
        <p:spPr>
          <a:xfrm>
            <a:off x="2237994" y="2956400"/>
            <a:ext cx="7715250" cy="1409700"/>
          </a:xfrm>
          <a:prstGeom prst="rect">
            <a:avLst/>
          </a:prstGeom>
        </p:spPr>
        <p:txBody>
          <a:bodyPr/>
          <a:lstStyle>
            <a:lvl1pPr marL="0" indent="0" algn="ctr">
              <a:buNone/>
              <a:defRPr/>
            </a:lvl1pPr>
          </a:lstStyle>
          <a:p>
            <a:pPr lvl="0"/>
            <a:r>
              <a:rPr lang="en-US" dirty="0"/>
              <a:t>Speaker Name</a:t>
            </a:r>
          </a:p>
        </p:txBody>
      </p:sp>
    </p:spTree>
    <p:extLst>
      <p:ext uri="{BB962C8B-B14F-4D97-AF65-F5344CB8AC3E}">
        <p14:creationId xmlns:p14="http://schemas.microsoft.com/office/powerpoint/2010/main" val="31509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838200" y="1825625"/>
            <a:ext cx="10515600" cy="4351338"/>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3965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C29A-F2E6-4BBF-8136-396D8023A4E8}"/>
              </a:ext>
            </a:extLst>
          </p:cNvPr>
          <p:cNvSpPr>
            <a:spLocks noGrp="1"/>
          </p:cNvSpPr>
          <p:nvPr>
            <p:ph type="title"/>
          </p:nvPr>
        </p:nvSpPr>
        <p:spPr>
          <a:xfrm>
            <a:off x="838200" y="365125"/>
            <a:ext cx="10515600" cy="1325563"/>
          </a:xfrm>
          <a:prstGeom prst="rect">
            <a:avLst/>
          </a:prstGeo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33461089-B6BC-49BF-B683-DA7D7CD617C8}"/>
              </a:ext>
            </a:extLst>
          </p:cNvPr>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732D05-4941-478D-A72B-5EF847E871D0}"/>
              </a:ext>
            </a:extLst>
          </p:cNvPr>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28132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5">
            <a:extLst>
              <a:ext uri="{FF2B5EF4-FFF2-40B4-BE49-F238E27FC236}">
                <a16:creationId xmlns:a16="http://schemas.microsoft.com/office/drawing/2014/main" id="{3C343D16-EC82-4C3A-893E-7BD7B85D03AF}"/>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6" y="6209035"/>
            <a:ext cx="12191987" cy="647258"/>
          </a:xfrm>
          <a:prstGeom prst="rect">
            <a:avLst/>
          </a:prstGeom>
        </p:spPr>
      </p:pic>
    </p:spTree>
    <p:extLst>
      <p:ext uri="{BB962C8B-B14F-4D97-AF65-F5344CB8AC3E}">
        <p14:creationId xmlns:p14="http://schemas.microsoft.com/office/powerpoint/2010/main" val="4234997958"/>
      </p:ext>
    </p:extLst>
  </p:cSld>
  <p:clrMap bg1="lt1" tx1="dk1" bg2="lt2" tx2="dk2" accent1="accent1" accent2="accent2" accent3="accent3" accent4="accent4" accent5="accent5" accent6="accent6" hlink="hlink" folHlink="folHlink"/>
  <p:sldLayoutIdLst>
    <p:sldLayoutId id="2147483653" r:id="rId1"/>
    <p:sldLayoutId id="2147483650" r:id="rId2"/>
    <p:sldLayoutId id="2147483652" r:id="rId3"/>
  </p:sldLayoutIdLst>
  <p:txStyles>
    <p:titleStyle>
      <a:lvl1pPr algn="l" defTabSz="914400" rtl="0" eaLnBrk="1" latinLnBrk="0" hangingPunct="1">
        <a:lnSpc>
          <a:spcPct val="90000"/>
        </a:lnSpc>
        <a:spcBef>
          <a:spcPct val="0"/>
        </a:spcBef>
        <a:buNone/>
        <a:defRPr sz="4400" b="1" kern="1200">
          <a:solidFill>
            <a:srgbClr val="F8983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ml.science/" TargetMode="External"/><Relationship Id="rId2" Type="http://schemas.openxmlformats.org/officeDocument/2006/relationships/hyperlink" Target="mailto:joshua.wiley@monash.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cran.r-project.org/doc/Rnews/Rnews_2002-3.pdf" TargetMode="External"/><Relationship Id="rId2" Type="http://schemas.openxmlformats.org/officeDocument/2006/relationships/hyperlink" Target="https://towardsdatascience.com/a-practical-guide-to-bootstrap-with-r-examples-bd975ec6dce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joshuawiley.com/APSS2021_MissingData/MissingData.rmd" TargetMode="External"/><Relationship Id="rId2" Type="http://schemas.openxmlformats.org/officeDocument/2006/relationships/hyperlink" Target="http://joshuawiley.com/MonashHonoursStatistics/IntroR.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stefvanbuuren.name/fimd/"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datascienceplus.com/imputing-missing-data-with-r-mice-package/" TargetMode="External"/><Relationship Id="rId2" Type="http://schemas.openxmlformats.org/officeDocument/2006/relationships/hyperlink" Target="https://amices.org/mice/index.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joshuawiley.com/MonashHonoursStatistics/MissingData.html" TargetMode="External"/><Relationship Id="rId2" Type="http://schemas.openxmlformats.org/officeDocument/2006/relationships/hyperlink" Target="http://joshuawiley.com/APSS2021_MissingData/MissingData.rm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p:cNvSpPr/>
          <p:nvPr/>
        </p:nvSpPr>
        <p:spPr/>
      </p:sp>
      <p:sp>
        <p:nvSpPr>
          <p:cNvPr id="3" name="Title 2">
            <a:extLst>
              <a:ext uri="{FF2B5EF4-FFF2-40B4-BE49-F238E27FC236}">
                <a16:creationId xmlns:a16="http://schemas.microsoft.com/office/drawing/2014/main" id="{E10DB8FB-F429-46ED-A3A8-73CA32C9202D}"/>
              </a:ext>
            </a:extLst>
          </p:cNvPr>
          <p:cNvSpPr>
            <a:spLocks noGrp="1"/>
          </p:cNvSpPr>
          <p:nvPr>
            <p:ph type="title"/>
          </p:nvPr>
        </p:nvSpPr>
        <p:spPr/>
        <p:txBody>
          <a:bodyPr/>
          <a:lstStyle/>
          <a:p>
            <a:r>
              <a:rPr lang="en-US" dirty="0"/>
              <a:t>Non-Normal and Missing Data</a:t>
            </a:r>
          </a:p>
        </p:txBody>
      </p:sp>
      <p:sp>
        <p:nvSpPr>
          <p:cNvPr id="4" name="Text Placeholder 3">
            <a:extLst>
              <a:ext uri="{FF2B5EF4-FFF2-40B4-BE49-F238E27FC236}">
                <a16:creationId xmlns:a16="http://schemas.microsoft.com/office/drawing/2014/main" id="{144BBEC6-963C-4C9E-82AF-6D2F58B66B9F}"/>
              </a:ext>
            </a:extLst>
          </p:cNvPr>
          <p:cNvSpPr>
            <a:spLocks noGrp="1"/>
          </p:cNvSpPr>
          <p:nvPr>
            <p:ph type="body" sz="quarter" idx="10"/>
          </p:nvPr>
        </p:nvSpPr>
        <p:spPr/>
        <p:txBody>
          <a:bodyPr/>
          <a:lstStyle/>
          <a:p>
            <a:r>
              <a:rPr lang="en-US" dirty="0"/>
              <a:t>Joshua F. Wiley</a:t>
            </a:r>
            <a:br>
              <a:rPr lang="en-US" dirty="0"/>
            </a:br>
            <a:r>
              <a:rPr lang="en-US" dirty="0">
                <a:hlinkClick r:id="rId2"/>
              </a:rPr>
              <a:t>joshua.wiley@monash.edu</a:t>
            </a:r>
            <a:endParaRPr lang="en-US" dirty="0"/>
          </a:p>
          <a:p>
            <a:r>
              <a:rPr lang="en-US" dirty="0">
                <a:hlinkClick r:id="rId3"/>
              </a:rPr>
              <a:t>http://bml.science</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SOL Distribution - Square Root</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0" y="1825625"/>
            <a:ext cx="4250987" cy="4351338"/>
          </a:xfrm>
        </p:spPr>
        <p:txBody>
          <a:bodyPr/>
          <a:lstStyle/>
          <a:p>
            <a:pPr lvl="0" indent="0">
              <a:buNone/>
            </a:pPr>
            <a:r>
              <a:rPr sz="2000" dirty="0">
                <a:solidFill>
                  <a:srgbClr val="06287E"/>
                </a:solidFill>
                <a:latin typeface="Courier"/>
              </a:rPr>
              <a:t>plot</a:t>
            </a:r>
            <a:r>
              <a:rPr sz="2000" dirty="0">
                <a:latin typeface="Courier"/>
              </a:rPr>
              <a:t>(</a:t>
            </a:r>
            <a:r>
              <a:rPr sz="2000" dirty="0" err="1">
                <a:solidFill>
                  <a:srgbClr val="06287E"/>
                </a:solidFill>
                <a:latin typeface="Courier"/>
              </a:rPr>
              <a:t>testDistribution</a:t>
            </a:r>
            <a:r>
              <a:rPr sz="2000" dirty="0">
                <a:latin typeface="Courier"/>
              </a:rPr>
              <a:t>(</a:t>
            </a:r>
            <a:r>
              <a:rPr sz="2000" dirty="0">
                <a:solidFill>
                  <a:srgbClr val="06287E"/>
                </a:solidFill>
                <a:latin typeface="Courier"/>
              </a:rPr>
              <a:t>sqrt</a:t>
            </a:r>
            <a:r>
              <a:rPr sz="2000" dirty="0">
                <a:latin typeface="Courier"/>
              </a:rPr>
              <a:t>(</a:t>
            </a:r>
            <a:r>
              <a:rPr sz="2000" dirty="0" err="1">
                <a:latin typeface="Courier"/>
              </a:rPr>
              <a:t>aces_daily</a:t>
            </a:r>
            <a:r>
              <a:rPr sz="2000" dirty="0" err="1">
                <a:solidFill>
                  <a:srgbClr val="4070A0"/>
                </a:solidFill>
                <a:latin typeface="Courier"/>
              </a:rPr>
              <a:t>$</a:t>
            </a:r>
            <a:r>
              <a:rPr sz="2000" dirty="0" err="1">
                <a:latin typeface="Courier"/>
              </a:rPr>
              <a:t>sqrtSOL</a:t>
            </a:r>
            <a:r>
              <a:rPr sz="2000" dirty="0">
                <a:latin typeface="Courier"/>
              </a:rPr>
              <a:t>)), </a:t>
            </a:r>
            <a:r>
              <a:rPr sz="2000" dirty="0" err="1">
                <a:solidFill>
                  <a:srgbClr val="7D9029"/>
                </a:solidFill>
                <a:latin typeface="Courier"/>
              </a:rPr>
              <a:t>varlab</a:t>
            </a:r>
            <a:r>
              <a:rPr sz="2000" dirty="0">
                <a:solidFill>
                  <a:srgbClr val="7D9029"/>
                </a:solidFill>
                <a:latin typeface="Courier"/>
              </a:rPr>
              <a:t> =</a:t>
            </a:r>
            <a:r>
              <a:rPr sz="2000" dirty="0">
                <a:latin typeface="Courier"/>
              </a:rPr>
              <a:t> </a:t>
            </a:r>
            <a:r>
              <a:rPr sz="2000" dirty="0">
                <a:solidFill>
                  <a:srgbClr val="4070A0"/>
                </a:solidFill>
                <a:latin typeface="Courier"/>
              </a:rPr>
              <a:t>"sqrt SOL"</a:t>
            </a:r>
            <a:r>
              <a:rPr sz="2000" dirty="0">
                <a:latin typeface="Courier"/>
              </a:rPr>
              <a:t>)</a:t>
            </a:r>
          </a:p>
        </p:txBody>
      </p:sp>
      <p:pic>
        <p:nvPicPr>
          <p:cNvPr id="4" name="Picture 3" descr="MissingData_files/figure-pptx/unnamed-chunk-3-1.png">
            <a:extLst>
              <a:ext uri="{FF2B5EF4-FFF2-40B4-BE49-F238E27FC236}">
                <a16:creationId xmlns:a16="http://schemas.microsoft.com/office/drawing/2014/main" id="{F8978B8C-F8E6-48BF-AD73-205429059790}"/>
              </a:ext>
            </a:extLst>
          </p:cNvPr>
          <p:cNvPicPr>
            <a:picLocks noGrp="1" noChangeAspect="1"/>
          </p:cNvPicPr>
          <p:nvPr/>
        </p:nvPicPr>
        <p:blipFill>
          <a:blip r:embed="rId2"/>
          <a:stretch>
            <a:fillRect/>
          </a:stretch>
        </p:blipFill>
        <p:spPr bwMode="auto">
          <a:xfrm>
            <a:off x="4912468" y="1027906"/>
            <a:ext cx="7279532" cy="5816822"/>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Why Non-Normal Data is a Problem</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marL="0" lvl="0" indent="0">
              <a:buNone/>
            </a:pPr>
            <a:r>
              <a:rPr dirty="0"/>
              <a:t>Normal inferential statistics (i.e., confidence intervals, standard errors, p-values) are wrong if the model assumes data are normally distributed and they are not.</a:t>
            </a:r>
          </a:p>
          <a:p>
            <a:pPr lvl="0" indent="0">
              <a:buNone/>
            </a:pPr>
            <a:r>
              <a:rPr dirty="0" err="1">
                <a:latin typeface="Courier"/>
              </a:rPr>
              <a:t>duse</a:t>
            </a:r>
            <a:r>
              <a:rPr dirty="0">
                <a:latin typeface="Courier"/>
              </a:rPr>
              <a:t> </a:t>
            </a:r>
            <a:r>
              <a:rPr dirty="0">
                <a:solidFill>
                  <a:srgbClr val="007020"/>
                </a:solidFill>
                <a:latin typeface="Courier"/>
              </a:rPr>
              <a:t>&lt;-</a:t>
            </a:r>
            <a:r>
              <a:rPr dirty="0">
                <a:latin typeface="Courier"/>
              </a:rPr>
              <a:t> </a:t>
            </a:r>
            <a:r>
              <a:rPr dirty="0" err="1">
                <a:latin typeface="Courier"/>
              </a:rPr>
              <a:t>aces_daily</a:t>
            </a:r>
            <a:r>
              <a:rPr dirty="0">
                <a:latin typeface="Courier"/>
              </a:rPr>
              <a:t>[</a:t>
            </a:r>
            <a:r>
              <a:rPr dirty="0">
                <a:solidFill>
                  <a:srgbClr val="4070A0"/>
                </a:solidFill>
                <a:latin typeface="Courier"/>
              </a:rPr>
              <a:t>!</a:t>
            </a:r>
            <a:r>
              <a:rPr dirty="0">
                <a:solidFill>
                  <a:srgbClr val="06287E"/>
                </a:solidFill>
                <a:latin typeface="Courier"/>
              </a:rPr>
              <a:t>duplicated</a:t>
            </a:r>
            <a:r>
              <a:rPr dirty="0">
                <a:latin typeface="Courier"/>
              </a:rPr>
              <a:t>(UserID)]</a:t>
            </a:r>
            <a:br>
              <a:rPr dirty="0"/>
            </a:br>
            <a:r>
              <a:rPr dirty="0">
                <a:latin typeface="Courier"/>
              </a:rPr>
              <a:t>m </a:t>
            </a:r>
            <a:r>
              <a:rPr dirty="0">
                <a:solidFill>
                  <a:srgbClr val="007020"/>
                </a:solidFill>
                <a:latin typeface="Courier"/>
              </a:rPr>
              <a:t>&lt;-</a:t>
            </a:r>
            <a:r>
              <a:rPr dirty="0">
                <a:latin typeface="Courier"/>
              </a:rPr>
              <a:t> </a:t>
            </a:r>
            <a:r>
              <a:rPr dirty="0" err="1">
                <a:solidFill>
                  <a:srgbClr val="06287E"/>
                </a:solidFill>
                <a:latin typeface="Courier"/>
              </a:rPr>
              <a:t>lm</a:t>
            </a:r>
            <a:r>
              <a:rPr dirty="0">
                <a:latin typeface="Courier"/>
              </a:rPr>
              <a:t>(</a:t>
            </a:r>
            <a:r>
              <a:rPr dirty="0" err="1">
                <a:latin typeface="Courier"/>
              </a:rPr>
              <a:t>sqrtSOL</a:t>
            </a:r>
            <a:r>
              <a:rPr dirty="0">
                <a:latin typeface="Courier"/>
              </a:rPr>
              <a:t> </a:t>
            </a:r>
            <a:r>
              <a:rPr dirty="0">
                <a:solidFill>
                  <a:srgbClr val="4070A0"/>
                </a:solidFill>
                <a:latin typeface="Courier"/>
              </a:rPr>
              <a:t>~</a:t>
            </a:r>
            <a:r>
              <a:rPr dirty="0">
                <a:latin typeface="Courier"/>
              </a:rPr>
              <a:t> Age, </a:t>
            </a:r>
            <a:r>
              <a:rPr dirty="0">
                <a:solidFill>
                  <a:srgbClr val="7D9029"/>
                </a:solidFill>
                <a:latin typeface="Courier"/>
              </a:rPr>
              <a:t>data =</a:t>
            </a:r>
            <a:r>
              <a:rPr dirty="0">
                <a:latin typeface="Courier"/>
              </a:rPr>
              <a:t> </a:t>
            </a:r>
            <a:r>
              <a:rPr dirty="0" err="1">
                <a:latin typeface="Courier"/>
              </a:rPr>
              <a:t>duse</a:t>
            </a:r>
            <a:r>
              <a:rPr dirty="0">
                <a:latin typeface="Courier"/>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Linear Regression Results</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838200" y="1103871"/>
            <a:ext cx="10515600" cy="586818"/>
          </a:xfrm>
        </p:spPr>
        <p:txBody>
          <a:bodyPr/>
          <a:lstStyle/>
          <a:p>
            <a:pPr lvl="0" indent="0">
              <a:buNone/>
            </a:pPr>
            <a:r>
              <a:rPr dirty="0" err="1">
                <a:solidFill>
                  <a:srgbClr val="06287E"/>
                </a:solidFill>
                <a:latin typeface="Courier"/>
              </a:rPr>
              <a:t>APAStyler</a:t>
            </a:r>
            <a:r>
              <a:rPr dirty="0">
                <a:latin typeface="Courier"/>
              </a:rPr>
              <a:t>(</a:t>
            </a:r>
            <a:r>
              <a:rPr dirty="0" err="1">
                <a:solidFill>
                  <a:srgbClr val="06287E"/>
                </a:solidFill>
                <a:latin typeface="Courier"/>
              </a:rPr>
              <a:t>modelTest</a:t>
            </a:r>
            <a:r>
              <a:rPr dirty="0">
                <a:latin typeface="Courier"/>
              </a:rPr>
              <a:t>(m))[, </a:t>
            </a:r>
            <a:r>
              <a:rPr dirty="0">
                <a:solidFill>
                  <a:srgbClr val="4070A0"/>
                </a:solidFill>
                <a:latin typeface="Courier"/>
              </a:rPr>
              <a:t>-</a:t>
            </a:r>
            <a:r>
              <a:rPr dirty="0">
                <a:solidFill>
                  <a:srgbClr val="40A070"/>
                </a:solidFill>
                <a:latin typeface="Courier"/>
              </a:rPr>
              <a:t>3</a:t>
            </a:r>
            <a:r>
              <a:rPr dirty="0">
                <a:latin typeface="Courier"/>
              </a:rPr>
              <a:t>]</a:t>
            </a:r>
          </a:p>
        </p:txBody>
      </p:sp>
      <p:graphicFrame>
        <p:nvGraphicFramePr>
          <p:cNvPr id="4" name="Content Placeholder 5">
            <a:extLst>
              <a:ext uri="{FF2B5EF4-FFF2-40B4-BE49-F238E27FC236}">
                <a16:creationId xmlns:a16="http://schemas.microsoft.com/office/drawing/2014/main" id="{40FD1E2D-70AC-4B51-A1BD-A75A485C0705}"/>
              </a:ext>
            </a:extLst>
          </p:cNvPr>
          <p:cNvGraphicFramePr>
            <a:graphicFrameLocks/>
          </p:cNvGraphicFramePr>
          <p:nvPr>
            <p:extLst>
              <p:ext uri="{D42A27DB-BD31-4B8C-83A1-F6EECF244321}">
                <p14:modId xmlns:p14="http://schemas.microsoft.com/office/powerpoint/2010/main" val="432956478"/>
              </p:ext>
            </p:extLst>
          </p:nvPr>
        </p:nvGraphicFramePr>
        <p:xfrm>
          <a:off x="838200" y="1781964"/>
          <a:ext cx="10515600" cy="43891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0">
                <a:tc>
                  <a:txBody>
                    <a:bodyPr/>
                    <a:lstStyle/>
                    <a:p>
                      <a:pPr marL="0" lvl="0" indent="0" algn="l">
                        <a:buNone/>
                      </a:pPr>
                      <a:r>
                        <a:rPr dirty="0"/>
                        <a:t>Term</a:t>
                      </a:r>
                    </a:p>
                  </a:txBody>
                  <a:tcPr/>
                </a:tc>
                <a:tc>
                  <a:txBody>
                    <a:bodyPr/>
                    <a:lstStyle/>
                    <a:p>
                      <a:pPr marL="0" lvl="0" indent="0" algn="l">
                        <a:buNone/>
                      </a:pPr>
                      <a:r>
                        <a:t>Est</a:t>
                      </a:r>
                    </a:p>
                  </a:txBody>
                  <a:tcPr/>
                </a:tc>
                <a:extLst>
                  <a:ext uri="{0D108BD9-81ED-4DB2-BD59-A6C34878D82A}">
                    <a16:rowId xmlns:a16="http://schemas.microsoft.com/office/drawing/2014/main" val="10000"/>
                  </a:ext>
                </a:extLst>
              </a:tr>
              <a:tr h="0">
                <a:tc>
                  <a:txBody>
                    <a:bodyPr/>
                    <a:lstStyle/>
                    <a:p>
                      <a:pPr marL="0" lvl="0" indent="0" algn="l">
                        <a:buNone/>
                      </a:pPr>
                      <a:r>
                        <a:rPr dirty="0"/>
                        <a:t>(Intercept)</a:t>
                      </a:r>
                    </a:p>
                  </a:txBody>
                  <a:tcPr/>
                </a:tc>
                <a:tc>
                  <a:txBody>
                    <a:bodyPr/>
                    <a:lstStyle/>
                    <a:p>
                      <a:pPr marL="0" lvl="0" indent="0" algn="l">
                        <a:buNone/>
                      </a:pPr>
                      <a:r>
                        <a:t>-3.02 [-20.46, 14.43]</a:t>
                      </a:r>
                    </a:p>
                  </a:txBody>
                  <a:tcPr/>
                </a:tc>
                <a:extLst>
                  <a:ext uri="{0D108BD9-81ED-4DB2-BD59-A6C34878D82A}">
                    <a16:rowId xmlns:a16="http://schemas.microsoft.com/office/drawing/2014/main" val="10001"/>
                  </a:ext>
                </a:extLst>
              </a:tr>
              <a:tr h="0">
                <a:tc>
                  <a:txBody>
                    <a:bodyPr/>
                    <a:lstStyle/>
                    <a:p>
                      <a:pPr marL="0" lvl="0" indent="0" algn="l">
                        <a:buNone/>
                      </a:pPr>
                      <a:r>
                        <a:rPr dirty="0"/>
                        <a:t>Age</a:t>
                      </a:r>
                    </a:p>
                  </a:txBody>
                  <a:tcPr/>
                </a:tc>
                <a:tc>
                  <a:txBody>
                    <a:bodyPr/>
                    <a:lstStyle/>
                    <a:p>
                      <a:pPr marL="0" lvl="0" indent="0" algn="l">
                        <a:buNone/>
                      </a:pPr>
                      <a:r>
                        <a:t>0.40 [ -0.41, 1.21]</a:t>
                      </a:r>
                    </a:p>
                  </a:txBody>
                  <a:tcPr/>
                </a:tc>
                <a:extLst>
                  <a:ext uri="{0D108BD9-81ED-4DB2-BD59-A6C34878D82A}">
                    <a16:rowId xmlns:a16="http://schemas.microsoft.com/office/drawing/2014/main" val="10002"/>
                  </a:ext>
                </a:extLst>
              </a:tr>
              <a:tr h="0">
                <a:tc>
                  <a:txBody>
                    <a:bodyPr/>
                    <a:lstStyle/>
                    <a:p>
                      <a:pPr marL="0" lvl="0" indent="0" algn="l">
                        <a:buNone/>
                      </a:pPr>
                      <a:r>
                        <a:t>N (Observations)</a:t>
                      </a:r>
                    </a:p>
                  </a:txBody>
                  <a:tcPr/>
                </a:tc>
                <a:tc>
                  <a:txBody>
                    <a:bodyPr/>
                    <a:lstStyle/>
                    <a:p>
                      <a:pPr marL="0" lvl="0" indent="0" algn="l">
                        <a:buNone/>
                      </a:pPr>
                      <a:r>
                        <a:t>14</a:t>
                      </a:r>
                    </a:p>
                  </a:txBody>
                  <a:tcPr/>
                </a:tc>
                <a:extLst>
                  <a:ext uri="{0D108BD9-81ED-4DB2-BD59-A6C34878D82A}">
                    <a16:rowId xmlns:a16="http://schemas.microsoft.com/office/drawing/2014/main" val="10003"/>
                  </a:ext>
                </a:extLst>
              </a:tr>
              <a:tr h="0">
                <a:tc>
                  <a:txBody>
                    <a:bodyPr/>
                    <a:lstStyle/>
                    <a:p>
                      <a:pPr marL="0" lvl="0" indent="0" algn="l">
                        <a:buNone/>
                      </a:pPr>
                      <a:r>
                        <a:t>logLik DF</a:t>
                      </a:r>
                    </a:p>
                  </a:txBody>
                  <a:tcPr/>
                </a:tc>
                <a:tc>
                  <a:txBody>
                    <a:bodyPr/>
                    <a:lstStyle/>
                    <a:p>
                      <a:pPr marL="0" lvl="0" indent="0" algn="l">
                        <a:buNone/>
                      </a:pPr>
                      <a:r>
                        <a:t>3</a:t>
                      </a:r>
                    </a:p>
                  </a:txBody>
                  <a:tcPr/>
                </a:tc>
                <a:extLst>
                  <a:ext uri="{0D108BD9-81ED-4DB2-BD59-A6C34878D82A}">
                    <a16:rowId xmlns:a16="http://schemas.microsoft.com/office/drawing/2014/main" val="10004"/>
                  </a:ext>
                </a:extLst>
              </a:tr>
              <a:tr h="0">
                <a:tc>
                  <a:txBody>
                    <a:bodyPr/>
                    <a:lstStyle/>
                    <a:p>
                      <a:pPr marL="0" lvl="0" indent="0" algn="l">
                        <a:buNone/>
                      </a:pPr>
                      <a:r>
                        <a:t>logLik</a:t>
                      </a:r>
                    </a:p>
                  </a:txBody>
                  <a:tcPr/>
                </a:tc>
                <a:tc>
                  <a:txBody>
                    <a:bodyPr/>
                    <a:lstStyle/>
                    <a:p>
                      <a:pPr marL="0" lvl="0" indent="0" algn="l">
                        <a:buNone/>
                      </a:pPr>
                      <a:r>
                        <a:t>-34.37</a:t>
                      </a:r>
                    </a:p>
                  </a:txBody>
                  <a:tcPr/>
                </a:tc>
                <a:extLst>
                  <a:ext uri="{0D108BD9-81ED-4DB2-BD59-A6C34878D82A}">
                    <a16:rowId xmlns:a16="http://schemas.microsoft.com/office/drawing/2014/main" val="10005"/>
                  </a:ext>
                </a:extLst>
              </a:tr>
              <a:tr h="0">
                <a:tc>
                  <a:txBody>
                    <a:bodyPr/>
                    <a:lstStyle/>
                    <a:p>
                      <a:pPr marL="0" lvl="0" indent="0" algn="l">
                        <a:buNone/>
                      </a:pPr>
                      <a:r>
                        <a:t>AIC</a:t>
                      </a:r>
                    </a:p>
                  </a:txBody>
                  <a:tcPr/>
                </a:tc>
                <a:tc>
                  <a:txBody>
                    <a:bodyPr/>
                    <a:lstStyle/>
                    <a:p>
                      <a:pPr marL="0" lvl="0" indent="0" algn="l">
                        <a:buNone/>
                      </a:pPr>
                      <a:r>
                        <a:t>74.74</a:t>
                      </a:r>
                    </a:p>
                  </a:txBody>
                  <a:tcPr/>
                </a:tc>
                <a:extLst>
                  <a:ext uri="{0D108BD9-81ED-4DB2-BD59-A6C34878D82A}">
                    <a16:rowId xmlns:a16="http://schemas.microsoft.com/office/drawing/2014/main" val="10006"/>
                  </a:ext>
                </a:extLst>
              </a:tr>
              <a:tr h="0">
                <a:tc>
                  <a:txBody>
                    <a:bodyPr/>
                    <a:lstStyle/>
                    <a:p>
                      <a:pPr marL="0" lvl="0" indent="0" algn="l">
                        <a:buNone/>
                      </a:pPr>
                      <a:r>
                        <a:t>BIC</a:t>
                      </a:r>
                    </a:p>
                  </a:txBody>
                  <a:tcPr/>
                </a:tc>
                <a:tc>
                  <a:txBody>
                    <a:bodyPr/>
                    <a:lstStyle/>
                    <a:p>
                      <a:pPr marL="0" lvl="0" indent="0" algn="l">
                        <a:buNone/>
                      </a:pPr>
                      <a:r>
                        <a:t>76.65</a:t>
                      </a:r>
                    </a:p>
                  </a:txBody>
                  <a:tcPr/>
                </a:tc>
                <a:extLst>
                  <a:ext uri="{0D108BD9-81ED-4DB2-BD59-A6C34878D82A}">
                    <a16:rowId xmlns:a16="http://schemas.microsoft.com/office/drawing/2014/main" val="10007"/>
                  </a:ext>
                </a:extLst>
              </a:tr>
              <a:tr h="0">
                <a:tc>
                  <a:txBody>
                    <a:bodyPr/>
                    <a:lstStyle/>
                    <a:p>
                      <a:pPr marL="0" lvl="0" indent="0" algn="l">
                        <a:buNone/>
                      </a:pPr>
                      <a:r>
                        <a:t>F2</a:t>
                      </a:r>
                    </a:p>
                  </a:txBody>
                  <a:tcPr/>
                </a:tc>
                <a:tc>
                  <a:txBody>
                    <a:bodyPr/>
                    <a:lstStyle/>
                    <a:p>
                      <a:pPr marL="0" lvl="0" indent="0" algn="l">
                        <a:buNone/>
                      </a:pPr>
                      <a:r>
                        <a:t>0.10</a:t>
                      </a:r>
                    </a:p>
                  </a:txBody>
                  <a:tcPr/>
                </a:tc>
                <a:extLst>
                  <a:ext uri="{0D108BD9-81ED-4DB2-BD59-A6C34878D82A}">
                    <a16:rowId xmlns:a16="http://schemas.microsoft.com/office/drawing/2014/main" val="10008"/>
                  </a:ext>
                </a:extLst>
              </a:tr>
              <a:tr h="0">
                <a:tc>
                  <a:txBody>
                    <a:bodyPr/>
                    <a:lstStyle/>
                    <a:p>
                      <a:pPr marL="0" lvl="0" indent="0" algn="l">
                        <a:buNone/>
                      </a:pPr>
                      <a:r>
                        <a:t>R2</a:t>
                      </a:r>
                    </a:p>
                  </a:txBody>
                  <a:tcPr/>
                </a:tc>
                <a:tc>
                  <a:txBody>
                    <a:bodyPr/>
                    <a:lstStyle/>
                    <a:p>
                      <a:pPr marL="0" lvl="0" indent="0" algn="l">
                        <a:buNone/>
                      </a:pPr>
                      <a:r>
                        <a:t>0.09</a:t>
                      </a:r>
                    </a:p>
                  </a:txBody>
                  <a:tcPr/>
                </a:tc>
                <a:extLst>
                  <a:ext uri="{0D108BD9-81ED-4DB2-BD59-A6C34878D82A}">
                    <a16:rowId xmlns:a16="http://schemas.microsoft.com/office/drawing/2014/main" val="10009"/>
                  </a:ext>
                </a:extLst>
              </a:tr>
              <a:tr h="0">
                <a:tc>
                  <a:txBody>
                    <a:bodyPr/>
                    <a:lstStyle/>
                    <a:p>
                      <a:pPr marL="0" lvl="0" indent="0" algn="l">
                        <a:buNone/>
                      </a:pPr>
                      <a:r>
                        <a:t>Adj R2</a:t>
                      </a:r>
                    </a:p>
                  </a:txBody>
                  <a:tcPr/>
                </a:tc>
                <a:tc>
                  <a:txBody>
                    <a:bodyPr/>
                    <a:lstStyle/>
                    <a:p>
                      <a:pPr marL="0" lvl="0" indent="0" algn="l">
                        <a:buNone/>
                      </a:pPr>
                      <a:r>
                        <a:t>0.01</a:t>
                      </a:r>
                    </a:p>
                  </a:txBody>
                  <a:tcPr/>
                </a:tc>
                <a:extLst>
                  <a:ext uri="{0D108BD9-81ED-4DB2-BD59-A6C34878D82A}">
                    <a16:rowId xmlns:a16="http://schemas.microsoft.com/office/drawing/2014/main" val="10010"/>
                  </a:ext>
                </a:extLst>
              </a:tr>
              <a:tr h="0">
                <a:tc>
                  <a:txBody>
                    <a:bodyPr/>
                    <a:lstStyle/>
                    <a:p>
                      <a:pPr marL="0" lvl="0" indent="0" algn="l">
                        <a:buNone/>
                      </a:pPr>
                      <a:r>
                        <a:t>Age</a:t>
                      </a:r>
                    </a:p>
                  </a:txBody>
                  <a:tcPr/>
                </a:tc>
                <a:tc>
                  <a:txBody>
                    <a:bodyPr/>
                    <a:lstStyle/>
                    <a:p>
                      <a:pPr marL="0" lvl="0" indent="0" algn="l">
                        <a:buNone/>
                      </a:pPr>
                      <a:r>
                        <a:rPr dirty="0"/>
                        <a:t>f2 = 0.10, p = .300</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Bootstrap Introduction</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lvl="1"/>
            <a:r>
              <a:t>Parametric models make assumptions about the sampling distribution of parameters.</a:t>
            </a:r>
          </a:p>
          <a:p>
            <a:pPr lvl="1"/>
            <a:r>
              <a:t>Bootstrapping empirically generates the sampling distribution of parameters by repeated sampling</a:t>
            </a:r>
          </a:p>
          <a:p>
            <a:pPr lvl="1"/>
            <a:r>
              <a:t>Bootstrapping, at its most basic, involves sampling, with replacement, from a dataset, refitting the model, storing the parameter(s), and then repeating many times to build up an empirical distribution.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Bootstrap Conceptual Example</a:t>
            </a:r>
          </a:p>
        </p:txBody>
      </p:sp>
      <p:graphicFrame>
        <p:nvGraphicFramePr>
          <p:cNvPr id="6" name="Content Placeholder 5"/>
          <p:cNvGraphicFramePr>
            <a:graphicFrameLocks noGrp="1"/>
          </p:cNvGraphicFramePr>
          <p:nvPr>
            <p:ph idx="1"/>
          </p:nvPr>
        </p:nvGraphicFramePr>
        <p:xfrm>
          <a:off x="838200" y="1816100"/>
          <a:ext cx="10477500" cy="219456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0">
                <a:tc>
                  <a:txBody>
                    <a:bodyPr/>
                    <a:lstStyle/>
                    <a:p>
                      <a:pPr marL="0" lvl="0" indent="0" algn="r">
                        <a:buNone/>
                      </a:pPr>
                      <a:r>
                        <a:t>ID</a:t>
                      </a:r>
                    </a:p>
                  </a:txBody>
                  <a:tcPr/>
                </a:tc>
                <a:tc>
                  <a:txBody>
                    <a:bodyPr/>
                    <a:lstStyle/>
                    <a:p>
                      <a:pPr marL="0" lvl="0" indent="0" algn="r">
                        <a:buNone/>
                      </a:pPr>
                      <a:r>
                        <a:t>V1</a:t>
                      </a:r>
                    </a:p>
                  </a:txBody>
                  <a:tcPr/>
                </a:tc>
                <a:tc>
                  <a:txBody>
                    <a:bodyPr/>
                    <a:lstStyle/>
                    <a:p>
                      <a:pPr marL="0" lvl="0" indent="0" algn="r">
                        <a:buNone/>
                      </a:pPr>
                      <a:r>
                        <a:t>V2</a:t>
                      </a:r>
                    </a:p>
                  </a:txBody>
                  <a:tcPr/>
                </a:tc>
                <a:tc>
                  <a:txBody>
                    <a:bodyPr/>
                    <a:lstStyle/>
                    <a:p>
                      <a:pPr marL="0" lvl="0" indent="0" algn="r">
                        <a:buNone/>
                      </a:pPr>
                      <a:r>
                        <a:t>V3</a:t>
                      </a:r>
                    </a:p>
                  </a:txBody>
                  <a:tcPr/>
                </a:tc>
                <a:tc>
                  <a:txBody>
                    <a:bodyPr/>
                    <a:lstStyle/>
                    <a:p>
                      <a:pPr marL="0" lvl="0" indent="0" algn="r">
                        <a:buNone/>
                      </a:pPr>
                      <a:r>
                        <a:t>V4</a:t>
                      </a:r>
                    </a:p>
                  </a:txBody>
                  <a:tcPr/>
                </a:tc>
                <a:extLst>
                  <a:ext uri="{0D108BD9-81ED-4DB2-BD59-A6C34878D82A}">
                    <a16:rowId xmlns:a16="http://schemas.microsoft.com/office/drawing/2014/main" val="10000"/>
                  </a:ext>
                </a:extLst>
              </a:tr>
              <a:tr h="0">
                <a:tc>
                  <a:txBody>
                    <a:bodyPr/>
                    <a:lstStyle/>
                    <a:p>
                      <a:pPr marL="0" lvl="0" indent="0" algn="r">
                        <a:buNone/>
                      </a:pPr>
                      <a:r>
                        <a:t>1</a:t>
                      </a:r>
                    </a:p>
                  </a:txBody>
                  <a:tcPr/>
                </a:tc>
                <a:tc>
                  <a:txBody>
                    <a:bodyPr/>
                    <a:lstStyle/>
                    <a:p>
                      <a:pPr marL="0" lvl="0" indent="0" algn="r">
                        <a:buNone/>
                      </a:pPr>
                      <a:r>
                        <a:t>4</a:t>
                      </a:r>
                    </a:p>
                  </a:txBody>
                  <a:tcPr/>
                </a:tc>
                <a:tc>
                  <a:txBody>
                    <a:bodyPr/>
                    <a:lstStyle/>
                    <a:p>
                      <a:pPr marL="0" lvl="0" indent="0" algn="r">
                        <a:buNone/>
                      </a:pPr>
                      <a:r>
                        <a:t>5</a:t>
                      </a:r>
                    </a:p>
                  </a:txBody>
                  <a:tcPr/>
                </a:tc>
                <a:tc>
                  <a:txBody>
                    <a:bodyPr/>
                    <a:lstStyle/>
                    <a:p>
                      <a:pPr marL="0" lvl="0" indent="0" algn="r">
                        <a:buNone/>
                      </a:pPr>
                      <a:r>
                        <a:t>4</a:t>
                      </a:r>
                    </a:p>
                  </a:txBody>
                  <a:tcPr/>
                </a:tc>
                <a:tc>
                  <a:txBody>
                    <a:bodyPr/>
                    <a:lstStyle/>
                    <a:p>
                      <a:pPr marL="0" lvl="0" indent="0" algn="r">
                        <a:buNone/>
                      </a:pPr>
                      <a:r>
                        <a:t>4</a:t>
                      </a:r>
                    </a:p>
                  </a:txBody>
                  <a:tcPr/>
                </a:tc>
                <a:extLst>
                  <a:ext uri="{0D108BD9-81ED-4DB2-BD59-A6C34878D82A}">
                    <a16:rowId xmlns:a16="http://schemas.microsoft.com/office/drawing/2014/main" val="10001"/>
                  </a:ext>
                </a:extLst>
              </a:tr>
              <a:tr h="0">
                <a:tc>
                  <a:txBody>
                    <a:bodyPr/>
                    <a:lstStyle/>
                    <a:p>
                      <a:pPr marL="0" lvl="0" indent="0" algn="r">
                        <a:buNone/>
                      </a:pPr>
                      <a:r>
                        <a:t>2</a:t>
                      </a:r>
                    </a:p>
                  </a:txBody>
                  <a:tcPr/>
                </a:tc>
                <a:tc>
                  <a:txBody>
                    <a:bodyPr/>
                    <a:lstStyle/>
                    <a:p>
                      <a:pPr marL="0" lvl="0" indent="0" algn="r">
                        <a:buNone/>
                      </a:pPr>
                      <a:r>
                        <a:t>2</a:t>
                      </a:r>
                    </a:p>
                  </a:txBody>
                  <a:tcPr/>
                </a:tc>
                <a:tc>
                  <a:txBody>
                    <a:bodyPr/>
                    <a:lstStyle/>
                    <a:p>
                      <a:pPr marL="0" lvl="0" indent="0" algn="r">
                        <a:buNone/>
                      </a:pPr>
                      <a:r>
                        <a:t>4</a:t>
                      </a:r>
                    </a:p>
                  </a:txBody>
                  <a:tcPr/>
                </a:tc>
                <a:tc>
                  <a:txBody>
                    <a:bodyPr/>
                    <a:lstStyle/>
                    <a:p>
                      <a:pPr marL="0" lvl="0" indent="0" algn="r">
                        <a:buNone/>
                      </a:pPr>
                      <a:r>
                        <a:t>4</a:t>
                      </a:r>
                    </a:p>
                  </a:txBody>
                  <a:tcPr/>
                </a:tc>
                <a:tc>
                  <a:txBody>
                    <a:bodyPr/>
                    <a:lstStyle/>
                    <a:p>
                      <a:pPr marL="0" lvl="0" indent="0" algn="r">
                        <a:buNone/>
                      </a:pPr>
                      <a:r>
                        <a:t>5</a:t>
                      </a:r>
                    </a:p>
                  </a:txBody>
                  <a:tcPr/>
                </a:tc>
                <a:extLst>
                  <a:ext uri="{0D108BD9-81ED-4DB2-BD59-A6C34878D82A}">
                    <a16:rowId xmlns:a16="http://schemas.microsoft.com/office/drawing/2014/main" val="10002"/>
                  </a:ext>
                </a:extLst>
              </a:tr>
              <a:tr h="0">
                <a:tc>
                  <a:txBody>
                    <a:bodyPr/>
                    <a:lstStyle/>
                    <a:p>
                      <a:pPr marL="0" lvl="0" indent="0" algn="r">
                        <a:buNone/>
                      </a:pPr>
                      <a:r>
                        <a:t>3</a:t>
                      </a:r>
                    </a:p>
                  </a:txBody>
                  <a:tcPr/>
                </a:tc>
                <a:tc>
                  <a:txBody>
                    <a:bodyPr/>
                    <a:lstStyle/>
                    <a:p>
                      <a:pPr marL="0" lvl="0" indent="0" algn="r">
                        <a:buNone/>
                      </a:pPr>
                      <a:r>
                        <a:t>5</a:t>
                      </a:r>
                    </a:p>
                  </a:txBody>
                  <a:tcPr/>
                </a:tc>
                <a:tc>
                  <a:txBody>
                    <a:bodyPr/>
                    <a:lstStyle/>
                    <a:p>
                      <a:pPr marL="0" lvl="0" indent="0" algn="r">
                        <a:buNone/>
                      </a:pPr>
                      <a:r>
                        <a:t>2</a:t>
                      </a:r>
                    </a:p>
                  </a:txBody>
                  <a:tcPr/>
                </a:tc>
                <a:tc>
                  <a:txBody>
                    <a:bodyPr/>
                    <a:lstStyle/>
                    <a:p>
                      <a:pPr marL="0" lvl="0" indent="0" algn="r">
                        <a:buNone/>
                      </a:pPr>
                      <a:r>
                        <a:t>5</a:t>
                      </a:r>
                    </a:p>
                  </a:txBody>
                  <a:tcPr/>
                </a:tc>
                <a:tc>
                  <a:txBody>
                    <a:bodyPr/>
                    <a:lstStyle/>
                    <a:p>
                      <a:pPr marL="0" lvl="0" indent="0" algn="r">
                        <a:buNone/>
                      </a:pPr>
                      <a:r>
                        <a:t>2</a:t>
                      </a:r>
                    </a:p>
                  </a:txBody>
                  <a:tcPr/>
                </a:tc>
                <a:extLst>
                  <a:ext uri="{0D108BD9-81ED-4DB2-BD59-A6C34878D82A}">
                    <a16:rowId xmlns:a16="http://schemas.microsoft.com/office/drawing/2014/main" val="10003"/>
                  </a:ext>
                </a:extLst>
              </a:tr>
              <a:tr h="0">
                <a:tc>
                  <a:txBody>
                    <a:bodyPr/>
                    <a:lstStyle/>
                    <a:p>
                      <a:pPr marL="0" lvl="0" indent="0" algn="r">
                        <a:buNone/>
                      </a:pPr>
                      <a:r>
                        <a:t>4</a:t>
                      </a:r>
                    </a:p>
                  </a:txBody>
                  <a:tcPr/>
                </a:tc>
                <a:tc>
                  <a:txBody>
                    <a:bodyPr/>
                    <a:lstStyle/>
                    <a:p>
                      <a:pPr marL="0" lvl="0" indent="0" algn="r">
                        <a:buNone/>
                      </a:pPr>
                      <a:r>
                        <a:t>4</a:t>
                      </a:r>
                    </a:p>
                  </a:txBody>
                  <a:tcPr/>
                </a:tc>
                <a:tc>
                  <a:txBody>
                    <a:bodyPr/>
                    <a:lstStyle/>
                    <a:p>
                      <a:pPr marL="0" lvl="0" indent="0" algn="r">
                        <a:buNone/>
                      </a:pPr>
                      <a:r>
                        <a:t>2</a:t>
                      </a:r>
                    </a:p>
                  </a:txBody>
                  <a:tcPr/>
                </a:tc>
                <a:tc>
                  <a:txBody>
                    <a:bodyPr/>
                    <a:lstStyle/>
                    <a:p>
                      <a:pPr marL="0" lvl="0" indent="0" algn="r">
                        <a:buNone/>
                      </a:pPr>
                      <a:r>
                        <a:t>4</a:t>
                      </a:r>
                    </a:p>
                  </a:txBody>
                  <a:tcPr/>
                </a:tc>
                <a:tc>
                  <a:txBody>
                    <a:bodyPr/>
                    <a:lstStyle/>
                    <a:p>
                      <a:pPr marL="0" lvl="0" indent="0" algn="r">
                        <a:buNone/>
                      </a:pPr>
                      <a:r>
                        <a:t>5</a:t>
                      </a:r>
                    </a:p>
                  </a:txBody>
                  <a:tcPr/>
                </a:tc>
                <a:extLst>
                  <a:ext uri="{0D108BD9-81ED-4DB2-BD59-A6C34878D82A}">
                    <a16:rowId xmlns:a16="http://schemas.microsoft.com/office/drawing/2014/main" val="10004"/>
                  </a:ext>
                </a:extLst>
              </a:tr>
              <a:tr h="0">
                <a:tc>
                  <a:txBody>
                    <a:bodyPr/>
                    <a:lstStyle/>
                    <a:p>
                      <a:pPr marL="0" lvl="0" indent="0" algn="r">
                        <a:buNone/>
                      </a:pPr>
                      <a:r>
                        <a:t>5</a:t>
                      </a:r>
                    </a:p>
                  </a:txBody>
                  <a:tcPr/>
                </a:tc>
                <a:tc>
                  <a:txBody>
                    <a:bodyPr/>
                    <a:lstStyle/>
                    <a:p>
                      <a:pPr marL="0" lvl="0" indent="0" algn="r">
                        <a:buNone/>
                      </a:pPr>
                      <a:r>
                        <a:t>1</a:t>
                      </a:r>
                    </a:p>
                  </a:txBody>
                  <a:tcPr/>
                </a:tc>
                <a:tc>
                  <a:txBody>
                    <a:bodyPr/>
                    <a:lstStyle/>
                    <a:p>
                      <a:pPr marL="0" lvl="0" indent="0" algn="r">
                        <a:buNone/>
                      </a:pPr>
                      <a:r>
                        <a:t>4</a:t>
                      </a:r>
                    </a:p>
                  </a:txBody>
                  <a:tcPr/>
                </a:tc>
                <a:tc>
                  <a:txBody>
                    <a:bodyPr/>
                    <a:lstStyle/>
                    <a:p>
                      <a:pPr marL="0" lvl="0" indent="0" algn="r">
                        <a:buNone/>
                      </a:pPr>
                      <a:r>
                        <a:t>3</a:t>
                      </a:r>
                    </a:p>
                  </a:txBody>
                  <a:tcPr/>
                </a:tc>
                <a:tc>
                  <a:txBody>
                    <a:bodyPr/>
                    <a:lstStyle/>
                    <a:p>
                      <a:pPr marL="0" lvl="0" indent="0" algn="r">
                        <a:buNone/>
                      </a:pPr>
                      <a:r>
                        <a:t>2</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Bootstrap Introduction</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lvl="1"/>
            <a:r>
              <a:t>Because bootstrapping involves empirically building up the sampling distribution for parameters, the more bootstrap samples, the more precise the estimates</a:t>
            </a:r>
          </a:p>
          <a:p>
            <a:pPr lvl="1"/>
            <a:r>
              <a:t>The empirical distribution can then be summarized to calculate confidence intervals, the standard deviation of the bootstrap distribution is the standard error of the parameter</a:t>
            </a:r>
          </a:p>
          <a:p>
            <a:pPr lvl="1"/>
            <a:r>
              <a:t>If possible, 10,000 + bootstrap samples ideal. Takes computational, but not researcher time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Bootstrapping Code Example</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lvl="1"/>
            <a:r>
              <a:rPr dirty="0"/>
              <a:t>First we setup a local cluster using 10 CPU cores</a:t>
            </a:r>
          </a:p>
          <a:p>
            <a:pPr lvl="1"/>
            <a:r>
              <a:rPr dirty="0"/>
              <a:t>We export the saved model, </a:t>
            </a:r>
            <a:r>
              <a:rPr dirty="0">
                <a:latin typeface="Courier"/>
              </a:rPr>
              <a:t>m</a:t>
            </a:r>
            <a:r>
              <a:rPr dirty="0"/>
              <a:t>, and datasets, </a:t>
            </a:r>
            <a:r>
              <a:rPr dirty="0" err="1">
                <a:latin typeface="Courier"/>
              </a:rPr>
              <a:t>duse</a:t>
            </a:r>
            <a:r>
              <a:rPr dirty="0"/>
              <a:t> and </a:t>
            </a:r>
            <a:r>
              <a:rPr dirty="0" err="1">
                <a:latin typeface="Courier"/>
              </a:rPr>
              <a:t>aces_daily</a:t>
            </a:r>
            <a:endParaRPr dirty="0">
              <a:latin typeface="Courier"/>
            </a:endParaRPr>
          </a:p>
          <a:p>
            <a:pPr lvl="1"/>
            <a:r>
              <a:rPr dirty="0"/>
              <a:t>Use the </a:t>
            </a:r>
            <a:r>
              <a:rPr dirty="0">
                <a:latin typeface="Courier"/>
              </a:rPr>
              <a:t>boot()</a:t>
            </a:r>
            <a:r>
              <a:rPr dirty="0"/>
              <a:t> function to bootstrap the model and save the coefficients, with 20,000 bootstraps</a:t>
            </a:r>
          </a:p>
          <a:p>
            <a:pPr lvl="0" indent="0">
              <a:buNone/>
            </a:pPr>
            <a:r>
              <a:rPr sz="2400" dirty="0">
                <a:latin typeface="Courier"/>
              </a:rPr>
              <a:t>cl </a:t>
            </a:r>
            <a:r>
              <a:rPr sz="2400" dirty="0">
                <a:solidFill>
                  <a:srgbClr val="007020"/>
                </a:solidFill>
                <a:latin typeface="Courier"/>
              </a:rPr>
              <a:t>&lt;-</a:t>
            </a:r>
            <a:r>
              <a:rPr sz="2400" dirty="0">
                <a:latin typeface="Courier"/>
              </a:rPr>
              <a:t> </a:t>
            </a:r>
            <a:r>
              <a:rPr sz="2400" dirty="0" err="1">
                <a:solidFill>
                  <a:srgbClr val="06287E"/>
                </a:solidFill>
                <a:latin typeface="Courier"/>
              </a:rPr>
              <a:t>makeCluster</a:t>
            </a:r>
            <a:r>
              <a:rPr sz="2400" dirty="0">
                <a:latin typeface="Courier"/>
              </a:rPr>
              <a:t>(</a:t>
            </a:r>
            <a:r>
              <a:rPr sz="2400" dirty="0">
                <a:solidFill>
                  <a:srgbClr val="40A070"/>
                </a:solidFill>
                <a:latin typeface="Courier"/>
              </a:rPr>
              <a:t>10</a:t>
            </a:r>
            <a:r>
              <a:rPr sz="2400" dirty="0">
                <a:latin typeface="Courier"/>
              </a:rPr>
              <a:t>)</a:t>
            </a:r>
            <a:br>
              <a:rPr sz="2400" dirty="0"/>
            </a:br>
            <a:r>
              <a:rPr sz="2400" dirty="0" err="1">
                <a:solidFill>
                  <a:srgbClr val="06287E"/>
                </a:solidFill>
                <a:latin typeface="Courier"/>
              </a:rPr>
              <a:t>clusterExport</a:t>
            </a:r>
            <a:r>
              <a:rPr sz="2400" dirty="0">
                <a:latin typeface="Courier"/>
              </a:rPr>
              <a:t>(cl, </a:t>
            </a:r>
            <a:r>
              <a:rPr sz="2400" dirty="0">
                <a:solidFill>
                  <a:srgbClr val="06287E"/>
                </a:solidFill>
                <a:latin typeface="Courier"/>
              </a:rPr>
              <a:t>c</a:t>
            </a:r>
            <a:r>
              <a:rPr sz="2400" dirty="0">
                <a:latin typeface="Courier"/>
              </a:rPr>
              <a:t>(</a:t>
            </a:r>
            <a:r>
              <a:rPr sz="2400" dirty="0">
                <a:solidFill>
                  <a:srgbClr val="4070A0"/>
                </a:solidFill>
                <a:latin typeface="Courier"/>
              </a:rPr>
              <a:t>"m"</a:t>
            </a:r>
            <a:r>
              <a:rPr sz="2400" dirty="0">
                <a:latin typeface="Courier"/>
              </a:rPr>
              <a:t>, </a:t>
            </a:r>
            <a:r>
              <a:rPr sz="2400" dirty="0">
                <a:solidFill>
                  <a:srgbClr val="4070A0"/>
                </a:solidFill>
                <a:latin typeface="Courier"/>
              </a:rPr>
              <a:t>"</a:t>
            </a:r>
            <a:r>
              <a:rPr sz="2400" dirty="0" err="1">
                <a:solidFill>
                  <a:srgbClr val="4070A0"/>
                </a:solidFill>
                <a:latin typeface="Courier"/>
              </a:rPr>
              <a:t>duse</a:t>
            </a:r>
            <a:r>
              <a:rPr sz="2400" dirty="0">
                <a:solidFill>
                  <a:srgbClr val="4070A0"/>
                </a:solidFill>
                <a:latin typeface="Courier"/>
              </a:rPr>
              <a:t>"</a:t>
            </a:r>
            <a:r>
              <a:rPr sz="2400" dirty="0">
                <a:latin typeface="Courier"/>
              </a:rPr>
              <a:t>, </a:t>
            </a:r>
            <a:r>
              <a:rPr sz="2400" dirty="0">
                <a:solidFill>
                  <a:srgbClr val="4070A0"/>
                </a:solidFill>
                <a:latin typeface="Courier"/>
              </a:rPr>
              <a:t>"</a:t>
            </a:r>
            <a:r>
              <a:rPr sz="2400" dirty="0" err="1">
                <a:solidFill>
                  <a:srgbClr val="4070A0"/>
                </a:solidFill>
                <a:latin typeface="Courier"/>
              </a:rPr>
              <a:t>aces_daily</a:t>
            </a:r>
            <a:r>
              <a:rPr sz="2400" dirty="0">
                <a:solidFill>
                  <a:srgbClr val="4070A0"/>
                </a:solidFill>
                <a:latin typeface="Courier"/>
              </a:rPr>
              <a:t>"</a:t>
            </a:r>
            <a:r>
              <a:rPr sz="2400" dirty="0">
                <a:latin typeface="Courier"/>
              </a:rPr>
              <a:t>))</a:t>
            </a:r>
            <a:br>
              <a:rPr sz="2400" dirty="0"/>
            </a:br>
            <a:br>
              <a:rPr sz="2400" dirty="0"/>
            </a:br>
            <a:r>
              <a:rPr sz="2400" dirty="0" err="1">
                <a:latin typeface="Courier"/>
              </a:rPr>
              <a:t>bootres</a:t>
            </a:r>
            <a:r>
              <a:rPr sz="2400" dirty="0">
                <a:latin typeface="Courier"/>
              </a:rPr>
              <a:t> </a:t>
            </a:r>
            <a:r>
              <a:rPr sz="2400" dirty="0">
                <a:solidFill>
                  <a:srgbClr val="007020"/>
                </a:solidFill>
                <a:latin typeface="Courier"/>
              </a:rPr>
              <a:t>&lt;-</a:t>
            </a:r>
            <a:r>
              <a:rPr sz="2400" dirty="0">
                <a:latin typeface="Courier"/>
              </a:rPr>
              <a:t> </a:t>
            </a:r>
            <a:r>
              <a:rPr sz="2400" dirty="0">
                <a:solidFill>
                  <a:srgbClr val="06287E"/>
                </a:solidFill>
                <a:latin typeface="Courier"/>
              </a:rPr>
              <a:t>boot</a:t>
            </a:r>
            <a:r>
              <a:rPr sz="2400" dirty="0">
                <a:latin typeface="Courier"/>
              </a:rPr>
              <a:t>(</a:t>
            </a:r>
            <a:r>
              <a:rPr sz="2400" dirty="0" err="1">
                <a:latin typeface="Courier"/>
              </a:rPr>
              <a:t>duse</a:t>
            </a:r>
            <a:r>
              <a:rPr sz="2400" dirty="0">
                <a:latin typeface="Courier"/>
              </a:rPr>
              <a:t>, </a:t>
            </a:r>
            <a:r>
              <a:rPr sz="2400" b="1" dirty="0">
                <a:solidFill>
                  <a:srgbClr val="007020"/>
                </a:solidFill>
                <a:latin typeface="Courier"/>
              </a:rPr>
              <a:t>function</a:t>
            </a:r>
            <a:r>
              <a:rPr sz="2400" dirty="0">
                <a:latin typeface="Courier"/>
              </a:rPr>
              <a:t>(x, </a:t>
            </a:r>
            <a:r>
              <a:rPr sz="2400" dirty="0" err="1">
                <a:latin typeface="Courier"/>
              </a:rPr>
              <a:t>i</a:t>
            </a:r>
            <a:r>
              <a:rPr sz="2400" dirty="0">
                <a:latin typeface="Courier"/>
              </a:rPr>
              <a:t>) {</a:t>
            </a:r>
            <a:br>
              <a:rPr sz="2400" dirty="0"/>
            </a:br>
            <a:r>
              <a:rPr sz="2400" dirty="0">
                <a:latin typeface="Courier"/>
              </a:rPr>
              <a:t>  </a:t>
            </a:r>
            <a:r>
              <a:rPr sz="2400" dirty="0" err="1">
                <a:solidFill>
                  <a:srgbClr val="06287E"/>
                </a:solidFill>
                <a:latin typeface="Courier"/>
              </a:rPr>
              <a:t>coef</a:t>
            </a:r>
            <a:r>
              <a:rPr sz="2400" dirty="0">
                <a:latin typeface="Courier"/>
              </a:rPr>
              <a:t>(</a:t>
            </a:r>
            <a:r>
              <a:rPr sz="2400" dirty="0">
                <a:solidFill>
                  <a:srgbClr val="06287E"/>
                </a:solidFill>
                <a:latin typeface="Courier"/>
              </a:rPr>
              <a:t>update</a:t>
            </a:r>
            <a:r>
              <a:rPr sz="2400" dirty="0">
                <a:latin typeface="Courier"/>
              </a:rPr>
              <a:t>(m, </a:t>
            </a:r>
            <a:r>
              <a:rPr sz="2400" dirty="0">
                <a:solidFill>
                  <a:srgbClr val="7D9029"/>
                </a:solidFill>
                <a:latin typeface="Courier"/>
              </a:rPr>
              <a:t>data =</a:t>
            </a:r>
            <a:r>
              <a:rPr sz="2400" dirty="0">
                <a:latin typeface="Courier"/>
              </a:rPr>
              <a:t> </a:t>
            </a:r>
            <a:r>
              <a:rPr sz="2400" dirty="0" err="1">
                <a:latin typeface="Courier"/>
              </a:rPr>
              <a:t>duse</a:t>
            </a:r>
            <a:r>
              <a:rPr sz="2400" dirty="0">
                <a:latin typeface="Courier"/>
              </a:rPr>
              <a:t>[</a:t>
            </a:r>
            <a:r>
              <a:rPr sz="2400" dirty="0" err="1">
                <a:latin typeface="Courier"/>
              </a:rPr>
              <a:t>i</a:t>
            </a:r>
            <a:r>
              <a:rPr sz="2400" dirty="0">
                <a:latin typeface="Courier"/>
              </a:rPr>
              <a:t>, ]))</a:t>
            </a:r>
            <a:br>
              <a:rPr sz="2400" dirty="0"/>
            </a:br>
            <a:r>
              <a:rPr sz="2400" dirty="0">
                <a:latin typeface="Courier"/>
              </a:rPr>
              <a:t>}, </a:t>
            </a:r>
            <a:r>
              <a:rPr sz="2400" dirty="0">
                <a:solidFill>
                  <a:srgbClr val="7D9029"/>
                </a:solidFill>
                <a:latin typeface="Courier"/>
              </a:rPr>
              <a:t>R =</a:t>
            </a:r>
            <a:r>
              <a:rPr sz="2400" dirty="0">
                <a:latin typeface="Courier"/>
              </a:rPr>
              <a:t> </a:t>
            </a:r>
            <a:r>
              <a:rPr sz="2400" dirty="0">
                <a:solidFill>
                  <a:srgbClr val="40A070"/>
                </a:solidFill>
                <a:latin typeface="Courier"/>
              </a:rPr>
              <a:t>20000</a:t>
            </a:r>
            <a:r>
              <a:rPr sz="2400" dirty="0">
                <a:latin typeface="Courier"/>
              </a:rPr>
              <a:t>, </a:t>
            </a:r>
            <a:r>
              <a:rPr sz="2400" dirty="0">
                <a:solidFill>
                  <a:srgbClr val="7D9029"/>
                </a:solidFill>
                <a:latin typeface="Courier"/>
              </a:rPr>
              <a:t>parallel =</a:t>
            </a:r>
            <a:r>
              <a:rPr sz="2400" dirty="0">
                <a:latin typeface="Courier"/>
              </a:rPr>
              <a:t> </a:t>
            </a:r>
            <a:r>
              <a:rPr sz="2400" dirty="0">
                <a:solidFill>
                  <a:srgbClr val="4070A0"/>
                </a:solidFill>
                <a:latin typeface="Courier"/>
              </a:rPr>
              <a:t>"snow"</a:t>
            </a:r>
            <a:r>
              <a:rPr sz="2400" dirty="0">
                <a:latin typeface="Courier"/>
              </a:rPr>
              <a:t>, </a:t>
            </a:r>
            <a:r>
              <a:rPr sz="2400" dirty="0" err="1">
                <a:solidFill>
                  <a:srgbClr val="7D9029"/>
                </a:solidFill>
                <a:latin typeface="Courier"/>
              </a:rPr>
              <a:t>ncpus</a:t>
            </a:r>
            <a:r>
              <a:rPr sz="2400" dirty="0">
                <a:solidFill>
                  <a:srgbClr val="7D9029"/>
                </a:solidFill>
                <a:latin typeface="Courier"/>
              </a:rPr>
              <a:t> =</a:t>
            </a:r>
            <a:r>
              <a:rPr sz="2400" dirty="0">
                <a:latin typeface="Courier"/>
              </a:rPr>
              <a:t> </a:t>
            </a:r>
            <a:r>
              <a:rPr sz="2400" dirty="0">
                <a:solidFill>
                  <a:srgbClr val="40A070"/>
                </a:solidFill>
                <a:latin typeface="Courier"/>
              </a:rPr>
              <a:t>10</a:t>
            </a:r>
            <a:r>
              <a:rPr sz="2400" dirty="0">
                <a:latin typeface="Courier"/>
              </a:rPr>
              <a:t>, </a:t>
            </a:r>
            <a:r>
              <a:rPr sz="2400" dirty="0">
                <a:solidFill>
                  <a:srgbClr val="7D9029"/>
                </a:solidFill>
                <a:latin typeface="Courier"/>
              </a:rPr>
              <a:t>cl =</a:t>
            </a:r>
            <a:r>
              <a:rPr sz="2400" dirty="0">
                <a:latin typeface="Courier"/>
              </a:rPr>
              <a:t> cl)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Bootstrapping Intercept Results 1</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0" y="1825625"/>
            <a:ext cx="5198076" cy="4351338"/>
          </a:xfrm>
        </p:spPr>
        <p:txBody>
          <a:bodyPr/>
          <a:lstStyle/>
          <a:p>
            <a:pPr lvl="0" indent="0">
              <a:buNone/>
            </a:pPr>
            <a:r>
              <a:rPr sz="2400" dirty="0">
                <a:solidFill>
                  <a:srgbClr val="06287E"/>
                </a:solidFill>
                <a:latin typeface="Courier"/>
              </a:rPr>
              <a:t>plot</a:t>
            </a:r>
            <a:r>
              <a:rPr sz="2400" dirty="0">
                <a:latin typeface="Courier"/>
              </a:rPr>
              <a:t>(</a:t>
            </a:r>
            <a:r>
              <a:rPr sz="2400" dirty="0" err="1">
                <a:latin typeface="Courier"/>
              </a:rPr>
              <a:t>bootres</a:t>
            </a:r>
            <a:r>
              <a:rPr sz="2400" dirty="0">
                <a:latin typeface="Courier"/>
              </a:rPr>
              <a:t>, </a:t>
            </a:r>
            <a:r>
              <a:rPr sz="2400" dirty="0">
                <a:solidFill>
                  <a:srgbClr val="7D9029"/>
                </a:solidFill>
                <a:latin typeface="Courier"/>
              </a:rPr>
              <a:t>index =</a:t>
            </a:r>
            <a:r>
              <a:rPr sz="2400" dirty="0">
                <a:latin typeface="Courier"/>
              </a:rPr>
              <a:t> </a:t>
            </a:r>
            <a:r>
              <a:rPr sz="2400" dirty="0">
                <a:solidFill>
                  <a:srgbClr val="40A070"/>
                </a:solidFill>
                <a:latin typeface="Courier"/>
              </a:rPr>
              <a:t>1</a:t>
            </a:r>
            <a:r>
              <a:rPr sz="2400" dirty="0">
                <a:latin typeface="Courier"/>
              </a:rPr>
              <a:t>)</a:t>
            </a:r>
          </a:p>
        </p:txBody>
      </p:sp>
      <p:pic>
        <p:nvPicPr>
          <p:cNvPr id="4" name="Picture 3" descr="MissingData_files/figure-pptx/unnamed-chunk-8-1.png">
            <a:extLst>
              <a:ext uri="{FF2B5EF4-FFF2-40B4-BE49-F238E27FC236}">
                <a16:creationId xmlns:a16="http://schemas.microsoft.com/office/drawing/2014/main" id="{5CF6328E-C0A6-4CA5-992E-7C91FD388B18}"/>
              </a:ext>
            </a:extLst>
          </p:cNvPr>
          <p:cNvPicPr>
            <a:picLocks noGrp="1" noChangeAspect="1"/>
          </p:cNvPicPr>
          <p:nvPr/>
        </p:nvPicPr>
        <p:blipFill>
          <a:blip r:embed="rId2"/>
          <a:stretch>
            <a:fillRect/>
          </a:stretch>
        </p:blipFill>
        <p:spPr bwMode="auto">
          <a:xfrm>
            <a:off x="4758535" y="1034907"/>
            <a:ext cx="7433465" cy="5939825"/>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Bootstrapping Intercept Results 2</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838200" y="1108953"/>
            <a:ext cx="10515600" cy="5068010"/>
          </a:xfrm>
        </p:spPr>
        <p:txBody>
          <a:bodyPr/>
          <a:lstStyle/>
          <a:p>
            <a:pPr lvl="0" indent="0">
              <a:buNone/>
            </a:pPr>
            <a:r>
              <a:rPr sz="2000" dirty="0" err="1">
                <a:solidFill>
                  <a:srgbClr val="06287E"/>
                </a:solidFill>
                <a:latin typeface="Courier"/>
              </a:rPr>
              <a:t>coef</a:t>
            </a:r>
            <a:r>
              <a:rPr sz="2000" dirty="0">
                <a:latin typeface="Courier"/>
              </a:rPr>
              <a:t>(m)[</a:t>
            </a:r>
            <a:r>
              <a:rPr sz="2000" dirty="0">
                <a:solidFill>
                  <a:srgbClr val="40A070"/>
                </a:solidFill>
                <a:latin typeface="Courier"/>
              </a:rPr>
              <a:t>1</a:t>
            </a:r>
            <a:r>
              <a:rPr sz="2000" dirty="0">
                <a:latin typeface="Courier"/>
              </a:rPr>
              <a:t>]</a:t>
            </a:r>
          </a:p>
          <a:p>
            <a:pPr lvl="0" indent="0">
              <a:buNone/>
            </a:pPr>
            <a:r>
              <a:rPr sz="2000" dirty="0">
                <a:latin typeface="Courier"/>
              </a:rPr>
              <a:t>## (Intercept) 
##       -3.02</a:t>
            </a:r>
          </a:p>
          <a:p>
            <a:pPr lvl="0" indent="0">
              <a:buNone/>
            </a:pPr>
            <a:r>
              <a:rPr sz="2000" dirty="0">
                <a:solidFill>
                  <a:srgbClr val="06287E"/>
                </a:solidFill>
                <a:latin typeface="Courier"/>
              </a:rPr>
              <a:t>boot.ci</a:t>
            </a:r>
            <a:r>
              <a:rPr sz="2000" dirty="0">
                <a:latin typeface="Courier"/>
              </a:rPr>
              <a:t>(</a:t>
            </a:r>
            <a:r>
              <a:rPr sz="2000" dirty="0" err="1">
                <a:latin typeface="Courier"/>
              </a:rPr>
              <a:t>bootres</a:t>
            </a:r>
            <a:r>
              <a:rPr sz="2000" dirty="0">
                <a:latin typeface="Courier"/>
              </a:rPr>
              <a:t>, </a:t>
            </a:r>
            <a:r>
              <a:rPr sz="2000" dirty="0">
                <a:solidFill>
                  <a:srgbClr val="7D9029"/>
                </a:solidFill>
                <a:latin typeface="Courier"/>
              </a:rPr>
              <a:t>index =</a:t>
            </a:r>
            <a:r>
              <a:rPr sz="2000" dirty="0">
                <a:latin typeface="Courier"/>
              </a:rPr>
              <a:t> </a:t>
            </a:r>
            <a:r>
              <a:rPr sz="2000" dirty="0">
                <a:solidFill>
                  <a:srgbClr val="40A070"/>
                </a:solidFill>
                <a:latin typeface="Courier"/>
              </a:rPr>
              <a:t>1</a:t>
            </a:r>
            <a:r>
              <a:rPr sz="2000" dirty="0">
                <a:latin typeface="Courier"/>
              </a:rPr>
              <a:t>, </a:t>
            </a:r>
            <a:r>
              <a:rPr sz="2000" dirty="0">
                <a:solidFill>
                  <a:srgbClr val="7D9029"/>
                </a:solidFill>
                <a:latin typeface="Courier"/>
              </a:rPr>
              <a:t>type =</a:t>
            </a:r>
            <a:r>
              <a:rPr sz="2000" dirty="0">
                <a:latin typeface="Courier"/>
              </a:rPr>
              <a:t> </a:t>
            </a:r>
            <a:r>
              <a:rPr sz="2000" dirty="0">
                <a:solidFill>
                  <a:srgbClr val="4070A0"/>
                </a:solidFill>
                <a:latin typeface="Courier"/>
              </a:rPr>
              <a:t>"perc"</a:t>
            </a:r>
            <a:r>
              <a:rPr sz="2000" dirty="0">
                <a:latin typeface="Courier"/>
              </a:rPr>
              <a:t>)</a:t>
            </a:r>
          </a:p>
          <a:p>
            <a:pPr lvl="0" indent="0">
              <a:buNone/>
            </a:pPr>
            <a:r>
              <a:rPr sz="2000" dirty="0">
                <a:latin typeface="Courier"/>
              </a:rPr>
              <a:t>## BOOTSTRAP CONFIDENCE INTERVAL CALCULATIONS
## Based on 20000 bootstrap replicates
## CALL : 
## boot.ci(</a:t>
            </a:r>
            <a:r>
              <a:rPr sz="2000" dirty="0" err="1">
                <a:latin typeface="Courier"/>
              </a:rPr>
              <a:t>boot.out</a:t>
            </a:r>
            <a:r>
              <a:rPr sz="2000" dirty="0">
                <a:latin typeface="Courier"/>
              </a:rPr>
              <a:t> = </a:t>
            </a:r>
            <a:r>
              <a:rPr sz="2000" dirty="0" err="1">
                <a:latin typeface="Courier"/>
              </a:rPr>
              <a:t>bootres</a:t>
            </a:r>
            <a:r>
              <a:rPr sz="2000" dirty="0">
                <a:latin typeface="Courier"/>
              </a:rPr>
              <a:t>, type = "perc", index = 1)
## Intervals : 
## Level     Percentile     
## 95%   (-19.7,  13.1 )  
## Calculations and Intervals on Original Scale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Bootstrapping Age Slope Results 1</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0" y="1253331"/>
            <a:ext cx="4815191" cy="4351338"/>
          </a:xfrm>
        </p:spPr>
        <p:txBody>
          <a:bodyPr/>
          <a:lstStyle/>
          <a:p>
            <a:pPr lvl="0" indent="0">
              <a:buNone/>
            </a:pPr>
            <a:r>
              <a:rPr sz="2400" dirty="0">
                <a:solidFill>
                  <a:srgbClr val="06287E"/>
                </a:solidFill>
                <a:latin typeface="Courier"/>
              </a:rPr>
              <a:t>plot</a:t>
            </a:r>
            <a:r>
              <a:rPr sz="2400" dirty="0">
                <a:latin typeface="Courier"/>
              </a:rPr>
              <a:t>(</a:t>
            </a:r>
            <a:r>
              <a:rPr sz="2400" dirty="0" err="1">
                <a:latin typeface="Courier"/>
              </a:rPr>
              <a:t>bootres</a:t>
            </a:r>
            <a:r>
              <a:rPr sz="2400" dirty="0">
                <a:latin typeface="Courier"/>
              </a:rPr>
              <a:t>, </a:t>
            </a:r>
            <a:r>
              <a:rPr sz="2400" dirty="0">
                <a:solidFill>
                  <a:srgbClr val="7D9029"/>
                </a:solidFill>
                <a:latin typeface="Courier"/>
              </a:rPr>
              <a:t>index =</a:t>
            </a:r>
            <a:r>
              <a:rPr sz="2400" dirty="0">
                <a:latin typeface="Courier"/>
              </a:rPr>
              <a:t> </a:t>
            </a:r>
            <a:r>
              <a:rPr sz="2400" dirty="0">
                <a:solidFill>
                  <a:srgbClr val="40A070"/>
                </a:solidFill>
                <a:latin typeface="Courier"/>
              </a:rPr>
              <a:t>2</a:t>
            </a:r>
            <a:r>
              <a:rPr sz="2400" dirty="0">
                <a:latin typeface="Courier"/>
              </a:rPr>
              <a:t>)</a:t>
            </a:r>
          </a:p>
        </p:txBody>
      </p:sp>
      <p:pic>
        <p:nvPicPr>
          <p:cNvPr id="4" name="Picture 3" descr="MissingData_files/figure-pptx/unnamed-chunk-10-1.png">
            <a:extLst>
              <a:ext uri="{FF2B5EF4-FFF2-40B4-BE49-F238E27FC236}">
                <a16:creationId xmlns:a16="http://schemas.microsoft.com/office/drawing/2014/main" id="{ADE5A01B-EF29-43F8-905C-AED615CCA797}"/>
              </a:ext>
            </a:extLst>
          </p:cNvPr>
          <p:cNvPicPr>
            <a:picLocks noGrp="1" noChangeAspect="1"/>
          </p:cNvPicPr>
          <p:nvPr/>
        </p:nvPicPr>
        <p:blipFill>
          <a:blip r:embed="rId2"/>
          <a:stretch>
            <a:fillRect/>
          </a:stretch>
        </p:blipFill>
        <p:spPr bwMode="auto">
          <a:xfrm>
            <a:off x="4815191" y="1027905"/>
            <a:ext cx="7376809" cy="5894553"/>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CFC7C8D2-78AF-4BF1-88A9-9411118688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1883" y="1412879"/>
            <a:ext cx="6328196" cy="1018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a:extLst>
              <a:ext uri="{FF2B5EF4-FFF2-40B4-BE49-F238E27FC236}">
                <a16:creationId xmlns:a16="http://schemas.microsoft.com/office/drawing/2014/main" id="{46F45A06-954D-44E2-8304-FE773364B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364" y="228604"/>
            <a:ext cx="7974013"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5" name="Group 3">
            <a:extLst>
              <a:ext uri="{FF2B5EF4-FFF2-40B4-BE49-F238E27FC236}">
                <a16:creationId xmlns:a16="http://schemas.microsoft.com/office/drawing/2014/main" id="{1D76B37E-7964-426C-B74F-FE0AA303405E}"/>
              </a:ext>
            </a:extLst>
          </p:cNvPr>
          <p:cNvGraphicFramePr>
            <a:graphicFrameLocks noGrp="1"/>
          </p:cNvGraphicFramePr>
          <p:nvPr/>
        </p:nvGraphicFramePr>
        <p:xfrm>
          <a:off x="2175164" y="2133604"/>
          <a:ext cx="7883525" cy="2479675"/>
        </p:xfrm>
        <a:graphic>
          <a:graphicData uri="http://schemas.openxmlformats.org/drawingml/2006/table">
            <a:tbl>
              <a:tblPr/>
              <a:tblGrid>
                <a:gridCol w="2578100">
                  <a:extLst>
                    <a:ext uri="{9D8B030D-6E8A-4147-A177-3AD203B41FA5}">
                      <a16:colId xmlns:a16="http://schemas.microsoft.com/office/drawing/2014/main" val="20000"/>
                    </a:ext>
                  </a:extLst>
                </a:gridCol>
                <a:gridCol w="5305425">
                  <a:extLst>
                    <a:ext uri="{9D8B030D-6E8A-4147-A177-3AD203B41FA5}">
                      <a16:colId xmlns:a16="http://schemas.microsoft.com/office/drawing/2014/main" val="20001"/>
                    </a:ext>
                  </a:extLst>
                </a:gridCol>
              </a:tblGrid>
              <a:tr h="5081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Lucida Bright" panose="02040602050505020304" pitchFamily="18" charset="0"/>
                        </a:rPr>
                        <a:t>Type of Potential Conflict</a:t>
                      </a:r>
                    </a:p>
                  </a:txBody>
                  <a:tcPr marT="45732" marB="4573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Lucida Bright" panose="02040602050505020304" pitchFamily="18" charset="0"/>
                        </a:rPr>
                        <a:t>Details of Potential Conflict</a:t>
                      </a:r>
                    </a:p>
                  </a:txBody>
                  <a:tcPr marT="45732" marB="457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14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Lucida Bright" panose="02040602050505020304" pitchFamily="18" charset="0"/>
                        </a:rPr>
                        <a:t>Grant/Research Support</a:t>
                      </a:r>
                    </a:p>
                  </a:txBody>
                  <a:tcPr marT="45732" marB="4573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Lucida Bright" panose="02040602050505020304" pitchFamily="18" charset="0"/>
                      </a:endParaRPr>
                    </a:p>
                  </a:txBody>
                  <a:tcPr marT="45732" marB="457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Lucida Bright" panose="02040602050505020304" pitchFamily="18" charset="0"/>
                        </a:rPr>
                        <a:t>Consultant</a:t>
                      </a:r>
                    </a:p>
                  </a:txBody>
                  <a:tcPr marT="45732" marB="4573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Lucida Bright" panose="02040602050505020304" pitchFamily="18" charset="0"/>
                      </a:endParaRPr>
                    </a:p>
                  </a:txBody>
                  <a:tcPr marT="45732" marB="457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Lucida Bright" panose="02040602050505020304" pitchFamily="18" charset="0"/>
                        </a:rPr>
                        <a:t>Speakers’ Bureaus</a:t>
                      </a:r>
                    </a:p>
                  </a:txBody>
                  <a:tcPr marT="45732" marB="4573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Lucida Bright" panose="02040602050505020304" pitchFamily="18" charset="0"/>
                      </a:endParaRPr>
                    </a:p>
                  </a:txBody>
                  <a:tcPr marT="45732" marB="457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Lucida Bright" panose="02040602050505020304" pitchFamily="18" charset="0"/>
                        </a:rPr>
                        <a:t>Financial support </a:t>
                      </a:r>
                    </a:p>
                  </a:txBody>
                  <a:tcPr marT="45732" marB="4573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Lucida Bright" panose="02040602050505020304" pitchFamily="18" charset="0"/>
                      </a:endParaRPr>
                    </a:p>
                  </a:txBody>
                  <a:tcPr marT="45732" marB="457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39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Lucida Bright" panose="02040602050505020304" pitchFamily="18" charset="0"/>
                        </a:rPr>
                        <a:t>Other</a:t>
                      </a:r>
                    </a:p>
                  </a:txBody>
                  <a:tcPr marT="45732" marB="4573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Lucida Bright" panose="02040602050505020304" pitchFamily="18" charset="0"/>
                      </a:endParaRPr>
                    </a:p>
                  </a:txBody>
                  <a:tcPr marT="45732" marB="457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16" name="Picture 7">
            <a:extLst>
              <a:ext uri="{FF2B5EF4-FFF2-40B4-BE49-F238E27FC236}">
                <a16:creationId xmlns:a16="http://schemas.microsoft.com/office/drawing/2014/main" id="{509E477B-DDA5-4F8B-AD58-D00F3AEA99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1883" y="4656935"/>
            <a:ext cx="748665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8">
            <a:extLst>
              <a:ext uri="{FF2B5EF4-FFF2-40B4-BE49-F238E27FC236}">
                <a16:creationId xmlns:a16="http://schemas.microsoft.com/office/drawing/2014/main" id="{2E3800A8-1CB7-49CA-9FE8-AFB54E395B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1883" y="5160967"/>
            <a:ext cx="7242175"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a:extLst>
              <a:ext uri="{FF2B5EF4-FFF2-40B4-BE49-F238E27FC236}">
                <a16:creationId xmlns:a16="http://schemas.microsoft.com/office/drawing/2014/main" id="{B77DB145-600F-412B-97B3-B859C72561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1883" y="779466"/>
            <a:ext cx="6297613"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a:extLst>
              <a:ext uri="{FF2B5EF4-FFF2-40B4-BE49-F238E27FC236}">
                <a16:creationId xmlns:a16="http://schemas.microsoft.com/office/drawing/2014/main" id="{6BBE3468-6AF3-4DC0-B00A-2150232B4EB7}"/>
              </a:ext>
            </a:extLst>
          </p:cNvPr>
          <p:cNvSpPr/>
          <p:nvPr/>
        </p:nvSpPr>
        <p:spPr>
          <a:xfrm>
            <a:off x="2199768" y="890590"/>
            <a:ext cx="328614" cy="3286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X</a:t>
            </a:r>
          </a:p>
        </p:txBody>
      </p:sp>
      <p:sp>
        <p:nvSpPr>
          <p:cNvPr id="20" name="Rectangle 19">
            <a:extLst>
              <a:ext uri="{FF2B5EF4-FFF2-40B4-BE49-F238E27FC236}">
                <a16:creationId xmlns:a16="http://schemas.microsoft.com/office/drawing/2014/main" id="{80BC5F7A-7DA3-4611-8320-A045EEEC5553}"/>
              </a:ext>
            </a:extLst>
          </p:cNvPr>
          <p:cNvSpPr/>
          <p:nvPr/>
        </p:nvSpPr>
        <p:spPr>
          <a:xfrm>
            <a:off x="2199768" y="1500190"/>
            <a:ext cx="328614" cy="3286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35352C8B-2D1B-4479-96EF-6E6E2335740B}"/>
              </a:ext>
            </a:extLst>
          </p:cNvPr>
          <p:cNvSpPr/>
          <p:nvPr/>
        </p:nvSpPr>
        <p:spPr>
          <a:xfrm>
            <a:off x="2199768" y="4724404"/>
            <a:ext cx="328614" cy="3286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5219E660-0214-4DB5-AB17-E9300EC5424F}"/>
              </a:ext>
            </a:extLst>
          </p:cNvPr>
          <p:cNvSpPr/>
          <p:nvPr/>
        </p:nvSpPr>
        <p:spPr>
          <a:xfrm>
            <a:off x="2199768" y="5249866"/>
            <a:ext cx="328614" cy="3286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555AB720-EE2F-4CF0-8B40-BA1041BB1CE1}"/>
              </a:ext>
            </a:extLst>
          </p:cNvPr>
          <p:cNvSpPr txBox="1"/>
          <p:nvPr/>
        </p:nvSpPr>
        <p:spPr>
          <a:xfrm>
            <a:off x="2924639" y="5578480"/>
            <a:ext cx="7391400" cy="646331"/>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p:txBody>
      </p:sp>
    </p:spTree>
    <p:extLst>
      <p:ext uri="{BB962C8B-B14F-4D97-AF65-F5344CB8AC3E}">
        <p14:creationId xmlns:p14="http://schemas.microsoft.com/office/powerpoint/2010/main" val="379546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Bootstrapping Age Slope Results 2</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838200" y="1001949"/>
            <a:ext cx="10515600" cy="5175014"/>
          </a:xfrm>
        </p:spPr>
        <p:txBody>
          <a:bodyPr/>
          <a:lstStyle/>
          <a:p>
            <a:pPr lvl="0" indent="0">
              <a:buNone/>
            </a:pPr>
            <a:r>
              <a:rPr sz="2000" dirty="0" err="1">
                <a:solidFill>
                  <a:srgbClr val="06287E"/>
                </a:solidFill>
                <a:latin typeface="Courier"/>
              </a:rPr>
              <a:t>coef</a:t>
            </a:r>
            <a:r>
              <a:rPr sz="2000" dirty="0">
                <a:latin typeface="Courier"/>
              </a:rPr>
              <a:t>(m)[</a:t>
            </a:r>
            <a:r>
              <a:rPr sz="2000" dirty="0">
                <a:solidFill>
                  <a:srgbClr val="40A070"/>
                </a:solidFill>
                <a:latin typeface="Courier"/>
              </a:rPr>
              <a:t>2</a:t>
            </a:r>
            <a:r>
              <a:rPr sz="2000" dirty="0">
                <a:latin typeface="Courier"/>
              </a:rPr>
              <a:t>]</a:t>
            </a:r>
          </a:p>
          <a:p>
            <a:pPr lvl="0" indent="0">
              <a:buNone/>
            </a:pPr>
            <a:r>
              <a:rPr sz="2000" dirty="0">
                <a:latin typeface="Courier"/>
              </a:rPr>
              <a:t>##   Age 
## 0.401</a:t>
            </a:r>
          </a:p>
          <a:p>
            <a:pPr lvl="0" indent="0">
              <a:buNone/>
            </a:pPr>
            <a:r>
              <a:rPr sz="2000" dirty="0">
                <a:solidFill>
                  <a:srgbClr val="06287E"/>
                </a:solidFill>
                <a:latin typeface="Courier"/>
              </a:rPr>
              <a:t>boot.ci</a:t>
            </a:r>
            <a:r>
              <a:rPr sz="2000" dirty="0">
                <a:latin typeface="Courier"/>
              </a:rPr>
              <a:t>(</a:t>
            </a:r>
            <a:r>
              <a:rPr sz="2000" dirty="0" err="1">
                <a:latin typeface="Courier"/>
              </a:rPr>
              <a:t>bootres</a:t>
            </a:r>
            <a:r>
              <a:rPr sz="2000" dirty="0">
                <a:latin typeface="Courier"/>
              </a:rPr>
              <a:t>, </a:t>
            </a:r>
            <a:r>
              <a:rPr sz="2000" dirty="0">
                <a:solidFill>
                  <a:srgbClr val="7D9029"/>
                </a:solidFill>
                <a:latin typeface="Courier"/>
              </a:rPr>
              <a:t>index =</a:t>
            </a:r>
            <a:r>
              <a:rPr sz="2000" dirty="0">
                <a:latin typeface="Courier"/>
              </a:rPr>
              <a:t> </a:t>
            </a:r>
            <a:r>
              <a:rPr sz="2000" dirty="0">
                <a:solidFill>
                  <a:srgbClr val="40A070"/>
                </a:solidFill>
                <a:latin typeface="Courier"/>
              </a:rPr>
              <a:t>2</a:t>
            </a:r>
            <a:r>
              <a:rPr sz="2000" dirty="0">
                <a:latin typeface="Courier"/>
              </a:rPr>
              <a:t>, </a:t>
            </a:r>
            <a:r>
              <a:rPr sz="2000" dirty="0">
                <a:solidFill>
                  <a:srgbClr val="7D9029"/>
                </a:solidFill>
                <a:latin typeface="Courier"/>
              </a:rPr>
              <a:t>type =</a:t>
            </a:r>
            <a:r>
              <a:rPr sz="2000" dirty="0">
                <a:latin typeface="Courier"/>
              </a:rPr>
              <a:t> </a:t>
            </a:r>
            <a:r>
              <a:rPr sz="2000" dirty="0">
                <a:solidFill>
                  <a:srgbClr val="4070A0"/>
                </a:solidFill>
                <a:latin typeface="Courier"/>
              </a:rPr>
              <a:t>"perc"</a:t>
            </a:r>
            <a:r>
              <a:rPr sz="2000" dirty="0">
                <a:latin typeface="Courier"/>
              </a:rPr>
              <a:t>)</a:t>
            </a:r>
          </a:p>
          <a:p>
            <a:pPr lvl="0" indent="0">
              <a:buNone/>
            </a:pPr>
            <a:r>
              <a:rPr sz="2000" dirty="0">
                <a:latin typeface="Courier"/>
              </a:rPr>
              <a:t>## BOOTSTRAP CONFIDENCE INTERVAL CALCULATIONS
## Based on 19998 bootstrap replicates
## CALL : 
## boot.ci(</a:t>
            </a:r>
            <a:r>
              <a:rPr sz="2000" dirty="0" err="1">
                <a:latin typeface="Courier"/>
              </a:rPr>
              <a:t>boot.out</a:t>
            </a:r>
            <a:r>
              <a:rPr sz="2000" dirty="0">
                <a:latin typeface="Courier"/>
              </a:rPr>
              <a:t> = </a:t>
            </a:r>
            <a:r>
              <a:rPr sz="2000" dirty="0" err="1">
                <a:latin typeface="Courier"/>
              </a:rPr>
              <a:t>bootres</a:t>
            </a:r>
            <a:r>
              <a:rPr sz="2000" dirty="0">
                <a:latin typeface="Courier"/>
              </a:rPr>
              <a:t>, type = "perc", index = 2)
## Intervals : 
## Level     Percentile     
## 95%   (-0.38,  1.17 )  
## Calculations and Intervals on Original Scale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Bootstrapping Longitudinal Data</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lvl="1"/>
            <a:r>
              <a:rPr dirty="0"/>
              <a:t>Beyond linear regression, bootstrapping can also be applied to other models, such as multilevel models for longitudinal data.</a:t>
            </a:r>
          </a:p>
          <a:p>
            <a:pPr lvl="1"/>
            <a:r>
              <a:rPr dirty="0"/>
              <a:t>Bootstrapping multilevel models for longitudinal data can take a variety of forms, but the basic idea is the same.</a:t>
            </a:r>
          </a:p>
          <a:p>
            <a:pPr lvl="2"/>
            <a:r>
              <a:rPr dirty="0"/>
              <a:t>Lai, M. H. (2020). Bootstrap confidence intervals for multilevel standardized effect size. </a:t>
            </a:r>
            <a:r>
              <a:rPr i="1" dirty="0"/>
              <a:t>Multivariate Behavioral Research</a:t>
            </a:r>
            <a:r>
              <a:rPr dirty="0"/>
              <a:t>, 1-21.</a:t>
            </a:r>
          </a:p>
          <a:p>
            <a:pPr lvl="0" indent="0">
              <a:buNone/>
            </a:pPr>
            <a:r>
              <a:rPr dirty="0" err="1">
                <a:latin typeface="Courier"/>
              </a:rPr>
              <a:t>mlm</a:t>
            </a:r>
            <a:r>
              <a:rPr dirty="0">
                <a:latin typeface="Courier"/>
              </a:rPr>
              <a:t> </a:t>
            </a:r>
            <a:r>
              <a:rPr dirty="0">
                <a:solidFill>
                  <a:srgbClr val="007020"/>
                </a:solidFill>
                <a:latin typeface="Courier"/>
              </a:rPr>
              <a:t>&lt;-</a:t>
            </a:r>
            <a:r>
              <a:rPr dirty="0">
                <a:latin typeface="Courier"/>
              </a:rPr>
              <a:t> </a:t>
            </a:r>
            <a:r>
              <a:rPr dirty="0" err="1">
                <a:solidFill>
                  <a:srgbClr val="06287E"/>
                </a:solidFill>
                <a:latin typeface="Courier"/>
              </a:rPr>
              <a:t>lmer</a:t>
            </a:r>
            <a:r>
              <a:rPr dirty="0">
                <a:latin typeface="Courier"/>
              </a:rPr>
              <a:t>(</a:t>
            </a:r>
            <a:r>
              <a:rPr dirty="0" err="1">
                <a:latin typeface="Courier"/>
              </a:rPr>
              <a:t>sqrtSOL</a:t>
            </a:r>
            <a:r>
              <a:rPr dirty="0">
                <a:latin typeface="Courier"/>
              </a:rPr>
              <a:t> </a:t>
            </a:r>
            <a:r>
              <a:rPr dirty="0">
                <a:solidFill>
                  <a:srgbClr val="4070A0"/>
                </a:solidFill>
                <a:latin typeface="Courier"/>
              </a:rPr>
              <a:t>~</a:t>
            </a:r>
            <a:r>
              <a:rPr dirty="0">
                <a:latin typeface="Courier"/>
              </a:rPr>
              <a:t> STRESS </a:t>
            </a:r>
            <a:r>
              <a:rPr dirty="0">
                <a:solidFill>
                  <a:srgbClr val="4070A0"/>
                </a:solidFill>
                <a:latin typeface="Courier"/>
              </a:rPr>
              <a:t>+</a:t>
            </a:r>
            <a:r>
              <a:rPr dirty="0">
                <a:latin typeface="Courier"/>
              </a:rPr>
              <a:t> (</a:t>
            </a:r>
            <a:r>
              <a:rPr dirty="0">
                <a:solidFill>
                  <a:srgbClr val="40A070"/>
                </a:solidFill>
                <a:latin typeface="Courier"/>
              </a:rPr>
              <a:t>1</a:t>
            </a:r>
            <a:r>
              <a:rPr dirty="0">
                <a:latin typeface="Courier"/>
              </a:rPr>
              <a:t> </a:t>
            </a:r>
            <a:r>
              <a:rPr dirty="0">
                <a:solidFill>
                  <a:srgbClr val="4070A0"/>
                </a:solidFill>
                <a:latin typeface="Courier"/>
              </a:rPr>
              <a:t>|</a:t>
            </a:r>
            <a:r>
              <a:rPr dirty="0">
                <a:latin typeface="Courier"/>
              </a:rPr>
              <a:t> UserID),</a:t>
            </a:r>
            <a:br>
              <a:rPr dirty="0"/>
            </a:br>
            <a:r>
              <a:rPr dirty="0">
                <a:latin typeface="Courier"/>
              </a:rPr>
              <a:t>            </a:t>
            </a:r>
            <a:r>
              <a:rPr dirty="0">
                <a:solidFill>
                  <a:srgbClr val="7D9029"/>
                </a:solidFill>
                <a:latin typeface="Courier"/>
              </a:rPr>
              <a:t>data =</a:t>
            </a:r>
            <a:r>
              <a:rPr dirty="0">
                <a:latin typeface="Courier"/>
              </a:rPr>
              <a:t> </a:t>
            </a:r>
            <a:r>
              <a:rPr dirty="0" err="1">
                <a:latin typeface="Courier"/>
              </a:rPr>
              <a:t>aces_daily</a:t>
            </a:r>
            <a:r>
              <a:rPr dirty="0">
                <a:latin typeface="Courier"/>
              </a:rPr>
              <a:t>, </a:t>
            </a:r>
            <a:r>
              <a:rPr dirty="0">
                <a:solidFill>
                  <a:srgbClr val="7D9029"/>
                </a:solidFill>
                <a:latin typeface="Courier"/>
              </a:rPr>
              <a:t>REML =</a:t>
            </a:r>
            <a:r>
              <a:rPr dirty="0">
                <a:latin typeface="Courier"/>
              </a:rPr>
              <a:t> </a:t>
            </a:r>
            <a:r>
              <a:rPr dirty="0">
                <a:solidFill>
                  <a:srgbClr val="880000"/>
                </a:solidFill>
                <a:latin typeface="Courier"/>
              </a:rPr>
              <a:t>FALSE</a:t>
            </a:r>
            <a:r>
              <a:rPr dirty="0">
                <a:latin typeface="Courier"/>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2660"/>
            <a:ext cx="10515600" cy="755221"/>
          </a:xfrm>
          <a:prstGeom prst="rect">
            <a:avLst/>
          </a:prstGeom>
        </p:spPr>
        <p:txBody>
          <a:bodyPr/>
          <a:lstStyle/>
          <a:p>
            <a:pPr marL="0" lvl="0" indent="0">
              <a:buNone/>
            </a:pPr>
            <a:r>
              <a:rPr dirty="0"/>
              <a:t>Longitudinal Results</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838200" y="846676"/>
            <a:ext cx="10515600" cy="588061"/>
          </a:xfrm>
        </p:spPr>
        <p:txBody>
          <a:bodyPr/>
          <a:lstStyle/>
          <a:p>
            <a:pPr lvl="0" indent="0">
              <a:buNone/>
            </a:pPr>
            <a:r>
              <a:rPr dirty="0" err="1">
                <a:solidFill>
                  <a:srgbClr val="06287E"/>
                </a:solidFill>
                <a:latin typeface="Courier"/>
              </a:rPr>
              <a:t>APAStyler</a:t>
            </a:r>
            <a:r>
              <a:rPr dirty="0">
                <a:latin typeface="Courier"/>
              </a:rPr>
              <a:t>(</a:t>
            </a:r>
            <a:r>
              <a:rPr dirty="0" err="1">
                <a:solidFill>
                  <a:srgbClr val="06287E"/>
                </a:solidFill>
                <a:latin typeface="Courier"/>
              </a:rPr>
              <a:t>modelTest</a:t>
            </a:r>
            <a:r>
              <a:rPr dirty="0">
                <a:latin typeface="Courier"/>
              </a:rPr>
              <a:t>(</a:t>
            </a:r>
            <a:r>
              <a:rPr dirty="0" err="1">
                <a:latin typeface="Courier"/>
              </a:rPr>
              <a:t>mlm</a:t>
            </a:r>
            <a:r>
              <a:rPr dirty="0">
                <a:latin typeface="Courier"/>
              </a:rPr>
              <a:t>))[, </a:t>
            </a:r>
            <a:r>
              <a:rPr dirty="0">
                <a:solidFill>
                  <a:srgbClr val="4070A0"/>
                </a:solidFill>
                <a:latin typeface="Courier"/>
              </a:rPr>
              <a:t>-</a:t>
            </a:r>
            <a:r>
              <a:rPr dirty="0">
                <a:solidFill>
                  <a:srgbClr val="40A070"/>
                </a:solidFill>
                <a:latin typeface="Courier"/>
              </a:rPr>
              <a:t>3</a:t>
            </a:r>
            <a:r>
              <a:rPr dirty="0">
                <a:latin typeface="Courier"/>
              </a:rPr>
              <a:t>]</a:t>
            </a:r>
          </a:p>
        </p:txBody>
      </p:sp>
      <p:graphicFrame>
        <p:nvGraphicFramePr>
          <p:cNvPr id="4" name="Content Placeholder 5">
            <a:extLst>
              <a:ext uri="{FF2B5EF4-FFF2-40B4-BE49-F238E27FC236}">
                <a16:creationId xmlns:a16="http://schemas.microsoft.com/office/drawing/2014/main" id="{894ED858-1F6B-4476-979C-D9F3F4105CF7}"/>
              </a:ext>
            </a:extLst>
          </p:cNvPr>
          <p:cNvGraphicFramePr>
            <a:graphicFrameLocks/>
          </p:cNvGraphicFramePr>
          <p:nvPr>
            <p:extLst>
              <p:ext uri="{D42A27DB-BD31-4B8C-83A1-F6EECF244321}">
                <p14:modId xmlns:p14="http://schemas.microsoft.com/office/powerpoint/2010/main" val="1924945974"/>
              </p:ext>
            </p:extLst>
          </p:nvPr>
        </p:nvGraphicFramePr>
        <p:xfrm>
          <a:off x="838200" y="1404185"/>
          <a:ext cx="10515600" cy="43891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274320">
                <a:tc>
                  <a:txBody>
                    <a:bodyPr/>
                    <a:lstStyle/>
                    <a:p>
                      <a:pPr marL="0" lvl="0" indent="0" algn="l">
                        <a:buNone/>
                      </a:pPr>
                      <a:r>
                        <a:rPr dirty="0"/>
                        <a:t>Term</a:t>
                      </a:r>
                    </a:p>
                  </a:txBody>
                  <a:tcPr marL="0" marR="0" marT="0" marB="0"/>
                </a:tc>
                <a:tc>
                  <a:txBody>
                    <a:bodyPr/>
                    <a:lstStyle/>
                    <a:p>
                      <a:pPr marL="0" lvl="0" indent="0" algn="l">
                        <a:buNone/>
                      </a:pPr>
                      <a:r>
                        <a:t>Est</a:t>
                      </a:r>
                    </a:p>
                  </a:txBody>
                  <a:tcPr marL="0" marR="0" marT="0" marB="0"/>
                </a:tc>
                <a:extLst>
                  <a:ext uri="{0D108BD9-81ED-4DB2-BD59-A6C34878D82A}">
                    <a16:rowId xmlns:a16="http://schemas.microsoft.com/office/drawing/2014/main" val="10000"/>
                  </a:ext>
                </a:extLst>
              </a:tr>
              <a:tr h="274320">
                <a:tc>
                  <a:txBody>
                    <a:bodyPr/>
                    <a:lstStyle/>
                    <a:p>
                      <a:pPr marL="0" lvl="0" indent="0" algn="l">
                        <a:buNone/>
                      </a:pPr>
                      <a:r>
                        <a:t>(Intercept)</a:t>
                      </a:r>
                    </a:p>
                  </a:txBody>
                  <a:tcPr marL="0" marR="0" marT="0" marB="0"/>
                </a:tc>
                <a:tc>
                  <a:txBody>
                    <a:bodyPr/>
                    <a:lstStyle/>
                    <a:p>
                      <a:pPr marL="0" lvl="0" indent="0" algn="l">
                        <a:buNone/>
                      </a:pPr>
                      <a:r>
                        <a:t>4.27*** [ 3.96, 4.58]</a:t>
                      </a:r>
                    </a:p>
                  </a:txBody>
                  <a:tcPr marL="0" marR="0" marT="0" marB="0"/>
                </a:tc>
                <a:extLst>
                  <a:ext uri="{0D108BD9-81ED-4DB2-BD59-A6C34878D82A}">
                    <a16:rowId xmlns:a16="http://schemas.microsoft.com/office/drawing/2014/main" val="10001"/>
                  </a:ext>
                </a:extLst>
              </a:tr>
              <a:tr h="274320">
                <a:tc>
                  <a:txBody>
                    <a:bodyPr/>
                    <a:lstStyle/>
                    <a:p>
                      <a:pPr marL="0" lvl="0" indent="0" algn="l">
                        <a:buNone/>
                      </a:pPr>
                      <a:r>
                        <a:t>STRESS</a:t>
                      </a:r>
                    </a:p>
                  </a:txBody>
                  <a:tcPr marL="0" marR="0" marT="0" marB="0"/>
                </a:tc>
                <a:tc>
                  <a:txBody>
                    <a:bodyPr/>
                    <a:lstStyle/>
                    <a:p>
                      <a:pPr marL="0" lvl="0" indent="0" algn="l">
                        <a:buNone/>
                      </a:pPr>
                      <a:r>
                        <a:t>0.03 [-0.02, 0.08]</a:t>
                      </a:r>
                    </a:p>
                  </a:txBody>
                  <a:tcPr marL="0" marR="0" marT="0" marB="0"/>
                </a:tc>
                <a:extLst>
                  <a:ext uri="{0D108BD9-81ED-4DB2-BD59-A6C34878D82A}">
                    <a16:rowId xmlns:a16="http://schemas.microsoft.com/office/drawing/2014/main" val="10002"/>
                  </a:ext>
                </a:extLst>
              </a:tr>
              <a:tr h="274320">
                <a:tc>
                  <a:txBody>
                    <a:bodyPr/>
                    <a:lstStyle/>
                    <a:p>
                      <a:pPr marL="0" lvl="0" indent="0" algn="l">
                        <a:buNone/>
                      </a:pPr>
                      <a:r>
                        <a:t>sd_(Intercept)|UserID</a:t>
                      </a:r>
                    </a:p>
                  </a:txBody>
                  <a:tcPr marL="0" marR="0" marT="0" marB="0"/>
                </a:tc>
                <a:tc>
                  <a:txBody>
                    <a:bodyPr/>
                    <a:lstStyle/>
                    <a:p>
                      <a:pPr marL="0" lvl="0" indent="0" algn="l">
                        <a:buNone/>
                      </a:pPr>
                      <a:r>
                        <a:t>1.93</a:t>
                      </a:r>
                    </a:p>
                  </a:txBody>
                  <a:tcPr marL="0" marR="0" marT="0" marB="0"/>
                </a:tc>
                <a:extLst>
                  <a:ext uri="{0D108BD9-81ED-4DB2-BD59-A6C34878D82A}">
                    <a16:rowId xmlns:a16="http://schemas.microsoft.com/office/drawing/2014/main" val="10003"/>
                  </a:ext>
                </a:extLst>
              </a:tr>
              <a:tr h="274320">
                <a:tc>
                  <a:txBody>
                    <a:bodyPr/>
                    <a:lstStyle/>
                    <a:p>
                      <a:pPr marL="0" lvl="0" indent="0" algn="l">
                        <a:buNone/>
                      </a:pPr>
                      <a:r>
                        <a:t>sigma</a:t>
                      </a:r>
                    </a:p>
                  </a:txBody>
                  <a:tcPr marL="0" marR="0" marT="0" marB="0"/>
                </a:tc>
                <a:tc>
                  <a:txBody>
                    <a:bodyPr/>
                    <a:lstStyle/>
                    <a:p>
                      <a:pPr marL="0" lvl="0" indent="0" algn="l">
                        <a:buNone/>
                      </a:pPr>
                      <a:r>
                        <a:t>2.10</a:t>
                      </a:r>
                    </a:p>
                  </a:txBody>
                  <a:tcPr marL="0" marR="0" marT="0" marB="0"/>
                </a:tc>
                <a:extLst>
                  <a:ext uri="{0D108BD9-81ED-4DB2-BD59-A6C34878D82A}">
                    <a16:rowId xmlns:a16="http://schemas.microsoft.com/office/drawing/2014/main" val="10004"/>
                  </a:ext>
                </a:extLst>
              </a:tr>
              <a:tr h="274320">
                <a:tc>
                  <a:txBody>
                    <a:bodyPr/>
                    <a:lstStyle/>
                    <a:p>
                      <a:pPr marL="0" lvl="0" indent="0" algn="l">
                        <a:buNone/>
                      </a:pPr>
                      <a:r>
                        <a:t>Model DF</a:t>
                      </a:r>
                    </a:p>
                  </a:txBody>
                  <a:tcPr marL="0" marR="0" marT="0" marB="0"/>
                </a:tc>
                <a:tc>
                  <a:txBody>
                    <a:bodyPr/>
                    <a:lstStyle/>
                    <a:p>
                      <a:pPr marL="0" lvl="0" indent="0" algn="l">
                        <a:buNone/>
                      </a:pPr>
                      <a:r>
                        <a:t>4</a:t>
                      </a:r>
                    </a:p>
                  </a:txBody>
                  <a:tcPr marL="0" marR="0" marT="0" marB="0"/>
                </a:tc>
                <a:extLst>
                  <a:ext uri="{0D108BD9-81ED-4DB2-BD59-A6C34878D82A}">
                    <a16:rowId xmlns:a16="http://schemas.microsoft.com/office/drawing/2014/main" val="10005"/>
                  </a:ext>
                </a:extLst>
              </a:tr>
              <a:tr h="274320">
                <a:tc>
                  <a:txBody>
                    <a:bodyPr/>
                    <a:lstStyle/>
                    <a:p>
                      <a:pPr marL="0" lvl="0" indent="0" algn="l">
                        <a:buNone/>
                      </a:pPr>
                      <a:r>
                        <a:t>N (Groups)</a:t>
                      </a:r>
                    </a:p>
                  </a:txBody>
                  <a:tcPr marL="0" marR="0" marT="0" marB="0"/>
                </a:tc>
                <a:tc>
                  <a:txBody>
                    <a:bodyPr/>
                    <a:lstStyle/>
                    <a:p>
                      <a:pPr marL="0" lvl="0" indent="0" algn="l">
                        <a:buNone/>
                      </a:pPr>
                      <a:r>
                        <a:t>UserID (191)</a:t>
                      </a:r>
                    </a:p>
                  </a:txBody>
                  <a:tcPr marL="0" marR="0" marT="0" marB="0"/>
                </a:tc>
                <a:extLst>
                  <a:ext uri="{0D108BD9-81ED-4DB2-BD59-A6C34878D82A}">
                    <a16:rowId xmlns:a16="http://schemas.microsoft.com/office/drawing/2014/main" val="10006"/>
                  </a:ext>
                </a:extLst>
              </a:tr>
              <a:tr h="274320">
                <a:tc>
                  <a:txBody>
                    <a:bodyPr/>
                    <a:lstStyle/>
                    <a:p>
                      <a:pPr marL="0" lvl="0" indent="0" algn="l">
                        <a:buNone/>
                      </a:pPr>
                      <a:r>
                        <a:t>N (Observations)</a:t>
                      </a:r>
                    </a:p>
                  </a:txBody>
                  <a:tcPr marL="0" marR="0" marT="0" marB="0"/>
                </a:tc>
                <a:tc>
                  <a:txBody>
                    <a:bodyPr/>
                    <a:lstStyle/>
                    <a:p>
                      <a:pPr marL="0" lvl="0" indent="0" algn="l">
                        <a:buNone/>
                      </a:pPr>
                      <a:r>
                        <a:t>1900</a:t>
                      </a:r>
                    </a:p>
                  </a:txBody>
                  <a:tcPr marL="0" marR="0" marT="0" marB="0"/>
                </a:tc>
                <a:extLst>
                  <a:ext uri="{0D108BD9-81ED-4DB2-BD59-A6C34878D82A}">
                    <a16:rowId xmlns:a16="http://schemas.microsoft.com/office/drawing/2014/main" val="10007"/>
                  </a:ext>
                </a:extLst>
              </a:tr>
              <a:tr h="274320">
                <a:tc>
                  <a:txBody>
                    <a:bodyPr/>
                    <a:lstStyle/>
                    <a:p>
                      <a:pPr marL="0" lvl="0" indent="0" algn="l">
                        <a:buNone/>
                      </a:pPr>
                      <a:r>
                        <a:t>logLik</a:t>
                      </a:r>
                    </a:p>
                  </a:txBody>
                  <a:tcPr marL="0" marR="0" marT="0" marB="0"/>
                </a:tc>
                <a:tc>
                  <a:txBody>
                    <a:bodyPr/>
                    <a:lstStyle/>
                    <a:p>
                      <a:pPr marL="0" lvl="0" indent="0" algn="l">
                        <a:buNone/>
                      </a:pPr>
                      <a:r>
                        <a:t>-4317.21</a:t>
                      </a:r>
                    </a:p>
                  </a:txBody>
                  <a:tcPr marL="0" marR="0" marT="0" marB="0"/>
                </a:tc>
                <a:extLst>
                  <a:ext uri="{0D108BD9-81ED-4DB2-BD59-A6C34878D82A}">
                    <a16:rowId xmlns:a16="http://schemas.microsoft.com/office/drawing/2014/main" val="10008"/>
                  </a:ext>
                </a:extLst>
              </a:tr>
              <a:tr h="274320">
                <a:tc>
                  <a:txBody>
                    <a:bodyPr/>
                    <a:lstStyle/>
                    <a:p>
                      <a:pPr marL="0" lvl="0" indent="0" algn="l">
                        <a:buNone/>
                      </a:pPr>
                      <a:r>
                        <a:t>AIC</a:t>
                      </a:r>
                    </a:p>
                  </a:txBody>
                  <a:tcPr marL="0" marR="0" marT="0" marB="0"/>
                </a:tc>
                <a:tc>
                  <a:txBody>
                    <a:bodyPr/>
                    <a:lstStyle/>
                    <a:p>
                      <a:pPr marL="0" lvl="0" indent="0" algn="l">
                        <a:buNone/>
                      </a:pPr>
                      <a:r>
                        <a:t>8642.41</a:t>
                      </a:r>
                    </a:p>
                  </a:txBody>
                  <a:tcPr marL="0" marR="0" marT="0" marB="0"/>
                </a:tc>
                <a:extLst>
                  <a:ext uri="{0D108BD9-81ED-4DB2-BD59-A6C34878D82A}">
                    <a16:rowId xmlns:a16="http://schemas.microsoft.com/office/drawing/2014/main" val="10009"/>
                  </a:ext>
                </a:extLst>
              </a:tr>
              <a:tr h="274320">
                <a:tc>
                  <a:txBody>
                    <a:bodyPr/>
                    <a:lstStyle/>
                    <a:p>
                      <a:pPr marL="0" lvl="0" indent="0" algn="l">
                        <a:buNone/>
                      </a:pPr>
                      <a:r>
                        <a:t>BIC</a:t>
                      </a:r>
                    </a:p>
                  </a:txBody>
                  <a:tcPr marL="0" marR="0" marT="0" marB="0"/>
                </a:tc>
                <a:tc>
                  <a:txBody>
                    <a:bodyPr/>
                    <a:lstStyle/>
                    <a:p>
                      <a:pPr marL="0" lvl="0" indent="0" algn="l">
                        <a:buNone/>
                      </a:pPr>
                      <a:r>
                        <a:t>8664.61</a:t>
                      </a:r>
                    </a:p>
                  </a:txBody>
                  <a:tcPr marL="0" marR="0" marT="0" marB="0"/>
                </a:tc>
                <a:extLst>
                  <a:ext uri="{0D108BD9-81ED-4DB2-BD59-A6C34878D82A}">
                    <a16:rowId xmlns:a16="http://schemas.microsoft.com/office/drawing/2014/main" val="10010"/>
                  </a:ext>
                </a:extLst>
              </a:tr>
              <a:tr h="274320">
                <a:tc>
                  <a:txBody>
                    <a:bodyPr/>
                    <a:lstStyle/>
                    <a:p>
                      <a:pPr marL="0" lvl="0" indent="0" algn="l">
                        <a:buNone/>
                      </a:pPr>
                      <a:r>
                        <a:t>Marginal R2</a:t>
                      </a:r>
                    </a:p>
                  </a:txBody>
                  <a:tcPr marL="0" marR="0" marT="0" marB="0"/>
                </a:tc>
                <a:tc>
                  <a:txBody>
                    <a:bodyPr/>
                    <a:lstStyle/>
                    <a:p>
                      <a:pPr marL="0" lvl="0" indent="0" algn="l">
                        <a:buNone/>
                      </a:pPr>
                      <a:r>
                        <a:t>0.00</a:t>
                      </a:r>
                    </a:p>
                  </a:txBody>
                  <a:tcPr marL="0" marR="0" marT="0" marB="0"/>
                </a:tc>
                <a:extLst>
                  <a:ext uri="{0D108BD9-81ED-4DB2-BD59-A6C34878D82A}">
                    <a16:rowId xmlns:a16="http://schemas.microsoft.com/office/drawing/2014/main" val="10011"/>
                  </a:ext>
                </a:extLst>
              </a:tr>
              <a:tr h="274320">
                <a:tc>
                  <a:txBody>
                    <a:bodyPr/>
                    <a:lstStyle/>
                    <a:p>
                      <a:pPr marL="0" lvl="0" indent="0" algn="l">
                        <a:buNone/>
                      </a:pPr>
                      <a:r>
                        <a:t>Marginal F2</a:t>
                      </a:r>
                    </a:p>
                  </a:txBody>
                  <a:tcPr marL="0" marR="0" marT="0" marB="0"/>
                </a:tc>
                <a:tc>
                  <a:txBody>
                    <a:bodyPr/>
                    <a:lstStyle/>
                    <a:p>
                      <a:pPr marL="0" lvl="0" indent="0" algn="l">
                        <a:buNone/>
                      </a:pPr>
                      <a:r>
                        <a:t>0.00</a:t>
                      </a:r>
                    </a:p>
                  </a:txBody>
                  <a:tcPr marL="0" marR="0" marT="0" marB="0"/>
                </a:tc>
                <a:extLst>
                  <a:ext uri="{0D108BD9-81ED-4DB2-BD59-A6C34878D82A}">
                    <a16:rowId xmlns:a16="http://schemas.microsoft.com/office/drawing/2014/main" val="10012"/>
                  </a:ext>
                </a:extLst>
              </a:tr>
              <a:tr h="274320">
                <a:tc>
                  <a:txBody>
                    <a:bodyPr/>
                    <a:lstStyle/>
                    <a:p>
                      <a:pPr marL="0" lvl="0" indent="0" algn="l">
                        <a:buNone/>
                      </a:pPr>
                      <a:r>
                        <a:t>Conditional R2</a:t>
                      </a:r>
                    </a:p>
                  </a:txBody>
                  <a:tcPr marL="0" marR="0" marT="0" marB="0"/>
                </a:tc>
                <a:tc>
                  <a:txBody>
                    <a:bodyPr/>
                    <a:lstStyle/>
                    <a:p>
                      <a:pPr marL="0" lvl="0" indent="0" algn="l">
                        <a:buNone/>
                      </a:pPr>
                      <a:r>
                        <a:t>0.46</a:t>
                      </a:r>
                    </a:p>
                  </a:txBody>
                  <a:tcPr marL="0" marR="0" marT="0" marB="0"/>
                </a:tc>
                <a:extLst>
                  <a:ext uri="{0D108BD9-81ED-4DB2-BD59-A6C34878D82A}">
                    <a16:rowId xmlns:a16="http://schemas.microsoft.com/office/drawing/2014/main" val="10013"/>
                  </a:ext>
                </a:extLst>
              </a:tr>
              <a:tr h="274320">
                <a:tc>
                  <a:txBody>
                    <a:bodyPr/>
                    <a:lstStyle/>
                    <a:p>
                      <a:pPr marL="0" lvl="0" indent="0" algn="l">
                        <a:buNone/>
                      </a:pPr>
                      <a:r>
                        <a:t>Conditional F2</a:t>
                      </a:r>
                    </a:p>
                  </a:txBody>
                  <a:tcPr marL="0" marR="0" marT="0" marB="0"/>
                </a:tc>
                <a:tc>
                  <a:txBody>
                    <a:bodyPr/>
                    <a:lstStyle/>
                    <a:p>
                      <a:pPr marL="0" lvl="0" indent="0" algn="l">
                        <a:buNone/>
                      </a:pPr>
                      <a:r>
                        <a:t>0.84</a:t>
                      </a:r>
                    </a:p>
                  </a:txBody>
                  <a:tcPr marL="0" marR="0" marT="0" marB="0"/>
                </a:tc>
                <a:extLst>
                  <a:ext uri="{0D108BD9-81ED-4DB2-BD59-A6C34878D82A}">
                    <a16:rowId xmlns:a16="http://schemas.microsoft.com/office/drawing/2014/main" val="10014"/>
                  </a:ext>
                </a:extLst>
              </a:tr>
              <a:tr h="274320">
                <a:tc>
                  <a:txBody>
                    <a:bodyPr/>
                    <a:lstStyle/>
                    <a:p>
                      <a:pPr marL="0" lvl="0" indent="0" algn="l">
                        <a:buNone/>
                      </a:pPr>
                      <a:r>
                        <a:t>STRESS (Fixed)</a:t>
                      </a:r>
                    </a:p>
                  </a:txBody>
                  <a:tcPr marL="0" marR="0" marT="0" marB="0"/>
                </a:tc>
                <a:tc>
                  <a:txBody>
                    <a:bodyPr/>
                    <a:lstStyle/>
                    <a:p>
                      <a:pPr marL="0" lvl="0" indent="0" algn="l">
                        <a:buNone/>
                      </a:pPr>
                      <a:r>
                        <a:rPr dirty="0"/>
                        <a:t>0.00/0.00, p = .223</a:t>
                      </a:r>
                    </a:p>
                  </a:txBody>
                  <a:tcPr marL="0" marR="0" marT="0" marB="0"/>
                </a:tc>
                <a:extLst>
                  <a:ext uri="{0D108BD9-81ED-4DB2-BD59-A6C34878D82A}">
                    <a16:rowId xmlns:a16="http://schemas.microsoft.com/office/drawing/2014/main" val="1001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60325"/>
            <a:ext cx="10515600" cy="738745"/>
          </a:xfrm>
          <a:prstGeom prst="rect">
            <a:avLst/>
          </a:prstGeom>
        </p:spPr>
        <p:txBody>
          <a:bodyPr/>
          <a:lstStyle/>
          <a:p>
            <a:pPr marL="0" lvl="0" indent="0">
              <a:buNone/>
            </a:pPr>
            <a:r>
              <a:rPr dirty="0"/>
              <a:t>Longitudinal Bootstrapped Results</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0" y="795899"/>
            <a:ext cx="12192000" cy="843434"/>
          </a:xfrm>
        </p:spPr>
        <p:txBody>
          <a:bodyPr/>
          <a:lstStyle/>
          <a:p>
            <a:pPr lvl="0" indent="0">
              <a:buNone/>
            </a:pPr>
            <a:r>
              <a:rPr dirty="0" err="1">
                <a:solidFill>
                  <a:srgbClr val="06287E"/>
                </a:solidFill>
                <a:latin typeface="Courier"/>
              </a:rPr>
              <a:t>APAStyler</a:t>
            </a:r>
            <a:r>
              <a:rPr dirty="0">
                <a:latin typeface="Courier"/>
              </a:rPr>
              <a:t>(</a:t>
            </a:r>
            <a:r>
              <a:rPr dirty="0" err="1">
                <a:solidFill>
                  <a:srgbClr val="06287E"/>
                </a:solidFill>
                <a:latin typeface="Courier"/>
              </a:rPr>
              <a:t>modelTest</a:t>
            </a:r>
            <a:r>
              <a:rPr dirty="0">
                <a:latin typeface="Courier"/>
              </a:rPr>
              <a:t>(</a:t>
            </a:r>
            <a:r>
              <a:rPr dirty="0" err="1">
                <a:latin typeface="Courier"/>
              </a:rPr>
              <a:t>mlm</a:t>
            </a:r>
            <a:r>
              <a:rPr dirty="0">
                <a:latin typeface="Courier"/>
              </a:rPr>
              <a:t>, </a:t>
            </a:r>
            <a:r>
              <a:rPr dirty="0">
                <a:solidFill>
                  <a:srgbClr val="7D9029"/>
                </a:solidFill>
                <a:latin typeface="Courier"/>
              </a:rPr>
              <a:t>method =</a:t>
            </a:r>
            <a:r>
              <a:rPr dirty="0">
                <a:latin typeface="Courier"/>
              </a:rPr>
              <a:t> </a:t>
            </a:r>
            <a:r>
              <a:rPr dirty="0">
                <a:solidFill>
                  <a:srgbClr val="4070A0"/>
                </a:solidFill>
                <a:latin typeface="Courier"/>
              </a:rPr>
              <a:t>"boot"</a:t>
            </a:r>
            <a:r>
              <a:rPr dirty="0">
                <a:latin typeface="Courier"/>
              </a:rPr>
              <a:t>, </a:t>
            </a:r>
            <a:r>
              <a:rPr dirty="0" err="1">
                <a:solidFill>
                  <a:srgbClr val="7D9029"/>
                </a:solidFill>
                <a:latin typeface="Courier"/>
              </a:rPr>
              <a:t>nsim</a:t>
            </a:r>
            <a:r>
              <a:rPr dirty="0">
                <a:solidFill>
                  <a:srgbClr val="7D9029"/>
                </a:solidFill>
                <a:latin typeface="Courier"/>
              </a:rPr>
              <a:t> =</a:t>
            </a:r>
            <a:r>
              <a:rPr dirty="0">
                <a:latin typeface="Courier"/>
              </a:rPr>
              <a:t> </a:t>
            </a:r>
            <a:r>
              <a:rPr dirty="0">
                <a:solidFill>
                  <a:srgbClr val="40A070"/>
                </a:solidFill>
                <a:latin typeface="Courier"/>
              </a:rPr>
              <a:t>1000</a:t>
            </a:r>
            <a:r>
              <a:rPr dirty="0">
                <a:latin typeface="Courier"/>
              </a:rPr>
              <a:t>, </a:t>
            </a:r>
            <a:r>
              <a:rPr dirty="0">
                <a:solidFill>
                  <a:srgbClr val="7D9029"/>
                </a:solidFill>
                <a:latin typeface="Courier"/>
              </a:rPr>
              <a:t>parallel =</a:t>
            </a:r>
            <a:r>
              <a:rPr dirty="0">
                <a:latin typeface="Courier"/>
              </a:rPr>
              <a:t> </a:t>
            </a:r>
            <a:r>
              <a:rPr dirty="0">
                <a:solidFill>
                  <a:srgbClr val="4070A0"/>
                </a:solidFill>
                <a:latin typeface="Courier"/>
              </a:rPr>
              <a:t>"snow"</a:t>
            </a:r>
            <a:r>
              <a:rPr dirty="0">
                <a:latin typeface="Courier"/>
              </a:rPr>
              <a:t>,</a:t>
            </a:r>
            <a:r>
              <a:rPr lang="en-US" dirty="0">
                <a:latin typeface="Courier"/>
              </a:rPr>
              <a:t> </a:t>
            </a:r>
            <a:r>
              <a:rPr dirty="0" err="1">
                <a:solidFill>
                  <a:srgbClr val="7D9029"/>
                </a:solidFill>
                <a:latin typeface="Courier"/>
              </a:rPr>
              <a:t>ncpus</a:t>
            </a:r>
            <a:r>
              <a:rPr dirty="0">
                <a:solidFill>
                  <a:srgbClr val="7D9029"/>
                </a:solidFill>
                <a:latin typeface="Courier"/>
              </a:rPr>
              <a:t> =</a:t>
            </a:r>
            <a:r>
              <a:rPr dirty="0">
                <a:latin typeface="Courier"/>
              </a:rPr>
              <a:t> </a:t>
            </a:r>
            <a:r>
              <a:rPr dirty="0">
                <a:solidFill>
                  <a:srgbClr val="40A070"/>
                </a:solidFill>
                <a:latin typeface="Courier"/>
              </a:rPr>
              <a:t>10</a:t>
            </a:r>
            <a:r>
              <a:rPr dirty="0">
                <a:latin typeface="Courier"/>
              </a:rPr>
              <a:t>, </a:t>
            </a:r>
            <a:r>
              <a:rPr dirty="0">
                <a:solidFill>
                  <a:srgbClr val="7D9029"/>
                </a:solidFill>
                <a:latin typeface="Courier"/>
              </a:rPr>
              <a:t>cl =</a:t>
            </a:r>
            <a:r>
              <a:rPr dirty="0">
                <a:latin typeface="Courier"/>
              </a:rPr>
              <a:t> cl))[, </a:t>
            </a:r>
            <a:r>
              <a:rPr dirty="0">
                <a:solidFill>
                  <a:srgbClr val="4070A0"/>
                </a:solidFill>
                <a:latin typeface="Courier"/>
              </a:rPr>
              <a:t>-</a:t>
            </a:r>
            <a:r>
              <a:rPr dirty="0">
                <a:solidFill>
                  <a:srgbClr val="40A070"/>
                </a:solidFill>
                <a:latin typeface="Courier"/>
              </a:rPr>
              <a:t>3</a:t>
            </a:r>
            <a:r>
              <a:rPr dirty="0">
                <a:latin typeface="Courier"/>
              </a:rPr>
              <a:t>]</a:t>
            </a:r>
          </a:p>
        </p:txBody>
      </p:sp>
      <p:graphicFrame>
        <p:nvGraphicFramePr>
          <p:cNvPr id="4" name="Content Placeholder 5">
            <a:extLst>
              <a:ext uri="{FF2B5EF4-FFF2-40B4-BE49-F238E27FC236}">
                <a16:creationId xmlns:a16="http://schemas.microsoft.com/office/drawing/2014/main" id="{6DCD6883-B6D5-480D-9DF7-420306D6BE2C}"/>
              </a:ext>
            </a:extLst>
          </p:cNvPr>
          <p:cNvGraphicFramePr>
            <a:graphicFrameLocks/>
          </p:cNvGraphicFramePr>
          <p:nvPr>
            <p:extLst>
              <p:ext uri="{D42A27DB-BD31-4B8C-83A1-F6EECF244321}">
                <p14:modId xmlns:p14="http://schemas.microsoft.com/office/powerpoint/2010/main" val="3754507650"/>
              </p:ext>
            </p:extLst>
          </p:nvPr>
        </p:nvGraphicFramePr>
        <p:xfrm>
          <a:off x="838200" y="1816100"/>
          <a:ext cx="10515600" cy="43891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0">
                <a:tc>
                  <a:txBody>
                    <a:bodyPr/>
                    <a:lstStyle/>
                    <a:p>
                      <a:pPr marL="0" lvl="0" indent="0" algn="l">
                        <a:buNone/>
                      </a:pPr>
                      <a:r>
                        <a:rPr dirty="0"/>
                        <a:t>Term</a:t>
                      </a:r>
                    </a:p>
                  </a:txBody>
                  <a:tcPr marL="0" marR="0" marT="0" marB="0"/>
                </a:tc>
                <a:tc>
                  <a:txBody>
                    <a:bodyPr/>
                    <a:lstStyle/>
                    <a:p>
                      <a:pPr marL="0" lvl="0" indent="0" algn="l">
                        <a:buNone/>
                      </a:pPr>
                      <a:r>
                        <a:t>Est</a:t>
                      </a:r>
                    </a:p>
                  </a:txBody>
                  <a:tcPr marL="0" marR="0" marT="0" marB="0"/>
                </a:tc>
                <a:extLst>
                  <a:ext uri="{0D108BD9-81ED-4DB2-BD59-A6C34878D82A}">
                    <a16:rowId xmlns:a16="http://schemas.microsoft.com/office/drawing/2014/main" val="10000"/>
                  </a:ext>
                </a:extLst>
              </a:tr>
              <a:tr h="0">
                <a:tc>
                  <a:txBody>
                    <a:bodyPr/>
                    <a:lstStyle/>
                    <a:p>
                      <a:pPr marL="0" lvl="0" indent="0" algn="l">
                        <a:buNone/>
                      </a:pPr>
                      <a:r>
                        <a:t>(Intercept)</a:t>
                      </a:r>
                    </a:p>
                  </a:txBody>
                  <a:tcPr marL="0" marR="0" marT="0" marB="0"/>
                </a:tc>
                <a:tc>
                  <a:txBody>
                    <a:bodyPr/>
                    <a:lstStyle/>
                    <a:p>
                      <a:pPr marL="0" lvl="0" indent="0" algn="l">
                        <a:buNone/>
                      </a:pPr>
                      <a:r>
                        <a:t>4.27*** [ 3.96, 4.60]</a:t>
                      </a:r>
                    </a:p>
                  </a:txBody>
                  <a:tcPr marL="0" marR="0" marT="0" marB="0"/>
                </a:tc>
                <a:extLst>
                  <a:ext uri="{0D108BD9-81ED-4DB2-BD59-A6C34878D82A}">
                    <a16:rowId xmlns:a16="http://schemas.microsoft.com/office/drawing/2014/main" val="10001"/>
                  </a:ext>
                </a:extLst>
              </a:tr>
              <a:tr h="0">
                <a:tc>
                  <a:txBody>
                    <a:bodyPr/>
                    <a:lstStyle/>
                    <a:p>
                      <a:pPr marL="0" lvl="0" indent="0" algn="l">
                        <a:buNone/>
                      </a:pPr>
                      <a:r>
                        <a:t>STRESS</a:t>
                      </a:r>
                    </a:p>
                  </a:txBody>
                  <a:tcPr marL="0" marR="0" marT="0" marB="0"/>
                </a:tc>
                <a:tc>
                  <a:txBody>
                    <a:bodyPr/>
                    <a:lstStyle/>
                    <a:p>
                      <a:pPr marL="0" lvl="0" indent="0" algn="l">
                        <a:buNone/>
                      </a:pPr>
                      <a:r>
                        <a:t>0.03 [-0.02, 0.08]</a:t>
                      </a:r>
                    </a:p>
                  </a:txBody>
                  <a:tcPr marL="0" marR="0" marT="0" marB="0"/>
                </a:tc>
                <a:extLst>
                  <a:ext uri="{0D108BD9-81ED-4DB2-BD59-A6C34878D82A}">
                    <a16:rowId xmlns:a16="http://schemas.microsoft.com/office/drawing/2014/main" val="10002"/>
                  </a:ext>
                </a:extLst>
              </a:tr>
              <a:tr h="0">
                <a:tc>
                  <a:txBody>
                    <a:bodyPr/>
                    <a:lstStyle/>
                    <a:p>
                      <a:pPr marL="0" lvl="0" indent="0" algn="l">
                        <a:buNone/>
                      </a:pPr>
                      <a:r>
                        <a:t>sd_(Intercept)|UserID</a:t>
                      </a:r>
                    </a:p>
                  </a:txBody>
                  <a:tcPr marL="0" marR="0" marT="0" marB="0"/>
                </a:tc>
                <a:tc>
                  <a:txBody>
                    <a:bodyPr/>
                    <a:lstStyle/>
                    <a:p>
                      <a:pPr marL="0" lvl="0" indent="0" algn="l">
                        <a:buNone/>
                      </a:pPr>
                      <a:r>
                        <a:t>1.93 [1.72, 2.14]</a:t>
                      </a:r>
                    </a:p>
                  </a:txBody>
                  <a:tcPr marL="0" marR="0" marT="0" marB="0"/>
                </a:tc>
                <a:extLst>
                  <a:ext uri="{0D108BD9-81ED-4DB2-BD59-A6C34878D82A}">
                    <a16:rowId xmlns:a16="http://schemas.microsoft.com/office/drawing/2014/main" val="10003"/>
                  </a:ext>
                </a:extLst>
              </a:tr>
              <a:tr h="0">
                <a:tc>
                  <a:txBody>
                    <a:bodyPr/>
                    <a:lstStyle/>
                    <a:p>
                      <a:pPr marL="0" lvl="0" indent="0" algn="l">
                        <a:buNone/>
                      </a:pPr>
                      <a:r>
                        <a:t>sigma</a:t>
                      </a:r>
                    </a:p>
                  </a:txBody>
                  <a:tcPr marL="0" marR="0" marT="0" marB="0"/>
                </a:tc>
                <a:tc>
                  <a:txBody>
                    <a:bodyPr/>
                    <a:lstStyle/>
                    <a:p>
                      <a:pPr marL="0" lvl="0" indent="0" algn="l">
                        <a:buNone/>
                      </a:pPr>
                      <a:r>
                        <a:t>2.10 [2.03, 2.17]</a:t>
                      </a:r>
                    </a:p>
                  </a:txBody>
                  <a:tcPr marL="0" marR="0" marT="0" marB="0"/>
                </a:tc>
                <a:extLst>
                  <a:ext uri="{0D108BD9-81ED-4DB2-BD59-A6C34878D82A}">
                    <a16:rowId xmlns:a16="http://schemas.microsoft.com/office/drawing/2014/main" val="10004"/>
                  </a:ext>
                </a:extLst>
              </a:tr>
              <a:tr h="0">
                <a:tc>
                  <a:txBody>
                    <a:bodyPr/>
                    <a:lstStyle/>
                    <a:p>
                      <a:pPr marL="0" lvl="0" indent="0" algn="l">
                        <a:buNone/>
                      </a:pPr>
                      <a:r>
                        <a:t>Model DF</a:t>
                      </a:r>
                    </a:p>
                  </a:txBody>
                  <a:tcPr marL="0" marR="0" marT="0" marB="0"/>
                </a:tc>
                <a:tc>
                  <a:txBody>
                    <a:bodyPr/>
                    <a:lstStyle/>
                    <a:p>
                      <a:pPr marL="0" lvl="0" indent="0" algn="l">
                        <a:buNone/>
                      </a:pPr>
                      <a:r>
                        <a:t>4</a:t>
                      </a:r>
                    </a:p>
                  </a:txBody>
                  <a:tcPr marL="0" marR="0" marT="0" marB="0"/>
                </a:tc>
                <a:extLst>
                  <a:ext uri="{0D108BD9-81ED-4DB2-BD59-A6C34878D82A}">
                    <a16:rowId xmlns:a16="http://schemas.microsoft.com/office/drawing/2014/main" val="10005"/>
                  </a:ext>
                </a:extLst>
              </a:tr>
              <a:tr h="0">
                <a:tc>
                  <a:txBody>
                    <a:bodyPr/>
                    <a:lstStyle/>
                    <a:p>
                      <a:pPr marL="0" lvl="0" indent="0" algn="l">
                        <a:buNone/>
                      </a:pPr>
                      <a:r>
                        <a:rPr dirty="0"/>
                        <a:t>N (Groups)</a:t>
                      </a:r>
                    </a:p>
                  </a:txBody>
                  <a:tcPr marL="0" marR="0" marT="0" marB="0"/>
                </a:tc>
                <a:tc>
                  <a:txBody>
                    <a:bodyPr/>
                    <a:lstStyle/>
                    <a:p>
                      <a:pPr marL="0" lvl="0" indent="0" algn="l">
                        <a:buNone/>
                      </a:pPr>
                      <a:r>
                        <a:t>UserID (191)</a:t>
                      </a:r>
                    </a:p>
                  </a:txBody>
                  <a:tcPr marL="0" marR="0" marT="0" marB="0"/>
                </a:tc>
                <a:extLst>
                  <a:ext uri="{0D108BD9-81ED-4DB2-BD59-A6C34878D82A}">
                    <a16:rowId xmlns:a16="http://schemas.microsoft.com/office/drawing/2014/main" val="10006"/>
                  </a:ext>
                </a:extLst>
              </a:tr>
              <a:tr h="0">
                <a:tc>
                  <a:txBody>
                    <a:bodyPr/>
                    <a:lstStyle/>
                    <a:p>
                      <a:pPr marL="0" lvl="0" indent="0" algn="l">
                        <a:buNone/>
                      </a:pPr>
                      <a:r>
                        <a:t>N (Observations)</a:t>
                      </a:r>
                    </a:p>
                  </a:txBody>
                  <a:tcPr marL="0" marR="0" marT="0" marB="0"/>
                </a:tc>
                <a:tc>
                  <a:txBody>
                    <a:bodyPr/>
                    <a:lstStyle/>
                    <a:p>
                      <a:pPr marL="0" lvl="0" indent="0" algn="l">
                        <a:buNone/>
                      </a:pPr>
                      <a:r>
                        <a:t>1900</a:t>
                      </a:r>
                    </a:p>
                  </a:txBody>
                  <a:tcPr marL="0" marR="0" marT="0" marB="0"/>
                </a:tc>
                <a:extLst>
                  <a:ext uri="{0D108BD9-81ED-4DB2-BD59-A6C34878D82A}">
                    <a16:rowId xmlns:a16="http://schemas.microsoft.com/office/drawing/2014/main" val="10007"/>
                  </a:ext>
                </a:extLst>
              </a:tr>
              <a:tr h="0">
                <a:tc>
                  <a:txBody>
                    <a:bodyPr/>
                    <a:lstStyle/>
                    <a:p>
                      <a:pPr marL="0" lvl="0" indent="0" algn="l">
                        <a:buNone/>
                      </a:pPr>
                      <a:r>
                        <a:t>logLik</a:t>
                      </a:r>
                    </a:p>
                  </a:txBody>
                  <a:tcPr marL="0" marR="0" marT="0" marB="0"/>
                </a:tc>
                <a:tc>
                  <a:txBody>
                    <a:bodyPr/>
                    <a:lstStyle/>
                    <a:p>
                      <a:pPr marL="0" lvl="0" indent="0" algn="l">
                        <a:buNone/>
                      </a:pPr>
                      <a:r>
                        <a:t>-4317.21</a:t>
                      </a:r>
                    </a:p>
                  </a:txBody>
                  <a:tcPr marL="0" marR="0" marT="0" marB="0"/>
                </a:tc>
                <a:extLst>
                  <a:ext uri="{0D108BD9-81ED-4DB2-BD59-A6C34878D82A}">
                    <a16:rowId xmlns:a16="http://schemas.microsoft.com/office/drawing/2014/main" val="10008"/>
                  </a:ext>
                </a:extLst>
              </a:tr>
              <a:tr h="0">
                <a:tc>
                  <a:txBody>
                    <a:bodyPr/>
                    <a:lstStyle/>
                    <a:p>
                      <a:pPr marL="0" lvl="0" indent="0" algn="l">
                        <a:buNone/>
                      </a:pPr>
                      <a:r>
                        <a:t>AIC</a:t>
                      </a:r>
                    </a:p>
                  </a:txBody>
                  <a:tcPr marL="0" marR="0" marT="0" marB="0"/>
                </a:tc>
                <a:tc>
                  <a:txBody>
                    <a:bodyPr/>
                    <a:lstStyle/>
                    <a:p>
                      <a:pPr marL="0" lvl="0" indent="0" algn="l">
                        <a:buNone/>
                      </a:pPr>
                      <a:r>
                        <a:t>8642.41</a:t>
                      </a:r>
                    </a:p>
                  </a:txBody>
                  <a:tcPr marL="0" marR="0" marT="0" marB="0"/>
                </a:tc>
                <a:extLst>
                  <a:ext uri="{0D108BD9-81ED-4DB2-BD59-A6C34878D82A}">
                    <a16:rowId xmlns:a16="http://schemas.microsoft.com/office/drawing/2014/main" val="10009"/>
                  </a:ext>
                </a:extLst>
              </a:tr>
              <a:tr h="0">
                <a:tc>
                  <a:txBody>
                    <a:bodyPr/>
                    <a:lstStyle/>
                    <a:p>
                      <a:pPr marL="0" lvl="0" indent="0" algn="l">
                        <a:buNone/>
                      </a:pPr>
                      <a:r>
                        <a:t>BIC</a:t>
                      </a:r>
                    </a:p>
                  </a:txBody>
                  <a:tcPr marL="0" marR="0" marT="0" marB="0"/>
                </a:tc>
                <a:tc>
                  <a:txBody>
                    <a:bodyPr/>
                    <a:lstStyle/>
                    <a:p>
                      <a:pPr marL="0" lvl="0" indent="0" algn="l">
                        <a:buNone/>
                      </a:pPr>
                      <a:r>
                        <a:t>8664.61</a:t>
                      </a:r>
                    </a:p>
                  </a:txBody>
                  <a:tcPr marL="0" marR="0" marT="0" marB="0"/>
                </a:tc>
                <a:extLst>
                  <a:ext uri="{0D108BD9-81ED-4DB2-BD59-A6C34878D82A}">
                    <a16:rowId xmlns:a16="http://schemas.microsoft.com/office/drawing/2014/main" val="10010"/>
                  </a:ext>
                </a:extLst>
              </a:tr>
              <a:tr h="0">
                <a:tc>
                  <a:txBody>
                    <a:bodyPr/>
                    <a:lstStyle/>
                    <a:p>
                      <a:pPr marL="0" lvl="0" indent="0" algn="l">
                        <a:buNone/>
                      </a:pPr>
                      <a:r>
                        <a:t>Marginal R2</a:t>
                      </a:r>
                    </a:p>
                  </a:txBody>
                  <a:tcPr marL="0" marR="0" marT="0" marB="0"/>
                </a:tc>
                <a:tc>
                  <a:txBody>
                    <a:bodyPr/>
                    <a:lstStyle/>
                    <a:p>
                      <a:pPr marL="0" lvl="0" indent="0" algn="l">
                        <a:buNone/>
                      </a:pPr>
                      <a:r>
                        <a:t>0.00</a:t>
                      </a:r>
                    </a:p>
                  </a:txBody>
                  <a:tcPr marL="0" marR="0" marT="0" marB="0"/>
                </a:tc>
                <a:extLst>
                  <a:ext uri="{0D108BD9-81ED-4DB2-BD59-A6C34878D82A}">
                    <a16:rowId xmlns:a16="http://schemas.microsoft.com/office/drawing/2014/main" val="10011"/>
                  </a:ext>
                </a:extLst>
              </a:tr>
              <a:tr h="0">
                <a:tc>
                  <a:txBody>
                    <a:bodyPr/>
                    <a:lstStyle/>
                    <a:p>
                      <a:pPr marL="0" lvl="0" indent="0" algn="l">
                        <a:buNone/>
                      </a:pPr>
                      <a:r>
                        <a:t>Marginal F2</a:t>
                      </a:r>
                    </a:p>
                  </a:txBody>
                  <a:tcPr marL="0" marR="0" marT="0" marB="0"/>
                </a:tc>
                <a:tc>
                  <a:txBody>
                    <a:bodyPr/>
                    <a:lstStyle/>
                    <a:p>
                      <a:pPr marL="0" lvl="0" indent="0" algn="l">
                        <a:buNone/>
                      </a:pPr>
                      <a:r>
                        <a:t>0.00</a:t>
                      </a:r>
                    </a:p>
                  </a:txBody>
                  <a:tcPr marL="0" marR="0" marT="0" marB="0"/>
                </a:tc>
                <a:extLst>
                  <a:ext uri="{0D108BD9-81ED-4DB2-BD59-A6C34878D82A}">
                    <a16:rowId xmlns:a16="http://schemas.microsoft.com/office/drawing/2014/main" val="10012"/>
                  </a:ext>
                </a:extLst>
              </a:tr>
              <a:tr h="0">
                <a:tc>
                  <a:txBody>
                    <a:bodyPr/>
                    <a:lstStyle/>
                    <a:p>
                      <a:pPr marL="0" lvl="0" indent="0" algn="l">
                        <a:buNone/>
                      </a:pPr>
                      <a:r>
                        <a:t>Conditional R2</a:t>
                      </a:r>
                    </a:p>
                  </a:txBody>
                  <a:tcPr marL="0" marR="0" marT="0" marB="0"/>
                </a:tc>
                <a:tc>
                  <a:txBody>
                    <a:bodyPr/>
                    <a:lstStyle/>
                    <a:p>
                      <a:pPr marL="0" lvl="0" indent="0" algn="l">
                        <a:buNone/>
                      </a:pPr>
                      <a:r>
                        <a:t>0.46</a:t>
                      </a:r>
                    </a:p>
                  </a:txBody>
                  <a:tcPr marL="0" marR="0" marT="0" marB="0"/>
                </a:tc>
                <a:extLst>
                  <a:ext uri="{0D108BD9-81ED-4DB2-BD59-A6C34878D82A}">
                    <a16:rowId xmlns:a16="http://schemas.microsoft.com/office/drawing/2014/main" val="10013"/>
                  </a:ext>
                </a:extLst>
              </a:tr>
              <a:tr h="0">
                <a:tc>
                  <a:txBody>
                    <a:bodyPr/>
                    <a:lstStyle/>
                    <a:p>
                      <a:pPr marL="0" lvl="0" indent="0" algn="l">
                        <a:buNone/>
                      </a:pPr>
                      <a:r>
                        <a:t>Conditional F2</a:t>
                      </a:r>
                    </a:p>
                  </a:txBody>
                  <a:tcPr marL="0" marR="0" marT="0" marB="0"/>
                </a:tc>
                <a:tc>
                  <a:txBody>
                    <a:bodyPr/>
                    <a:lstStyle/>
                    <a:p>
                      <a:pPr marL="0" lvl="0" indent="0" algn="l">
                        <a:buNone/>
                      </a:pPr>
                      <a:r>
                        <a:t>0.84</a:t>
                      </a:r>
                    </a:p>
                  </a:txBody>
                  <a:tcPr marL="0" marR="0" marT="0" marB="0"/>
                </a:tc>
                <a:extLst>
                  <a:ext uri="{0D108BD9-81ED-4DB2-BD59-A6C34878D82A}">
                    <a16:rowId xmlns:a16="http://schemas.microsoft.com/office/drawing/2014/main" val="10014"/>
                  </a:ext>
                </a:extLst>
              </a:tr>
              <a:tr h="0">
                <a:tc>
                  <a:txBody>
                    <a:bodyPr/>
                    <a:lstStyle/>
                    <a:p>
                      <a:pPr marL="0" lvl="0" indent="0" algn="l">
                        <a:buNone/>
                      </a:pPr>
                      <a:r>
                        <a:t>STRESS (Fixed)</a:t>
                      </a:r>
                    </a:p>
                  </a:txBody>
                  <a:tcPr marL="0" marR="0" marT="0" marB="0"/>
                </a:tc>
                <a:tc>
                  <a:txBody>
                    <a:bodyPr/>
                    <a:lstStyle/>
                    <a:p>
                      <a:pPr marL="0" lvl="0" indent="0" algn="l">
                        <a:buNone/>
                      </a:pPr>
                      <a:r>
                        <a:rPr dirty="0"/>
                        <a:t>0.00/0.00, p = .223</a:t>
                      </a:r>
                    </a:p>
                  </a:txBody>
                  <a:tcPr marL="0" marR="0" marT="0" marB="0"/>
                </a:tc>
                <a:extLst>
                  <a:ext uri="{0D108BD9-81ED-4DB2-BD59-A6C34878D82A}">
                    <a16:rowId xmlns:a16="http://schemas.microsoft.com/office/drawing/2014/main" val="1001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Further Reading</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lvl="1"/>
            <a:r>
              <a:t>Efron, B., &amp; Tibshirani, R. J. (1994). An introduction to the bootstrap. CRC press.</a:t>
            </a:r>
          </a:p>
          <a:p>
            <a:pPr lvl="1"/>
            <a:r>
              <a:t>Davison, A. C., &amp; Hinkley, D. V. (1997). Bootstrap methods and their application (No. 1). Cambridge university press.</a:t>
            </a:r>
          </a:p>
          <a:p>
            <a:pPr lvl="1"/>
            <a:r>
              <a:t>Goldstein, H. (2011). Bootstrapping in multilevel models. Handbook of advanced multilevel analysis, 163-171.</a:t>
            </a:r>
          </a:p>
          <a:p>
            <a:pPr lvl="1"/>
            <a:r>
              <a:t>Van der Leeden, R., Meijer, E., &amp; Busing, F. M. (2008). Resampling multilevel models. In Handbook of multilevel analysis (pp. 401-433). Springer, New York, NY.</a:t>
            </a:r>
          </a:p>
          <a:p>
            <a:pPr lvl="1"/>
            <a:r>
              <a:t>Lai, M. H. (2020). Bootstrap confidence intervals for multilevel standardized effect size. </a:t>
            </a:r>
            <a:r>
              <a:rPr i="1"/>
              <a:t>Multivariate Behavioral Research</a:t>
            </a:r>
            <a:r>
              <a:t>, 1-21.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Simple Tutorials</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lvl="1"/>
            <a:r>
              <a:rPr dirty="0">
                <a:hlinkClick r:id="rId2"/>
              </a:rPr>
              <a:t>https://towardsdatascience.com/a-practical-guide-to-bootstrap-with-r-examples-bd975ec6dcea</a:t>
            </a:r>
            <a:br>
              <a:rPr lang="en-US" dirty="0">
                <a:hlinkClick r:id="rId2"/>
              </a:rPr>
            </a:br>
            <a:endParaRPr dirty="0">
              <a:hlinkClick r:id="rId2"/>
            </a:endParaRPr>
          </a:p>
          <a:p>
            <a:pPr lvl="1"/>
            <a:r>
              <a:rPr dirty="0">
                <a:hlinkClick r:id="rId3"/>
              </a:rPr>
              <a:t>https://cran.r-project.org/doc/Rnews/Rnews_2002-3.pdf</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C29A-F2E6-4BBF-8136-396D8023A4E8}"/>
              </a:ext>
            </a:extLst>
          </p:cNvPr>
          <p:cNvSpPr>
            <a:spLocks noGrp="1"/>
          </p:cNvSpPr>
          <p:nvPr>
            <p:ph type="title"/>
          </p:nvPr>
        </p:nvSpPr>
        <p:spPr>
          <a:xfrm>
            <a:off x="838200" y="365125"/>
            <a:ext cx="10515600" cy="1325563"/>
          </a:xfrm>
          <a:prstGeom prst="rect">
            <a:avLst/>
          </a:prstGeom>
        </p:spPr>
        <p:txBody>
          <a:bodyPr/>
          <a:lstStyle/>
          <a:p>
            <a:pPr marL="0" lvl="0" indent="0">
              <a:buNone/>
            </a:pPr>
            <a:r>
              <a:t>Missing Data: Multiple Imputation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Missing Data Background</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lvl="1"/>
            <a:r>
              <a:rPr dirty="0"/>
              <a:t>Missing data are very common, but also problematic</a:t>
            </a:r>
          </a:p>
          <a:p>
            <a:pPr lvl="2"/>
            <a:r>
              <a:rPr dirty="0"/>
              <a:t>Results from the non-missing data may be biased</a:t>
            </a:r>
          </a:p>
          <a:p>
            <a:pPr lvl="2"/>
            <a:r>
              <a:rPr dirty="0"/>
              <a:t>Missing data cause a loss of efficiency</a:t>
            </a:r>
            <a:br>
              <a:rPr lang="en-US" dirty="0"/>
            </a:br>
            <a:endParaRPr dirty="0"/>
          </a:p>
          <a:p>
            <a:pPr lvl="1"/>
            <a:r>
              <a:rPr dirty="0"/>
              <a:t>The easiest approach to “address” missing data is to only analyze complete cases (i.e., list-wise deletion). This often leads to inefficiency (e.g., discarding data on X and Z because observation on variable Y are missing). Also, list wise deletion may bias results unless the data are missing completely at random (MCAR).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Missing data classifications</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lvl="1"/>
            <a:r>
              <a:rPr b="1" dirty="0"/>
              <a:t>Missing completely at random (MCAR)</a:t>
            </a:r>
            <a:r>
              <a:rPr dirty="0"/>
              <a:t> when the missingness mechanism is completely independent of the estimate of our parameter(s) of interest.</a:t>
            </a:r>
            <a:br>
              <a:rPr lang="en-US" dirty="0"/>
            </a:br>
            <a:endParaRPr dirty="0"/>
          </a:p>
          <a:p>
            <a:pPr lvl="1"/>
            <a:r>
              <a:rPr b="1" dirty="0"/>
              <a:t>Missing at random (MAR)</a:t>
            </a:r>
            <a:r>
              <a:rPr dirty="0"/>
              <a:t> when the missingness mechanism is </a:t>
            </a:r>
            <a:r>
              <a:rPr i="1" dirty="0"/>
              <a:t>conditionally</a:t>
            </a:r>
            <a:r>
              <a:rPr dirty="0"/>
              <a:t> independent of the estimate of our parameter(s) of interest</a:t>
            </a:r>
            <a:br>
              <a:rPr lang="en-US" dirty="0"/>
            </a:br>
            <a:endParaRPr dirty="0"/>
          </a:p>
          <a:p>
            <a:pPr lvl="1"/>
            <a:r>
              <a:rPr b="1" dirty="0"/>
              <a:t>Missing not at random (MNAR)</a:t>
            </a:r>
            <a:r>
              <a:rPr dirty="0"/>
              <a:t> when the missingness mechanism is associated with the estimate of our parameter(s) of interest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Missing Data Background</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marL="0" lvl="0" indent="0">
              <a:buNone/>
            </a:pPr>
            <a:r>
              <a:t>Our parameters may be anything, such as a mean, a standard deviation, a regression coefficient, etc. We will explore </a:t>
            </a:r>
            <a:r>
              <a:rPr b="1"/>
              <a:t>multiple imputation (MI)</a:t>
            </a:r>
            <a:r>
              <a:t> as one robust way to address missing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C29A-F2E6-4BBF-8136-396D8023A4E8}"/>
              </a:ext>
            </a:extLst>
          </p:cNvPr>
          <p:cNvSpPr>
            <a:spLocks noGrp="1"/>
          </p:cNvSpPr>
          <p:nvPr>
            <p:ph type="title"/>
          </p:nvPr>
        </p:nvSpPr>
        <p:spPr>
          <a:xfrm>
            <a:off x="838200" y="365125"/>
            <a:ext cx="10515600" cy="1325563"/>
          </a:xfrm>
          <a:prstGeom prst="rect">
            <a:avLst/>
          </a:prstGeom>
        </p:spPr>
        <p:txBody>
          <a:bodyPr/>
          <a:lstStyle/>
          <a:p>
            <a:pPr marL="0" lvl="0" indent="0">
              <a:buNone/>
            </a:pPr>
            <a:r>
              <a:t>Introduction and Notes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Multiple Imputation (MI) Theory</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marL="0" lvl="0" indent="0">
              <a:buNone/>
            </a:pPr>
            <a:r>
              <a:t>Multiple imputation is one robust way to address missing data. It involves generate multiple, different datasets where in each one, different, plausible values are imputed for the missing data, resulting in each imputed dataset have “complete” data since missing data are filled in by predictions.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Multiple Imputation Steps</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838200" y="1227438"/>
            <a:ext cx="10515600" cy="4810897"/>
          </a:xfrm>
        </p:spPr>
        <p:txBody>
          <a:bodyPr/>
          <a:lstStyle/>
          <a:p>
            <a:pPr marL="0" lvl="0" indent="0">
              <a:buNone/>
            </a:pPr>
            <a:r>
              <a:rPr dirty="0"/>
              <a:t>The general process to generate multiply imputed using a robust approach: fully conditional specification (FCS) or multiple imputation through chained equations (mice) is:</a:t>
            </a:r>
          </a:p>
          <a:p>
            <a:pPr lvl="1">
              <a:buAutoNum type="arabicPeriod"/>
            </a:pPr>
            <a:r>
              <a:rPr dirty="0"/>
              <a:t>Start with a raw dataset with missing data</a:t>
            </a:r>
          </a:p>
          <a:p>
            <a:pPr lvl="1">
              <a:buAutoNum type="arabicPeriod"/>
            </a:pPr>
            <a:r>
              <a:rPr dirty="0"/>
              <a:t>Fill in the missing data values with </a:t>
            </a:r>
            <a:r>
              <a:rPr b="1" dirty="0"/>
              <a:t>initial</a:t>
            </a:r>
            <a:r>
              <a:rPr dirty="0"/>
              <a:t> estimates. *The first “fill in” estimates are generally fast and easy to generate (e.g., using median)</a:t>
            </a:r>
          </a:p>
          <a:p>
            <a:pPr lvl="1">
              <a:buAutoNum type="arabicPeriod"/>
            </a:pPr>
            <a:r>
              <a:rPr dirty="0"/>
              <a:t>For each variable that has missing data, build a prediction model from other variables. </a:t>
            </a:r>
            <a:r>
              <a:rPr i="1" dirty="0"/>
              <a:t>often, all other variables in the dataset being imputed are used, e.g., in a GLM in the prediction model</a:t>
            </a:r>
          </a:p>
          <a:p>
            <a:pPr lvl="1">
              <a:buAutoNum type="arabicPeriod"/>
            </a:pPr>
            <a:r>
              <a:rPr dirty="0"/>
              <a:t>Use the model to predict the missing data.</a:t>
            </a:r>
          </a:p>
          <a:p>
            <a:pPr lvl="1">
              <a:buAutoNum type="arabicPeriod"/>
            </a:pPr>
            <a:r>
              <a:rPr dirty="0"/>
              <a:t>Repeat steps 2 and 3 until the change from on iteration to another is small (indicating convergence)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Imputation Example</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541638" y="1463160"/>
            <a:ext cx="3494903" cy="4351338"/>
          </a:xfrm>
        </p:spPr>
        <p:txBody>
          <a:bodyPr/>
          <a:lstStyle/>
          <a:p>
            <a:pPr marL="0" lvl="0" indent="0">
              <a:buNone/>
            </a:pPr>
            <a:r>
              <a:rPr dirty="0"/>
              <a:t>These steps may be easier to understand with a concrete example. Here we simulate a small dataset with age and inflammation.</a:t>
            </a:r>
          </a:p>
        </p:txBody>
      </p:sp>
      <p:pic>
        <p:nvPicPr>
          <p:cNvPr id="4" name="Picture 3" descr="MissingData_files/figure-pptx/unnamed-chunk-15-1.png">
            <a:extLst>
              <a:ext uri="{FF2B5EF4-FFF2-40B4-BE49-F238E27FC236}">
                <a16:creationId xmlns:a16="http://schemas.microsoft.com/office/drawing/2014/main" id="{96CC1506-4BF2-47DD-BDD2-CC355ED7AFD7}"/>
              </a:ext>
            </a:extLst>
          </p:cNvPr>
          <p:cNvPicPr>
            <a:picLocks noGrp="1" noChangeAspect="1"/>
          </p:cNvPicPr>
          <p:nvPr/>
        </p:nvPicPr>
        <p:blipFill>
          <a:blip r:embed="rId2"/>
          <a:stretch>
            <a:fillRect/>
          </a:stretch>
        </p:blipFill>
        <p:spPr bwMode="auto">
          <a:xfrm>
            <a:off x="5700409" y="1257299"/>
            <a:ext cx="6054299" cy="4837781"/>
          </a:xfrm>
          <a:prstGeom prst="rect">
            <a:avLst/>
          </a:prstGeom>
          <a:noFill/>
          <a:ln w="9525">
            <a:noFill/>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issingData_files/figure-pptx/unnamed-chunk-16-.gif"/>
          <p:cNvPicPr>
            <a:picLocks noGrp="1" noChangeAspect="1"/>
          </p:cNvPicPr>
          <p:nvPr/>
        </p:nvPicPr>
        <p:blipFill>
          <a:blip r:embed="rId2"/>
          <a:stretch>
            <a:fillRect/>
          </a:stretch>
        </p:blipFill>
        <p:spPr bwMode="auto">
          <a:xfrm>
            <a:off x="2259789" y="126011"/>
            <a:ext cx="7672421" cy="6130766"/>
          </a:xfrm>
          <a:prstGeom prst="rect">
            <a:avLst/>
          </a:prstGeom>
          <a:noFill/>
          <a:ln w="9525">
            <a:noFill/>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Imputation Convergence Results</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marL="0" lvl="0" indent="0">
              <a:buNone/>
            </a:pPr>
            <a:r>
              <a:t>We can print out the imputed values too and see how those change. This highlights how over iterations, there are big changes at first, and with more iterations the changes are smaller and smaller. This is what is meant by convergence where you converge to a final, stable value.</a:t>
            </a:r>
          </a:p>
          <a:p>
            <a:pPr lvl="0" indent="0">
              <a:buNone/>
            </a:pPr>
            <a:r>
              <a:rPr>
                <a:solidFill>
                  <a:srgbClr val="06287E"/>
                </a:solidFill>
                <a:latin typeface="Courier"/>
              </a:rPr>
              <a:t>print</a:t>
            </a:r>
            <a:r>
              <a:rPr>
                <a:latin typeface="Courier"/>
              </a:rPr>
              <a:t>(imps, </a:t>
            </a:r>
            <a:r>
              <a:rPr>
                <a:solidFill>
                  <a:srgbClr val="7D9029"/>
                </a:solidFill>
                <a:latin typeface="Courier"/>
              </a:rPr>
              <a:t>digits =</a:t>
            </a:r>
            <a:r>
              <a:rPr>
                <a:latin typeface="Courier"/>
              </a:rPr>
              <a:t> </a:t>
            </a:r>
            <a:r>
              <a:rPr>
                <a:solidFill>
                  <a:srgbClr val="40A070"/>
                </a:solidFill>
                <a:latin typeface="Courier"/>
              </a:rPr>
              <a:t>5</a:t>
            </a:r>
            <a:r>
              <a:rPr>
                <a:latin typeface="Courier"/>
              </a:rPr>
              <a:t>)</a:t>
            </a:r>
          </a:p>
          <a:p>
            <a:pPr lvl="0" indent="0">
              <a:buNone/>
            </a:pPr>
            <a:r>
              <a:rPr>
                <a:latin typeface="Courier"/>
              </a:rPr>
              <a:t>##  [1] 5.3161 6.2708 6.5526 6.6358 6.6603 6.6676 6.6697 6.6703 6.6705 6.6706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Multiple Imputation Background</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marL="0" lvl="0" indent="0">
              <a:buNone/>
            </a:pPr>
            <a:r>
              <a:t>The final step in multiple imputation, is that rather than generating a single best imputed value for missing values, we generate multiple values, creating many different complete datasets, each with different plausible values. Analyses are performed on each dataset, and then the results of all the analyses are pooled or combined together, capturing uncertainty within each dataset (due to sampling variation) and uncertainty across datasets (due to missing data variation).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MI in </a:t>
            </a:r>
            <a:r>
              <a:rPr>
                <a:latin typeface="Courier"/>
              </a:rPr>
              <a:t>R</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838200" y="1128409"/>
            <a:ext cx="10515600" cy="4747097"/>
          </a:xfrm>
        </p:spPr>
        <p:txBody>
          <a:bodyPr/>
          <a:lstStyle/>
          <a:p>
            <a:pPr marL="0" lvl="0" indent="0">
              <a:buNone/>
            </a:pPr>
            <a:r>
              <a:rPr sz="2400" dirty="0"/>
              <a:t>Before we can try MI in </a:t>
            </a:r>
            <a:r>
              <a:rPr sz="2400" dirty="0">
                <a:latin typeface="Courier"/>
              </a:rPr>
              <a:t>R</a:t>
            </a:r>
            <a:r>
              <a:rPr sz="2400" dirty="0"/>
              <a:t> we need to make a dataset with missing values. It is possible to do multilevel imputation, but it is more complicated and outside the scope of this workshop. Longitudinal imputation if you have a few discrete time points can be done by using wide data, so that each row is independent.</a:t>
            </a:r>
          </a:p>
          <a:p>
            <a:pPr marL="0" lvl="0" indent="0">
              <a:buNone/>
            </a:pPr>
            <a:r>
              <a:rPr sz="2400" dirty="0"/>
              <a:t>For the sake of example, we will take only complete data and then add missing data ourselves. This allows us to compare different approaches with the “truth” from the non-missing data.</a:t>
            </a:r>
          </a:p>
          <a:p>
            <a:pPr marL="0" lvl="0" indent="0">
              <a:buNone/>
            </a:pPr>
            <a:r>
              <a:rPr sz="2400" dirty="0"/>
              <a:t>The code below is not important to understand. It just creates three datasets:</a:t>
            </a:r>
          </a:p>
          <a:p>
            <a:pPr lvl="1">
              <a:buAutoNum type="arabicPeriod"/>
            </a:pPr>
            <a:r>
              <a:rPr sz="2000" dirty="0"/>
              <a:t>The raw daily diary dataset we’ve worked with</a:t>
            </a:r>
          </a:p>
          <a:p>
            <a:pPr lvl="1">
              <a:buAutoNum type="arabicPeriod"/>
            </a:pPr>
            <a:r>
              <a:rPr sz="2000" dirty="0"/>
              <a:t>A complete case, between person dataset with no missing values.</a:t>
            </a:r>
          </a:p>
          <a:p>
            <a:pPr lvl="1">
              <a:buAutoNum type="arabicPeriod"/>
            </a:pPr>
            <a:r>
              <a:rPr sz="2000" dirty="0"/>
              <a:t>A between person dataset with missing values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18256"/>
            <a:ext cx="10515600" cy="662782"/>
          </a:xfrm>
          <a:prstGeom prst="rect">
            <a:avLst/>
          </a:prstGeom>
        </p:spPr>
        <p:txBody>
          <a:bodyPr/>
          <a:lstStyle/>
          <a:p>
            <a:pPr marL="0" lvl="0" indent="0">
              <a:buNone/>
            </a:pPr>
            <a:r>
              <a:rPr dirty="0"/>
              <a:t>MI in </a:t>
            </a:r>
            <a:r>
              <a:rPr dirty="0">
                <a:latin typeface="Courier"/>
              </a:rPr>
              <a:t>R</a:t>
            </a:r>
            <a:r>
              <a:rPr dirty="0"/>
              <a:t> Dataset Code</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838200" y="1021404"/>
            <a:ext cx="10515600" cy="5175114"/>
          </a:xfrm>
        </p:spPr>
        <p:txBody>
          <a:bodyPr/>
          <a:lstStyle/>
          <a:p>
            <a:pPr lvl="0" indent="0">
              <a:buNone/>
            </a:pPr>
            <a:r>
              <a:rPr sz="1800" i="1" dirty="0">
                <a:solidFill>
                  <a:srgbClr val="BA2121"/>
                </a:solidFill>
                <a:latin typeface="Courier"/>
              </a:rPr>
              <a:t>## between person data, no missing</a:t>
            </a:r>
            <a:br>
              <a:rPr sz="1800" dirty="0"/>
            </a:br>
            <a:r>
              <a:rPr sz="1800" dirty="0" err="1">
                <a:latin typeface="Courier"/>
              </a:rPr>
              <a:t>davg</a:t>
            </a:r>
            <a:r>
              <a:rPr sz="1800" dirty="0">
                <a:latin typeface="Courier"/>
              </a:rPr>
              <a:t> </a:t>
            </a:r>
            <a:r>
              <a:rPr sz="1800" dirty="0">
                <a:solidFill>
                  <a:srgbClr val="007020"/>
                </a:solidFill>
                <a:latin typeface="Courier"/>
              </a:rPr>
              <a:t>&lt;-</a:t>
            </a:r>
            <a:r>
              <a:rPr sz="1800" dirty="0">
                <a:latin typeface="Courier"/>
              </a:rPr>
              <a:t> </a:t>
            </a:r>
            <a:r>
              <a:rPr sz="1800" dirty="0" err="1">
                <a:solidFill>
                  <a:srgbClr val="06287E"/>
                </a:solidFill>
                <a:latin typeface="Courier"/>
              </a:rPr>
              <a:t>na.omit</a:t>
            </a:r>
            <a:r>
              <a:rPr sz="1800" dirty="0">
                <a:latin typeface="Courier"/>
              </a:rPr>
              <a:t>(</a:t>
            </a:r>
            <a:r>
              <a:rPr sz="1800" dirty="0" err="1">
                <a:latin typeface="Courier"/>
              </a:rPr>
              <a:t>aces_daily</a:t>
            </a:r>
            <a:r>
              <a:rPr sz="1800" dirty="0">
                <a:latin typeface="Courier"/>
              </a:rPr>
              <a:t>[, .(</a:t>
            </a:r>
            <a:br>
              <a:rPr sz="1800" dirty="0"/>
            </a:br>
            <a:r>
              <a:rPr sz="1800" dirty="0">
                <a:latin typeface="Courier"/>
              </a:rPr>
              <a:t>  </a:t>
            </a:r>
            <a:r>
              <a:rPr sz="1800" dirty="0">
                <a:solidFill>
                  <a:srgbClr val="7D9029"/>
                </a:solidFill>
                <a:latin typeface="Courier"/>
              </a:rPr>
              <a:t>Female =</a:t>
            </a:r>
            <a:r>
              <a:rPr sz="1800" dirty="0">
                <a:latin typeface="Courier"/>
              </a:rPr>
              <a:t> </a:t>
            </a:r>
            <a:r>
              <a:rPr sz="1800" dirty="0">
                <a:solidFill>
                  <a:srgbClr val="06287E"/>
                </a:solidFill>
                <a:latin typeface="Courier"/>
              </a:rPr>
              <a:t>factor</a:t>
            </a:r>
            <a:r>
              <a:rPr sz="1800" dirty="0">
                <a:latin typeface="Courier"/>
              </a:rPr>
              <a:t>(</a:t>
            </a:r>
            <a:r>
              <a:rPr sz="1800" dirty="0" err="1">
                <a:solidFill>
                  <a:srgbClr val="06287E"/>
                </a:solidFill>
                <a:latin typeface="Courier"/>
              </a:rPr>
              <a:t>na.omit</a:t>
            </a:r>
            <a:r>
              <a:rPr sz="1800" dirty="0">
                <a:latin typeface="Courier"/>
              </a:rPr>
              <a:t>(Female)[</a:t>
            </a:r>
            <a:r>
              <a:rPr sz="1800" dirty="0">
                <a:solidFill>
                  <a:srgbClr val="40A070"/>
                </a:solidFill>
                <a:latin typeface="Courier"/>
              </a:rPr>
              <a:t>1</a:t>
            </a:r>
            <a:r>
              <a:rPr sz="1800" dirty="0">
                <a:latin typeface="Courier"/>
              </a:rPr>
              <a:t>], </a:t>
            </a:r>
            <a:r>
              <a:rPr sz="1800" dirty="0">
                <a:solidFill>
                  <a:srgbClr val="7D9029"/>
                </a:solidFill>
                <a:latin typeface="Courier"/>
              </a:rPr>
              <a:t>levels =</a:t>
            </a:r>
            <a:r>
              <a:rPr sz="1800" dirty="0">
                <a:latin typeface="Courier"/>
              </a:rPr>
              <a:t> </a:t>
            </a:r>
            <a:r>
              <a:rPr sz="1800" dirty="0">
                <a:solidFill>
                  <a:srgbClr val="40A070"/>
                </a:solidFill>
                <a:latin typeface="Courier"/>
              </a:rPr>
              <a:t>0</a:t>
            </a:r>
            <a:r>
              <a:rPr sz="1800" dirty="0">
                <a:solidFill>
                  <a:srgbClr val="4070A0"/>
                </a:solidFill>
                <a:latin typeface="Courier"/>
              </a:rPr>
              <a:t>:</a:t>
            </a:r>
            <a:r>
              <a:rPr sz="1800" dirty="0">
                <a:solidFill>
                  <a:srgbClr val="40A070"/>
                </a:solidFill>
                <a:latin typeface="Courier"/>
              </a:rPr>
              <a:t>1</a:t>
            </a:r>
            <a:r>
              <a:rPr sz="1800" dirty="0">
                <a:latin typeface="Courier"/>
              </a:rPr>
              <a:t>),</a:t>
            </a:r>
            <a:br>
              <a:rPr sz="1800" dirty="0"/>
            </a:br>
            <a:r>
              <a:rPr sz="1800" dirty="0">
                <a:latin typeface="Courier"/>
              </a:rPr>
              <a:t>  </a:t>
            </a:r>
            <a:r>
              <a:rPr sz="1800" dirty="0">
                <a:solidFill>
                  <a:srgbClr val="7D9029"/>
                </a:solidFill>
                <a:latin typeface="Courier"/>
              </a:rPr>
              <a:t>Age =</a:t>
            </a:r>
            <a:r>
              <a:rPr sz="1800" dirty="0">
                <a:latin typeface="Courier"/>
              </a:rPr>
              <a:t> </a:t>
            </a:r>
            <a:r>
              <a:rPr sz="1800" dirty="0" err="1">
                <a:solidFill>
                  <a:srgbClr val="06287E"/>
                </a:solidFill>
                <a:latin typeface="Courier"/>
              </a:rPr>
              <a:t>na.omit</a:t>
            </a:r>
            <a:r>
              <a:rPr sz="1800" dirty="0">
                <a:latin typeface="Courier"/>
              </a:rPr>
              <a:t>(Age)[</a:t>
            </a:r>
            <a:r>
              <a:rPr sz="1800" dirty="0">
                <a:solidFill>
                  <a:srgbClr val="40A070"/>
                </a:solidFill>
                <a:latin typeface="Courier"/>
              </a:rPr>
              <a:t>1</a:t>
            </a:r>
            <a:r>
              <a:rPr sz="1800" dirty="0">
                <a:latin typeface="Courier"/>
              </a:rPr>
              <a:t>],</a:t>
            </a:r>
            <a:br>
              <a:rPr sz="1800" dirty="0"/>
            </a:br>
            <a:r>
              <a:rPr sz="1800" dirty="0">
                <a:latin typeface="Courier"/>
              </a:rPr>
              <a:t>  </a:t>
            </a:r>
            <a:r>
              <a:rPr sz="1800" dirty="0">
                <a:solidFill>
                  <a:srgbClr val="7D9029"/>
                </a:solidFill>
                <a:latin typeface="Courier"/>
              </a:rPr>
              <a:t>STRESS =</a:t>
            </a:r>
            <a:r>
              <a:rPr sz="1800" dirty="0">
                <a:latin typeface="Courier"/>
              </a:rPr>
              <a:t> </a:t>
            </a:r>
            <a:r>
              <a:rPr sz="1800" dirty="0">
                <a:solidFill>
                  <a:srgbClr val="06287E"/>
                </a:solidFill>
                <a:latin typeface="Courier"/>
              </a:rPr>
              <a:t>mean</a:t>
            </a:r>
            <a:r>
              <a:rPr sz="1800" dirty="0">
                <a:latin typeface="Courier"/>
              </a:rPr>
              <a:t>(STRESS, </a:t>
            </a:r>
            <a:r>
              <a:rPr sz="1800" dirty="0">
                <a:solidFill>
                  <a:srgbClr val="7D9029"/>
                </a:solidFill>
                <a:latin typeface="Courier"/>
              </a:rPr>
              <a:t>na.rm =</a:t>
            </a:r>
            <a:r>
              <a:rPr sz="1800" dirty="0">
                <a:latin typeface="Courier"/>
              </a:rPr>
              <a:t> </a:t>
            </a:r>
            <a:r>
              <a:rPr sz="1800" dirty="0">
                <a:solidFill>
                  <a:srgbClr val="880000"/>
                </a:solidFill>
                <a:latin typeface="Courier"/>
              </a:rPr>
              <a:t>TRUE</a:t>
            </a:r>
            <a:r>
              <a:rPr sz="1800" dirty="0">
                <a:latin typeface="Courier"/>
              </a:rPr>
              <a:t>),</a:t>
            </a:r>
            <a:br>
              <a:rPr sz="1800" dirty="0"/>
            </a:br>
            <a:r>
              <a:rPr sz="1800" dirty="0">
                <a:latin typeface="Courier"/>
              </a:rPr>
              <a:t>  </a:t>
            </a:r>
            <a:r>
              <a:rPr sz="1800" dirty="0">
                <a:solidFill>
                  <a:srgbClr val="7D9029"/>
                </a:solidFill>
                <a:latin typeface="Courier"/>
              </a:rPr>
              <a:t>PosAff =</a:t>
            </a:r>
            <a:r>
              <a:rPr sz="1800" dirty="0">
                <a:latin typeface="Courier"/>
              </a:rPr>
              <a:t> </a:t>
            </a:r>
            <a:r>
              <a:rPr sz="1800" dirty="0">
                <a:solidFill>
                  <a:srgbClr val="06287E"/>
                </a:solidFill>
                <a:latin typeface="Courier"/>
              </a:rPr>
              <a:t>mean</a:t>
            </a:r>
            <a:r>
              <a:rPr sz="1800" dirty="0">
                <a:latin typeface="Courier"/>
              </a:rPr>
              <a:t>(PosAff, </a:t>
            </a:r>
            <a:r>
              <a:rPr sz="1800" dirty="0">
                <a:solidFill>
                  <a:srgbClr val="7D9029"/>
                </a:solidFill>
                <a:latin typeface="Courier"/>
              </a:rPr>
              <a:t>na.rm =</a:t>
            </a:r>
            <a:r>
              <a:rPr sz="1800" dirty="0">
                <a:latin typeface="Courier"/>
              </a:rPr>
              <a:t> </a:t>
            </a:r>
            <a:r>
              <a:rPr sz="1800" dirty="0">
                <a:solidFill>
                  <a:srgbClr val="880000"/>
                </a:solidFill>
                <a:latin typeface="Courier"/>
              </a:rPr>
              <a:t>TRUE</a:t>
            </a:r>
            <a:r>
              <a:rPr sz="1800" dirty="0">
                <a:latin typeface="Courier"/>
              </a:rPr>
              <a:t>),</a:t>
            </a:r>
            <a:br>
              <a:rPr sz="1800" dirty="0"/>
            </a:br>
            <a:r>
              <a:rPr sz="1800" dirty="0">
                <a:latin typeface="Courier"/>
              </a:rPr>
              <a:t>  </a:t>
            </a:r>
            <a:r>
              <a:rPr sz="1800" dirty="0">
                <a:solidFill>
                  <a:srgbClr val="7D9029"/>
                </a:solidFill>
                <a:latin typeface="Courier"/>
              </a:rPr>
              <a:t>NegAff =</a:t>
            </a:r>
            <a:r>
              <a:rPr sz="1800" dirty="0">
                <a:latin typeface="Courier"/>
              </a:rPr>
              <a:t> </a:t>
            </a:r>
            <a:r>
              <a:rPr sz="1800" dirty="0">
                <a:solidFill>
                  <a:srgbClr val="06287E"/>
                </a:solidFill>
                <a:latin typeface="Courier"/>
              </a:rPr>
              <a:t>mean</a:t>
            </a:r>
            <a:r>
              <a:rPr sz="1800" dirty="0">
                <a:latin typeface="Courier"/>
              </a:rPr>
              <a:t>(NegAff, </a:t>
            </a:r>
            <a:r>
              <a:rPr sz="1800" dirty="0">
                <a:solidFill>
                  <a:srgbClr val="7D9029"/>
                </a:solidFill>
                <a:latin typeface="Courier"/>
              </a:rPr>
              <a:t>na.rm =</a:t>
            </a:r>
            <a:r>
              <a:rPr sz="1800" dirty="0">
                <a:latin typeface="Courier"/>
              </a:rPr>
              <a:t> </a:t>
            </a:r>
            <a:r>
              <a:rPr sz="1800" dirty="0">
                <a:solidFill>
                  <a:srgbClr val="880000"/>
                </a:solidFill>
                <a:latin typeface="Courier"/>
              </a:rPr>
              <a:t>TRUE</a:t>
            </a:r>
            <a:r>
              <a:rPr sz="1800" dirty="0">
                <a:latin typeface="Courier"/>
              </a:rPr>
              <a:t>)),</a:t>
            </a:r>
            <a:br>
              <a:rPr sz="1800" dirty="0"/>
            </a:br>
            <a:r>
              <a:rPr sz="1800" dirty="0">
                <a:latin typeface="Courier"/>
              </a:rPr>
              <a:t>  </a:t>
            </a:r>
            <a:r>
              <a:rPr sz="1800" dirty="0">
                <a:solidFill>
                  <a:srgbClr val="7D9029"/>
                </a:solidFill>
                <a:latin typeface="Courier"/>
              </a:rPr>
              <a:t>by =</a:t>
            </a:r>
            <a:r>
              <a:rPr sz="1800" dirty="0">
                <a:latin typeface="Courier"/>
              </a:rPr>
              <a:t> UserID])</a:t>
            </a:r>
            <a:br>
              <a:rPr sz="1800" dirty="0"/>
            </a:br>
            <a:br>
              <a:rPr sz="1800" dirty="0"/>
            </a:br>
            <a:r>
              <a:rPr sz="1800" i="1" dirty="0">
                <a:solidFill>
                  <a:srgbClr val="BA2121"/>
                </a:solidFill>
                <a:latin typeface="Courier"/>
              </a:rPr>
              <a:t>## create missing data</a:t>
            </a:r>
            <a:br>
              <a:rPr sz="1800" dirty="0"/>
            </a:br>
            <a:r>
              <a:rPr sz="1800" dirty="0" err="1">
                <a:latin typeface="Courier"/>
              </a:rPr>
              <a:t>davgmiss</a:t>
            </a:r>
            <a:r>
              <a:rPr sz="1800" dirty="0">
                <a:latin typeface="Courier"/>
              </a:rPr>
              <a:t> </a:t>
            </a:r>
            <a:r>
              <a:rPr sz="1800" dirty="0">
                <a:solidFill>
                  <a:srgbClr val="007020"/>
                </a:solidFill>
                <a:latin typeface="Courier"/>
              </a:rPr>
              <a:t>&lt;-</a:t>
            </a:r>
            <a:r>
              <a:rPr sz="1800" dirty="0">
                <a:latin typeface="Courier"/>
              </a:rPr>
              <a:t> </a:t>
            </a:r>
            <a:r>
              <a:rPr sz="1800" dirty="0">
                <a:solidFill>
                  <a:srgbClr val="06287E"/>
                </a:solidFill>
                <a:latin typeface="Courier"/>
              </a:rPr>
              <a:t>copy</a:t>
            </a:r>
            <a:r>
              <a:rPr sz="1800" dirty="0">
                <a:latin typeface="Courier"/>
              </a:rPr>
              <a:t>(</a:t>
            </a:r>
            <a:r>
              <a:rPr sz="1800" dirty="0" err="1">
                <a:latin typeface="Courier"/>
              </a:rPr>
              <a:t>davg</a:t>
            </a:r>
            <a:r>
              <a:rPr sz="1800" dirty="0">
                <a:latin typeface="Courier"/>
              </a:rPr>
              <a:t>)</a:t>
            </a:r>
            <a:br>
              <a:rPr sz="1800" dirty="0"/>
            </a:br>
            <a:r>
              <a:rPr sz="1800" dirty="0" err="1">
                <a:latin typeface="Courier"/>
              </a:rPr>
              <a:t>davgmiss</a:t>
            </a:r>
            <a:r>
              <a:rPr sz="1800" dirty="0">
                <a:latin typeface="Courier"/>
              </a:rPr>
              <a:t>[STRESS </a:t>
            </a:r>
            <a:r>
              <a:rPr sz="1800" dirty="0">
                <a:solidFill>
                  <a:srgbClr val="4070A0"/>
                </a:solidFill>
                <a:latin typeface="Courier"/>
              </a:rPr>
              <a:t>&lt;</a:t>
            </a:r>
            <a:r>
              <a:rPr sz="1800" dirty="0">
                <a:latin typeface="Courier"/>
              </a:rPr>
              <a:t> </a:t>
            </a:r>
            <a:r>
              <a:rPr sz="1800" dirty="0">
                <a:solidFill>
                  <a:srgbClr val="40A070"/>
                </a:solidFill>
                <a:latin typeface="Courier"/>
              </a:rPr>
              <a:t>1</a:t>
            </a:r>
            <a:r>
              <a:rPr sz="1800" dirty="0">
                <a:latin typeface="Courier"/>
              </a:rPr>
              <a:t>, NegAff </a:t>
            </a:r>
            <a:r>
              <a:rPr sz="1800" dirty="0">
                <a:solidFill>
                  <a:srgbClr val="4070A0"/>
                </a:solidFill>
                <a:latin typeface="Courier"/>
              </a:rPr>
              <a:t>:</a:t>
            </a:r>
            <a:r>
              <a:rPr sz="1800" b="1" dirty="0">
                <a:solidFill>
                  <a:srgbClr val="FF0000"/>
                </a:solidFill>
                <a:latin typeface="Courier"/>
              </a:rPr>
              <a:t>=</a:t>
            </a:r>
            <a:r>
              <a:rPr sz="1800" dirty="0">
                <a:latin typeface="Courier"/>
              </a:rPr>
              <a:t> </a:t>
            </a:r>
            <a:r>
              <a:rPr sz="1800" dirty="0">
                <a:solidFill>
                  <a:srgbClr val="880000"/>
                </a:solidFill>
                <a:latin typeface="Courier"/>
              </a:rPr>
              <a:t>NA</a:t>
            </a:r>
            <a:r>
              <a:rPr sz="1800" dirty="0">
                <a:latin typeface="Courier"/>
              </a:rPr>
              <a:t>]</a:t>
            </a:r>
            <a:br>
              <a:rPr sz="1800" dirty="0"/>
            </a:br>
            <a:r>
              <a:rPr sz="1800" dirty="0" err="1">
                <a:latin typeface="Courier"/>
              </a:rPr>
              <a:t>davgmiss</a:t>
            </a:r>
            <a:r>
              <a:rPr sz="1800" dirty="0">
                <a:latin typeface="Courier"/>
              </a:rPr>
              <a:t>[STRESS </a:t>
            </a:r>
            <a:r>
              <a:rPr sz="1800" dirty="0">
                <a:solidFill>
                  <a:srgbClr val="4070A0"/>
                </a:solidFill>
                <a:latin typeface="Courier"/>
              </a:rPr>
              <a:t>&gt;</a:t>
            </a:r>
            <a:r>
              <a:rPr sz="1800" dirty="0">
                <a:latin typeface="Courier"/>
              </a:rPr>
              <a:t> </a:t>
            </a:r>
            <a:r>
              <a:rPr sz="1800" dirty="0">
                <a:solidFill>
                  <a:srgbClr val="40A070"/>
                </a:solidFill>
                <a:latin typeface="Courier"/>
              </a:rPr>
              <a:t>4</a:t>
            </a:r>
            <a:r>
              <a:rPr sz="1800" dirty="0">
                <a:latin typeface="Courier"/>
              </a:rPr>
              <a:t>, PosAff </a:t>
            </a:r>
            <a:r>
              <a:rPr sz="1800" dirty="0">
                <a:solidFill>
                  <a:srgbClr val="4070A0"/>
                </a:solidFill>
                <a:latin typeface="Courier"/>
              </a:rPr>
              <a:t>:</a:t>
            </a:r>
            <a:r>
              <a:rPr sz="1800" b="1" dirty="0">
                <a:solidFill>
                  <a:srgbClr val="FF0000"/>
                </a:solidFill>
                <a:latin typeface="Courier"/>
              </a:rPr>
              <a:t>=</a:t>
            </a:r>
            <a:r>
              <a:rPr sz="1800" dirty="0">
                <a:latin typeface="Courier"/>
              </a:rPr>
              <a:t> </a:t>
            </a:r>
            <a:r>
              <a:rPr sz="1800" dirty="0">
                <a:solidFill>
                  <a:srgbClr val="880000"/>
                </a:solidFill>
                <a:latin typeface="Courier"/>
              </a:rPr>
              <a:t>NA</a:t>
            </a:r>
            <a:r>
              <a:rPr sz="1800" dirty="0">
                <a:latin typeface="Courier"/>
              </a:rPr>
              <a:t>]</a:t>
            </a:r>
            <a:br>
              <a:rPr sz="1800" dirty="0"/>
            </a:br>
            <a:r>
              <a:rPr sz="1800" i="1" dirty="0">
                <a:solidFill>
                  <a:srgbClr val="BA2121"/>
                </a:solidFill>
                <a:latin typeface="Courier"/>
              </a:rPr>
              <a:t>## random missingness on age and Female</a:t>
            </a:r>
            <a:br>
              <a:rPr sz="1800" dirty="0"/>
            </a:br>
            <a:r>
              <a:rPr sz="1800" dirty="0" err="1">
                <a:solidFill>
                  <a:srgbClr val="06287E"/>
                </a:solidFill>
                <a:latin typeface="Courier"/>
              </a:rPr>
              <a:t>set.seed</a:t>
            </a:r>
            <a:r>
              <a:rPr sz="1800" dirty="0">
                <a:latin typeface="Courier"/>
              </a:rPr>
              <a:t>(</a:t>
            </a:r>
            <a:r>
              <a:rPr sz="1800" dirty="0">
                <a:solidFill>
                  <a:srgbClr val="40A070"/>
                </a:solidFill>
                <a:latin typeface="Courier"/>
              </a:rPr>
              <a:t>1234</a:t>
            </a:r>
            <a:r>
              <a:rPr sz="1800" dirty="0">
                <a:latin typeface="Courier"/>
              </a:rPr>
              <a:t>)</a:t>
            </a:r>
            <a:br>
              <a:rPr sz="1800" dirty="0"/>
            </a:br>
            <a:r>
              <a:rPr sz="1800" dirty="0" err="1">
                <a:latin typeface="Courier"/>
              </a:rPr>
              <a:t>davgmiss</a:t>
            </a:r>
            <a:r>
              <a:rPr sz="1800" dirty="0">
                <a:latin typeface="Courier"/>
              </a:rPr>
              <a:t>[</a:t>
            </a:r>
            <a:r>
              <a:rPr sz="1800" dirty="0" err="1">
                <a:solidFill>
                  <a:srgbClr val="06287E"/>
                </a:solidFill>
                <a:latin typeface="Courier"/>
              </a:rPr>
              <a:t>rbinom</a:t>
            </a:r>
            <a:r>
              <a:rPr sz="1800" dirty="0">
                <a:latin typeface="Courier"/>
              </a:rPr>
              <a:t>(.N, </a:t>
            </a:r>
            <a:r>
              <a:rPr sz="1800" dirty="0">
                <a:solidFill>
                  <a:srgbClr val="7D9029"/>
                </a:solidFill>
                <a:latin typeface="Courier"/>
              </a:rPr>
              <a:t>size =</a:t>
            </a:r>
            <a:r>
              <a:rPr sz="1800" dirty="0">
                <a:latin typeface="Courier"/>
              </a:rPr>
              <a:t> </a:t>
            </a:r>
            <a:r>
              <a:rPr sz="1800" dirty="0">
                <a:solidFill>
                  <a:srgbClr val="40A070"/>
                </a:solidFill>
                <a:latin typeface="Courier"/>
              </a:rPr>
              <a:t>1</a:t>
            </a:r>
            <a:r>
              <a:rPr sz="1800" dirty="0">
                <a:latin typeface="Courier"/>
              </a:rPr>
              <a:t>, </a:t>
            </a:r>
            <a:r>
              <a:rPr sz="1800" dirty="0">
                <a:solidFill>
                  <a:srgbClr val="7D9029"/>
                </a:solidFill>
                <a:latin typeface="Courier"/>
              </a:rPr>
              <a:t>prob =</a:t>
            </a:r>
            <a:r>
              <a:rPr sz="1800" dirty="0">
                <a:latin typeface="Courier"/>
              </a:rPr>
              <a:t> .</a:t>
            </a:r>
            <a:r>
              <a:rPr sz="1800" dirty="0">
                <a:solidFill>
                  <a:srgbClr val="40A070"/>
                </a:solidFill>
                <a:latin typeface="Courier"/>
              </a:rPr>
              <a:t>1</a:t>
            </a:r>
            <a:r>
              <a:rPr sz="1800" dirty="0">
                <a:latin typeface="Courier"/>
              </a:rPr>
              <a:t>) </a:t>
            </a:r>
            <a:r>
              <a:rPr sz="1800" dirty="0">
                <a:solidFill>
                  <a:srgbClr val="4070A0"/>
                </a:solidFill>
                <a:latin typeface="Courier"/>
              </a:rPr>
              <a:t>==</a:t>
            </a:r>
            <a:r>
              <a:rPr sz="1800" dirty="0">
                <a:latin typeface="Courier"/>
              </a:rPr>
              <a:t> </a:t>
            </a:r>
            <a:r>
              <a:rPr sz="1800" dirty="0">
                <a:solidFill>
                  <a:srgbClr val="40A070"/>
                </a:solidFill>
                <a:latin typeface="Courier"/>
              </a:rPr>
              <a:t>1</a:t>
            </a:r>
            <a:r>
              <a:rPr sz="1800" dirty="0">
                <a:latin typeface="Courier"/>
              </a:rPr>
              <a:t>, Age </a:t>
            </a:r>
            <a:r>
              <a:rPr sz="1800" dirty="0">
                <a:solidFill>
                  <a:srgbClr val="4070A0"/>
                </a:solidFill>
                <a:latin typeface="Courier"/>
              </a:rPr>
              <a:t>:</a:t>
            </a:r>
            <a:r>
              <a:rPr sz="1800" b="1" dirty="0">
                <a:solidFill>
                  <a:srgbClr val="FF0000"/>
                </a:solidFill>
                <a:latin typeface="Courier"/>
              </a:rPr>
              <a:t>=</a:t>
            </a:r>
            <a:r>
              <a:rPr sz="1800" dirty="0">
                <a:latin typeface="Courier"/>
              </a:rPr>
              <a:t> </a:t>
            </a:r>
            <a:r>
              <a:rPr sz="1800" dirty="0" err="1">
                <a:solidFill>
                  <a:srgbClr val="880000"/>
                </a:solidFill>
                <a:latin typeface="Courier"/>
              </a:rPr>
              <a:t>NA_real</a:t>
            </a:r>
            <a:r>
              <a:rPr sz="1800" dirty="0">
                <a:solidFill>
                  <a:srgbClr val="880000"/>
                </a:solidFill>
                <a:latin typeface="Courier"/>
              </a:rPr>
              <a:t>_</a:t>
            </a:r>
            <a:r>
              <a:rPr sz="1800" dirty="0">
                <a:latin typeface="Courier"/>
              </a:rPr>
              <a:t>]</a:t>
            </a:r>
            <a:br>
              <a:rPr sz="1800" dirty="0"/>
            </a:br>
            <a:r>
              <a:rPr sz="1800" dirty="0" err="1">
                <a:latin typeface="Courier"/>
              </a:rPr>
              <a:t>davgmiss</a:t>
            </a:r>
            <a:r>
              <a:rPr sz="1800" dirty="0">
                <a:latin typeface="Courier"/>
              </a:rPr>
              <a:t>[</a:t>
            </a:r>
            <a:r>
              <a:rPr sz="1800" dirty="0" err="1">
                <a:solidFill>
                  <a:srgbClr val="06287E"/>
                </a:solidFill>
                <a:latin typeface="Courier"/>
              </a:rPr>
              <a:t>rbinom</a:t>
            </a:r>
            <a:r>
              <a:rPr sz="1800" dirty="0">
                <a:latin typeface="Courier"/>
              </a:rPr>
              <a:t>(.N, </a:t>
            </a:r>
            <a:r>
              <a:rPr sz="1800" dirty="0">
                <a:solidFill>
                  <a:srgbClr val="7D9029"/>
                </a:solidFill>
                <a:latin typeface="Courier"/>
              </a:rPr>
              <a:t>size =</a:t>
            </a:r>
            <a:r>
              <a:rPr sz="1800" dirty="0">
                <a:latin typeface="Courier"/>
              </a:rPr>
              <a:t> </a:t>
            </a:r>
            <a:r>
              <a:rPr sz="1800" dirty="0">
                <a:solidFill>
                  <a:srgbClr val="40A070"/>
                </a:solidFill>
                <a:latin typeface="Courier"/>
              </a:rPr>
              <a:t>1</a:t>
            </a:r>
            <a:r>
              <a:rPr sz="1800" dirty="0">
                <a:latin typeface="Courier"/>
              </a:rPr>
              <a:t>, </a:t>
            </a:r>
            <a:r>
              <a:rPr sz="1800" dirty="0">
                <a:solidFill>
                  <a:srgbClr val="7D9029"/>
                </a:solidFill>
                <a:latin typeface="Courier"/>
              </a:rPr>
              <a:t>prob =</a:t>
            </a:r>
            <a:r>
              <a:rPr sz="1800" dirty="0">
                <a:latin typeface="Courier"/>
              </a:rPr>
              <a:t> .</a:t>
            </a:r>
            <a:r>
              <a:rPr sz="1800" dirty="0">
                <a:solidFill>
                  <a:srgbClr val="40A070"/>
                </a:solidFill>
                <a:latin typeface="Courier"/>
              </a:rPr>
              <a:t>05</a:t>
            </a:r>
            <a:r>
              <a:rPr sz="1800" dirty="0">
                <a:latin typeface="Courier"/>
              </a:rPr>
              <a:t>) </a:t>
            </a:r>
            <a:r>
              <a:rPr sz="1800" dirty="0">
                <a:solidFill>
                  <a:srgbClr val="4070A0"/>
                </a:solidFill>
                <a:latin typeface="Courier"/>
              </a:rPr>
              <a:t>==</a:t>
            </a:r>
            <a:r>
              <a:rPr sz="1800" dirty="0">
                <a:latin typeface="Courier"/>
              </a:rPr>
              <a:t> </a:t>
            </a:r>
            <a:r>
              <a:rPr sz="1800" dirty="0">
                <a:solidFill>
                  <a:srgbClr val="40A070"/>
                </a:solidFill>
                <a:latin typeface="Courier"/>
              </a:rPr>
              <a:t>1</a:t>
            </a:r>
            <a:r>
              <a:rPr sz="1800" dirty="0">
                <a:latin typeface="Courier"/>
              </a:rPr>
              <a:t>, Female </a:t>
            </a:r>
            <a:r>
              <a:rPr sz="1800" dirty="0">
                <a:solidFill>
                  <a:srgbClr val="4070A0"/>
                </a:solidFill>
                <a:latin typeface="Courier"/>
              </a:rPr>
              <a:t>:</a:t>
            </a:r>
            <a:r>
              <a:rPr sz="1800" b="1" dirty="0">
                <a:solidFill>
                  <a:srgbClr val="FF0000"/>
                </a:solidFill>
                <a:latin typeface="Courier"/>
              </a:rPr>
              <a:t>=</a:t>
            </a:r>
            <a:r>
              <a:rPr sz="1800" dirty="0">
                <a:latin typeface="Courier"/>
              </a:rPr>
              <a:t> </a:t>
            </a:r>
            <a:r>
              <a:rPr sz="1800" dirty="0">
                <a:solidFill>
                  <a:srgbClr val="880000"/>
                </a:solidFill>
                <a:latin typeface="Courier"/>
              </a:rPr>
              <a:t>NA</a:t>
            </a:r>
            <a:r>
              <a:rPr sz="1800" dirty="0">
                <a:latin typeface="Courier"/>
              </a:rPr>
              <a:t>]</a:t>
            </a:r>
            <a:br>
              <a:rPr sz="1800" dirty="0"/>
            </a:br>
            <a:br>
              <a:rPr sz="1800" dirty="0"/>
            </a:br>
            <a:r>
              <a:rPr sz="1800" i="1" dirty="0">
                <a:solidFill>
                  <a:srgbClr val="BA2121"/>
                </a:solidFill>
                <a:latin typeface="Courier"/>
              </a:rPr>
              <a:t>## drop unneeded variables to make analysis easier</a:t>
            </a:r>
            <a:br>
              <a:rPr sz="1800" dirty="0"/>
            </a:br>
            <a:r>
              <a:rPr sz="1800" dirty="0" err="1">
                <a:latin typeface="Courier"/>
              </a:rPr>
              <a:t>davgmiss</a:t>
            </a:r>
            <a:r>
              <a:rPr sz="1800" dirty="0">
                <a:latin typeface="Courier"/>
              </a:rPr>
              <a:t>[, UserID </a:t>
            </a:r>
            <a:r>
              <a:rPr sz="1800" dirty="0">
                <a:solidFill>
                  <a:srgbClr val="4070A0"/>
                </a:solidFill>
                <a:latin typeface="Courier"/>
              </a:rPr>
              <a:t>:</a:t>
            </a:r>
            <a:r>
              <a:rPr sz="1800" b="1" dirty="0">
                <a:solidFill>
                  <a:srgbClr val="FF0000"/>
                </a:solidFill>
                <a:latin typeface="Courier"/>
              </a:rPr>
              <a:t>=</a:t>
            </a:r>
            <a:r>
              <a:rPr sz="1800" dirty="0">
                <a:latin typeface="Courier"/>
              </a:rPr>
              <a:t> </a:t>
            </a:r>
            <a:r>
              <a:rPr sz="1800" dirty="0">
                <a:solidFill>
                  <a:srgbClr val="880000"/>
                </a:solidFill>
                <a:latin typeface="Courier"/>
              </a:rPr>
              <a:t>NULL</a:t>
            </a:r>
            <a:r>
              <a:rPr sz="1800" dirty="0">
                <a:latin typeface="Courier"/>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6"/>
            <a:ext cx="10515600" cy="788172"/>
          </a:xfrm>
          <a:prstGeom prst="rect">
            <a:avLst/>
          </a:prstGeom>
        </p:spPr>
        <p:txBody>
          <a:bodyPr/>
          <a:lstStyle/>
          <a:p>
            <a:pPr marL="0" lvl="0" indent="0">
              <a:buNone/>
            </a:pPr>
            <a:r>
              <a:rPr dirty="0"/>
              <a:t>First Steps</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838200" y="1668779"/>
            <a:ext cx="4261701" cy="3720011"/>
          </a:xfrm>
        </p:spPr>
        <p:txBody>
          <a:bodyPr/>
          <a:lstStyle/>
          <a:p>
            <a:pPr marL="0" lvl="0" indent="0">
              <a:buNone/>
            </a:pPr>
            <a:r>
              <a:rPr sz="2400" dirty="0"/>
              <a:t>Before imputation, we should examine our data. The </a:t>
            </a:r>
            <a:r>
              <a:rPr sz="2400" dirty="0">
                <a:latin typeface="Courier"/>
              </a:rPr>
              <a:t>VIM</a:t>
            </a:r>
            <a:r>
              <a:rPr sz="2400" dirty="0"/>
              <a:t> package in </a:t>
            </a:r>
            <a:r>
              <a:rPr sz="2400" dirty="0">
                <a:latin typeface="Courier"/>
              </a:rPr>
              <a:t>R</a:t>
            </a:r>
            <a:r>
              <a:rPr sz="2400" dirty="0"/>
              <a:t> has helpful functions for this. </a:t>
            </a:r>
            <a:br>
              <a:rPr lang="en-US" sz="2400" dirty="0"/>
            </a:br>
            <a:r>
              <a:rPr sz="2400" dirty="0" err="1">
                <a:solidFill>
                  <a:srgbClr val="06287E"/>
                </a:solidFill>
                <a:latin typeface="Courier"/>
              </a:rPr>
              <a:t>aggr</a:t>
            </a:r>
            <a:r>
              <a:rPr sz="2400" dirty="0">
                <a:latin typeface="Courier"/>
              </a:rPr>
              <a:t>(</a:t>
            </a:r>
            <a:r>
              <a:rPr sz="2400" dirty="0" err="1">
                <a:latin typeface="Courier"/>
              </a:rPr>
              <a:t>davgmiss</a:t>
            </a:r>
            <a:r>
              <a:rPr sz="2400" dirty="0">
                <a:latin typeface="Courier"/>
              </a:rPr>
              <a:t>, </a:t>
            </a:r>
            <a:r>
              <a:rPr sz="2400" dirty="0">
                <a:solidFill>
                  <a:srgbClr val="7D9029"/>
                </a:solidFill>
                <a:latin typeface="Courier"/>
              </a:rPr>
              <a:t>prop =</a:t>
            </a:r>
            <a:r>
              <a:rPr sz="2400" dirty="0">
                <a:latin typeface="Courier"/>
              </a:rPr>
              <a:t> </a:t>
            </a:r>
            <a:r>
              <a:rPr sz="2400" dirty="0">
                <a:solidFill>
                  <a:srgbClr val="880000"/>
                </a:solidFill>
                <a:latin typeface="Courier"/>
              </a:rPr>
              <a:t>TRUE</a:t>
            </a:r>
            <a:r>
              <a:rPr sz="2400" dirty="0">
                <a:latin typeface="Courier"/>
              </a:rPr>
              <a:t>, </a:t>
            </a:r>
            <a:r>
              <a:rPr sz="2400" dirty="0">
                <a:solidFill>
                  <a:srgbClr val="7D9029"/>
                </a:solidFill>
                <a:latin typeface="Courier"/>
              </a:rPr>
              <a:t>numbers =</a:t>
            </a:r>
            <a:r>
              <a:rPr sz="2400" dirty="0">
                <a:latin typeface="Courier"/>
              </a:rPr>
              <a:t> </a:t>
            </a:r>
            <a:r>
              <a:rPr sz="2400" dirty="0">
                <a:solidFill>
                  <a:srgbClr val="880000"/>
                </a:solidFill>
                <a:latin typeface="Courier"/>
              </a:rPr>
              <a:t>TRUE</a:t>
            </a:r>
            <a:r>
              <a:rPr sz="2400" dirty="0">
                <a:latin typeface="Courier"/>
              </a:rPr>
              <a:t>)</a:t>
            </a:r>
          </a:p>
        </p:txBody>
      </p:sp>
      <p:pic>
        <p:nvPicPr>
          <p:cNvPr id="4" name="Picture 3" descr="MissingData_files/figure-pptx/unnamed-chunk-19-1.png">
            <a:extLst>
              <a:ext uri="{FF2B5EF4-FFF2-40B4-BE49-F238E27FC236}">
                <a16:creationId xmlns:a16="http://schemas.microsoft.com/office/drawing/2014/main" id="{B2676012-0356-466B-8757-311B32874EBC}"/>
              </a:ext>
            </a:extLst>
          </p:cNvPr>
          <p:cNvPicPr>
            <a:picLocks noGrp="1" noChangeAspect="1"/>
          </p:cNvPicPr>
          <p:nvPr/>
        </p:nvPicPr>
        <p:blipFill>
          <a:blip r:embed="rId3"/>
          <a:stretch>
            <a:fillRect/>
          </a:stretch>
        </p:blipFill>
        <p:spPr bwMode="auto">
          <a:xfrm>
            <a:off x="5155541" y="365126"/>
            <a:ext cx="7036459" cy="5622591"/>
          </a:xfrm>
          <a:prstGeom prst="rect">
            <a:avLst/>
          </a:prstGeom>
          <a:noFill/>
          <a:ln w="9525">
            <a:noFill/>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First Steps</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marL="0" lvl="0" indent="0">
              <a:buNone/>
            </a:pPr>
            <a:r>
              <a:t>A margin plot is an augmented scatter plot that in the margins shows the values on one variable when missing on the other along with a boxplot. This shows us that when negative affect is missing, stress scores are all low between 0 and 1. There are no missing stress scores so there is only one boxplot for negative affect.</a:t>
            </a:r>
          </a:p>
          <a:p>
            <a:pPr marL="0" lvl="0" indent="0">
              <a:buNone/>
            </a:pPr>
            <a:r>
              <a:t>The margin plot starts with a scatter plot. Blue dots are observed data. Red dots are imputed data.</a:t>
            </a:r>
          </a:p>
          <a:p>
            <a:pPr lvl="0" indent="0">
              <a:buNone/>
            </a:pPr>
            <a:r>
              <a:rPr>
                <a:solidFill>
                  <a:srgbClr val="06287E"/>
                </a:solidFill>
                <a:latin typeface="Courier"/>
              </a:rPr>
              <a:t>marginplot</a:t>
            </a:r>
            <a:r>
              <a:rPr>
                <a:latin typeface="Courier"/>
              </a:rPr>
              <a:t>(davgmiss[,.(STRESS, NegAff)])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Outline</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lvl="1"/>
            <a:r>
              <a:t>Non-Normal Data</a:t>
            </a:r>
          </a:p>
          <a:p>
            <a:pPr lvl="2"/>
            <a:r>
              <a:t>Examples</a:t>
            </a:r>
          </a:p>
          <a:p>
            <a:pPr lvl="2"/>
            <a:r>
              <a:t>Why it is a problem</a:t>
            </a:r>
          </a:p>
          <a:p>
            <a:pPr lvl="2"/>
            <a:r>
              <a:t>Bootstrapping as a solution</a:t>
            </a:r>
          </a:p>
          <a:p>
            <a:pPr lvl="2"/>
            <a:r>
              <a:t>Bootstrapping for longitudinal data</a:t>
            </a:r>
          </a:p>
          <a:p>
            <a:pPr lvl="1"/>
            <a:r>
              <a:t>Missing Data</a:t>
            </a:r>
          </a:p>
          <a:p>
            <a:pPr lvl="2"/>
            <a:r>
              <a:t>Examples</a:t>
            </a:r>
          </a:p>
          <a:p>
            <a:pPr lvl="2"/>
            <a:r>
              <a:t>Why it is a problem</a:t>
            </a:r>
          </a:p>
          <a:p>
            <a:pPr lvl="2"/>
            <a:r>
              <a:t>Multiple Imputation (MI) as a solution</a:t>
            </a:r>
          </a:p>
          <a:p>
            <a:pPr lvl="2"/>
            <a:r>
              <a:t>MI for longitudinal data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issingData_files/figure-pptx/unnamed-chunk-20-1.png"/>
          <p:cNvPicPr>
            <a:picLocks noGrp="1" noChangeAspect="1"/>
          </p:cNvPicPr>
          <p:nvPr/>
        </p:nvPicPr>
        <p:blipFill rotWithShape="1">
          <a:blip r:embed="rId2"/>
          <a:srcRect t="18785" r="7089" b="3981"/>
          <a:stretch/>
        </p:blipFill>
        <p:spPr bwMode="auto">
          <a:xfrm>
            <a:off x="1550035" y="0"/>
            <a:ext cx="9091930" cy="6039121"/>
          </a:xfrm>
          <a:prstGeom prst="rect">
            <a:avLst/>
          </a:prstGeom>
          <a:noFill/>
          <a:ln w="9525">
            <a:noFill/>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170815"/>
            <a:ext cx="10515600" cy="777875"/>
          </a:xfrm>
          <a:prstGeom prst="rect">
            <a:avLst/>
          </a:prstGeom>
        </p:spPr>
        <p:txBody>
          <a:bodyPr/>
          <a:lstStyle/>
          <a:p>
            <a:pPr marL="0" lvl="0" indent="0">
              <a:buNone/>
            </a:pPr>
            <a:r>
              <a:rPr dirty="0"/>
              <a:t>First Steps</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838200" y="788670"/>
            <a:ext cx="10515600" cy="5360670"/>
          </a:xfrm>
        </p:spPr>
        <p:txBody>
          <a:bodyPr/>
          <a:lstStyle/>
          <a:p>
            <a:pPr marL="0" lvl="0" indent="0">
              <a:lnSpc>
                <a:spcPct val="100000"/>
              </a:lnSpc>
              <a:spcBef>
                <a:spcPts val="0"/>
              </a:spcBef>
              <a:buNone/>
            </a:pPr>
            <a:r>
              <a:rPr sz="1600" dirty="0"/>
              <a:t>We can test whether levels of one variable differ by missing on another variable. This is often done with simple analyses, like t-tests or chi-square tests.</a:t>
            </a:r>
          </a:p>
          <a:p>
            <a:pPr lvl="0" indent="0">
              <a:lnSpc>
                <a:spcPct val="100000"/>
              </a:lnSpc>
              <a:spcBef>
                <a:spcPts val="0"/>
              </a:spcBef>
              <a:buNone/>
            </a:pPr>
            <a:r>
              <a:rPr sz="1600" i="1" dirty="0">
                <a:solidFill>
                  <a:srgbClr val="BA2121"/>
                </a:solidFill>
                <a:latin typeface="Courier"/>
              </a:rPr>
              <a:t>## does stress differ by missing on negative affect?</a:t>
            </a:r>
            <a:br>
              <a:rPr sz="1600" dirty="0"/>
            </a:br>
            <a:r>
              <a:rPr sz="1600" dirty="0" err="1">
                <a:solidFill>
                  <a:srgbClr val="06287E"/>
                </a:solidFill>
                <a:latin typeface="Courier"/>
              </a:rPr>
              <a:t>t.test</a:t>
            </a:r>
            <a:r>
              <a:rPr sz="1600" dirty="0">
                <a:latin typeface="Courier"/>
              </a:rPr>
              <a:t>(STRESS </a:t>
            </a:r>
            <a:r>
              <a:rPr sz="1600" dirty="0">
                <a:solidFill>
                  <a:srgbClr val="4070A0"/>
                </a:solidFill>
                <a:latin typeface="Courier"/>
              </a:rPr>
              <a:t>~</a:t>
            </a:r>
            <a:r>
              <a:rPr sz="1600" dirty="0">
                <a:latin typeface="Courier"/>
              </a:rPr>
              <a:t> </a:t>
            </a:r>
            <a:r>
              <a:rPr sz="1600" dirty="0">
                <a:solidFill>
                  <a:srgbClr val="06287E"/>
                </a:solidFill>
                <a:latin typeface="Courier"/>
              </a:rPr>
              <a:t>is.na</a:t>
            </a:r>
            <a:r>
              <a:rPr sz="1600" dirty="0">
                <a:latin typeface="Courier"/>
              </a:rPr>
              <a:t>(NegAff), </a:t>
            </a:r>
            <a:r>
              <a:rPr sz="1600" dirty="0">
                <a:solidFill>
                  <a:srgbClr val="7D9029"/>
                </a:solidFill>
                <a:latin typeface="Courier"/>
              </a:rPr>
              <a:t>data =</a:t>
            </a:r>
            <a:r>
              <a:rPr sz="1600" dirty="0">
                <a:latin typeface="Courier"/>
              </a:rPr>
              <a:t> </a:t>
            </a:r>
            <a:r>
              <a:rPr sz="1600" dirty="0" err="1">
                <a:latin typeface="Courier"/>
              </a:rPr>
              <a:t>davgmiss</a:t>
            </a:r>
            <a:r>
              <a:rPr sz="1600" dirty="0">
                <a:latin typeface="Courier"/>
              </a:rPr>
              <a:t>)</a:t>
            </a:r>
          </a:p>
          <a:p>
            <a:pPr lvl="0" indent="0">
              <a:lnSpc>
                <a:spcPct val="100000"/>
              </a:lnSpc>
              <a:spcBef>
                <a:spcPts val="0"/>
              </a:spcBef>
              <a:buNone/>
            </a:pPr>
            <a:r>
              <a:rPr sz="1600" dirty="0">
                <a:latin typeface="Courier"/>
              </a:rPr>
              <a:t>##  Welch Two Sample t-test
## data:  STRESS by is.na(NegAff)
## t = 20, df = 178, p-value &lt;2e-16
## alternative hypothesis: true difference in means is not equal to 0
## 95 percent confidence interval:
##  2.02 2.47
## sample estimates:
## mean in group FALSE  mean in group TRUE 
##               2.827               0.581</a:t>
            </a:r>
            <a:endParaRPr lang="en-US" sz="1600" dirty="0">
              <a:latin typeface="Courier"/>
            </a:endParaRPr>
          </a:p>
          <a:p>
            <a:pPr lvl="0" indent="0">
              <a:lnSpc>
                <a:spcPct val="100000"/>
              </a:lnSpc>
              <a:spcBef>
                <a:spcPts val="0"/>
              </a:spcBef>
              <a:buNone/>
            </a:pPr>
            <a:endParaRPr sz="1600" dirty="0">
              <a:latin typeface="Courier"/>
            </a:endParaRPr>
          </a:p>
          <a:p>
            <a:pPr lvl="0" indent="0">
              <a:lnSpc>
                <a:spcPct val="100000"/>
              </a:lnSpc>
              <a:spcBef>
                <a:spcPts val="0"/>
              </a:spcBef>
              <a:buNone/>
            </a:pPr>
            <a:r>
              <a:rPr sz="1600" i="1" dirty="0">
                <a:solidFill>
                  <a:srgbClr val="BA2121"/>
                </a:solidFill>
                <a:latin typeface="Courier"/>
              </a:rPr>
              <a:t>## does sex differ by missing negative affect?</a:t>
            </a:r>
            <a:br>
              <a:rPr sz="1600" dirty="0"/>
            </a:br>
            <a:r>
              <a:rPr sz="1600" dirty="0" err="1">
                <a:solidFill>
                  <a:srgbClr val="06287E"/>
                </a:solidFill>
                <a:latin typeface="Courier"/>
              </a:rPr>
              <a:t>chisq.test</a:t>
            </a:r>
            <a:r>
              <a:rPr sz="1600" dirty="0">
                <a:latin typeface="Courier"/>
              </a:rPr>
              <a:t>(</a:t>
            </a:r>
            <a:r>
              <a:rPr sz="1600" dirty="0" err="1">
                <a:latin typeface="Courier"/>
              </a:rPr>
              <a:t>davgmiss</a:t>
            </a:r>
            <a:r>
              <a:rPr sz="1600" dirty="0" err="1">
                <a:solidFill>
                  <a:srgbClr val="4070A0"/>
                </a:solidFill>
                <a:latin typeface="Courier"/>
              </a:rPr>
              <a:t>$</a:t>
            </a:r>
            <a:r>
              <a:rPr sz="1600" dirty="0" err="1">
                <a:latin typeface="Courier"/>
              </a:rPr>
              <a:t>Female</a:t>
            </a:r>
            <a:r>
              <a:rPr sz="1600" dirty="0">
                <a:latin typeface="Courier"/>
              </a:rPr>
              <a:t>, </a:t>
            </a:r>
            <a:r>
              <a:rPr sz="1600" dirty="0">
                <a:solidFill>
                  <a:srgbClr val="06287E"/>
                </a:solidFill>
                <a:latin typeface="Courier"/>
              </a:rPr>
              <a:t>is.na</a:t>
            </a:r>
            <a:r>
              <a:rPr sz="1600" dirty="0">
                <a:latin typeface="Courier"/>
              </a:rPr>
              <a:t>(</a:t>
            </a:r>
            <a:r>
              <a:rPr sz="1600" dirty="0" err="1">
                <a:latin typeface="Courier"/>
              </a:rPr>
              <a:t>davgmiss</a:t>
            </a:r>
            <a:r>
              <a:rPr sz="1600" dirty="0" err="1">
                <a:solidFill>
                  <a:srgbClr val="4070A0"/>
                </a:solidFill>
                <a:latin typeface="Courier"/>
              </a:rPr>
              <a:t>$</a:t>
            </a:r>
            <a:r>
              <a:rPr sz="1600" dirty="0" err="1">
                <a:latin typeface="Courier"/>
              </a:rPr>
              <a:t>NegAff</a:t>
            </a:r>
            <a:r>
              <a:rPr sz="1600" dirty="0">
                <a:latin typeface="Courier"/>
              </a:rPr>
              <a:t>))</a:t>
            </a:r>
          </a:p>
          <a:p>
            <a:pPr lvl="0" indent="0">
              <a:lnSpc>
                <a:spcPct val="100000"/>
              </a:lnSpc>
              <a:spcBef>
                <a:spcPts val="0"/>
              </a:spcBef>
              <a:buNone/>
            </a:pPr>
            <a:r>
              <a:rPr sz="1600" dirty="0">
                <a:latin typeface="Courier"/>
              </a:rPr>
              <a:t>## 
##  Pearson's Chi-squared test with Yates' continuity correction
## 
## data:  </a:t>
            </a:r>
            <a:r>
              <a:rPr sz="1600" dirty="0" err="1">
                <a:latin typeface="Courier"/>
              </a:rPr>
              <a:t>davgmiss$Female</a:t>
            </a:r>
            <a:r>
              <a:rPr sz="1600" dirty="0">
                <a:latin typeface="Courier"/>
              </a:rPr>
              <a:t> and is.na(</a:t>
            </a:r>
            <a:r>
              <a:rPr sz="1600" dirty="0" err="1">
                <a:latin typeface="Courier"/>
              </a:rPr>
              <a:t>davgmiss$NegAff</a:t>
            </a:r>
            <a:r>
              <a:rPr sz="1600" dirty="0">
                <a:latin typeface="Courier"/>
              </a:rPr>
              <a:t>)
## X-squared = 0.5, df = 1, p-value = 0.5</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MI in </a:t>
            </a:r>
            <a:r>
              <a:rPr>
                <a:latin typeface="Courier"/>
              </a:rPr>
              <a:t>R</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marL="0" lvl="0" indent="0">
              <a:buNone/>
            </a:pPr>
            <a:r>
              <a:t>Conducting MI in </a:t>
            </a:r>
            <a:r>
              <a:rPr>
                <a:latin typeface="Courier"/>
              </a:rPr>
              <a:t>R</a:t>
            </a:r>
            <a:r>
              <a:t> is relatively straight forward. A very flexible, robust approach is available using the </a:t>
            </a:r>
            <a:r>
              <a:rPr>
                <a:latin typeface="Courier"/>
              </a:rPr>
              <a:t>mice</a:t>
            </a:r>
            <a:r>
              <a:t> package and the </a:t>
            </a:r>
            <a:r>
              <a:rPr>
                <a:latin typeface="Courier"/>
              </a:rPr>
              <a:t>mice()</a:t>
            </a:r>
            <a:r>
              <a:t> function. You can control almost every aspect of the MI in </a:t>
            </a:r>
            <a:r>
              <a:rPr>
                <a:latin typeface="Courier"/>
              </a:rPr>
              <a:t>mice()</a:t>
            </a:r>
            <a:r>
              <a:t> but you also can use defaults.</a:t>
            </a:r>
          </a:p>
          <a:p>
            <a:pPr marL="0" lvl="0" indent="0">
              <a:buNone/>
            </a:pPr>
            <a:r>
              <a:rPr>
                <a:latin typeface="Courier"/>
              </a:rPr>
              <a:t>mice()</a:t>
            </a:r>
            <a:r>
              <a:t> takes a dataset, the number of imputed datasets to generate, the number of iterations, the random seed (make it reproducible) and default imputation methods. The defaults are fine, but you can change default imputation methods.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MI in </a:t>
            </a:r>
            <a:r>
              <a:rPr>
                <a:latin typeface="Courier"/>
              </a:rPr>
              <a:t>R</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838200" y="1074656"/>
            <a:ext cx="10515600" cy="5102307"/>
          </a:xfrm>
        </p:spPr>
        <p:txBody>
          <a:bodyPr/>
          <a:lstStyle/>
          <a:p>
            <a:pPr marL="0" lvl="0" indent="0">
              <a:buNone/>
            </a:pPr>
            <a:r>
              <a:rPr sz="2400" dirty="0"/>
              <a:t>Below we ask for all GLMs as imputation methods</a:t>
            </a:r>
          </a:p>
          <a:p>
            <a:pPr lvl="1">
              <a:buAutoNum type="arabicPeriod"/>
            </a:pPr>
            <a:r>
              <a:rPr sz="2000" dirty="0"/>
              <a:t>“norm” which is linear regression for numeric data</a:t>
            </a:r>
          </a:p>
          <a:p>
            <a:pPr lvl="1">
              <a:buAutoNum type="arabicPeriod"/>
            </a:pPr>
            <a:r>
              <a:rPr sz="2000" dirty="0"/>
              <a:t>“</a:t>
            </a:r>
            <a:r>
              <a:rPr sz="2000" dirty="0" err="1"/>
              <a:t>logreg</a:t>
            </a:r>
            <a:r>
              <a:rPr sz="2000" dirty="0"/>
              <a:t>” which is logistic regression for factor data with 2 levels</a:t>
            </a:r>
          </a:p>
          <a:p>
            <a:pPr lvl="1">
              <a:buAutoNum type="arabicPeriod"/>
            </a:pPr>
            <a:r>
              <a:rPr sz="2000" dirty="0"/>
              <a:t>“</a:t>
            </a:r>
            <a:r>
              <a:rPr sz="2000" dirty="0" err="1"/>
              <a:t>polyreg</a:t>
            </a:r>
            <a:r>
              <a:rPr sz="2000" dirty="0"/>
              <a:t>” which is polytomous or multinomial regression for unordered factor data with 3+ levels</a:t>
            </a:r>
          </a:p>
          <a:p>
            <a:pPr lvl="1">
              <a:buAutoNum type="arabicPeriod"/>
            </a:pPr>
            <a:r>
              <a:rPr sz="2000" dirty="0"/>
              <a:t>“</a:t>
            </a:r>
            <a:r>
              <a:rPr sz="2000" dirty="0" err="1"/>
              <a:t>polr</a:t>
            </a:r>
            <a:r>
              <a:rPr sz="2000" dirty="0"/>
              <a:t>” ordered logistic regression for factor data with 3+ ordered levels</a:t>
            </a:r>
          </a:p>
          <a:p>
            <a:pPr marL="0" lvl="0" indent="0">
              <a:buNone/>
            </a:pPr>
            <a:r>
              <a:rPr sz="2400" dirty="0">
                <a:latin typeface="Courier"/>
              </a:rPr>
              <a:t>R</a:t>
            </a:r>
            <a:r>
              <a:rPr sz="2400" dirty="0"/>
              <a:t> will do the steps discussed to then generate imputed datasets. We plot them to see if there is evidence of convergence. We set the maximum iterations as 20.</a:t>
            </a:r>
          </a:p>
          <a:p>
            <a:pPr lvl="0" indent="0">
              <a:buNone/>
            </a:pPr>
            <a:r>
              <a:rPr sz="2400" dirty="0">
                <a:latin typeface="Courier"/>
              </a:rPr>
              <a:t>mi</a:t>
            </a:r>
            <a:r>
              <a:rPr sz="2400" dirty="0">
                <a:solidFill>
                  <a:srgbClr val="40A070"/>
                </a:solidFill>
                <a:latin typeface="Courier"/>
              </a:rPr>
              <a:t>.1</a:t>
            </a:r>
            <a:r>
              <a:rPr sz="2400" dirty="0">
                <a:latin typeface="Courier"/>
              </a:rPr>
              <a:t> </a:t>
            </a:r>
            <a:r>
              <a:rPr sz="2400" dirty="0">
                <a:solidFill>
                  <a:srgbClr val="007020"/>
                </a:solidFill>
                <a:latin typeface="Courier"/>
              </a:rPr>
              <a:t>&lt;-</a:t>
            </a:r>
            <a:r>
              <a:rPr sz="2400" dirty="0">
                <a:latin typeface="Courier"/>
              </a:rPr>
              <a:t> </a:t>
            </a:r>
            <a:r>
              <a:rPr sz="2400" dirty="0">
                <a:solidFill>
                  <a:srgbClr val="06287E"/>
                </a:solidFill>
                <a:latin typeface="Courier"/>
              </a:rPr>
              <a:t>mice</a:t>
            </a:r>
            <a:r>
              <a:rPr sz="2400" dirty="0">
                <a:latin typeface="Courier"/>
              </a:rPr>
              <a:t>(</a:t>
            </a:r>
            <a:br>
              <a:rPr sz="2400" dirty="0"/>
            </a:br>
            <a:r>
              <a:rPr sz="2400" dirty="0">
                <a:latin typeface="Courier"/>
              </a:rPr>
              <a:t>  </a:t>
            </a:r>
            <a:r>
              <a:rPr sz="2400" dirty="0" err="1">
                <a:latin typeface="Courier"/>
              </a:rPr>
              <a:t>davgmiss</a:t>
            </a:r>
            <a:r>
              <a:rPr sz="2400" dirty="0">
                <a:latin typeface="Courier"/>
              </a:rPr>
              <a:t>,</a:t>
            </a:r>
            <a:br>
              <a:rPr sz="2400" dirty="0"/>
            </a:br>
            <a:r>
              <a:rPr sz="2400" dirty="0">
                <a:latin typeface="Courier"/>
              </a:rPr>
              <a:t>  </a:t>
            </a:r>
            <a:r>
              <a:rPr sz="2400" dirty="0">
                <a:solidFill>
                  <a:srgbClr val="7D9029"/>
                </a:solidFill>
                <a:latin typeface="Courier"/>
              </a:rPr>
              <a:t>m =</a:t>
            </a:r>
            <a:r>
              <a:rPr sz="2400" dirty="0">
                <a:latin typeface="Courier"/>
              </a:rPr>
              <a:t> </a:t>
            </a:r>
            <a:r>
              <a:rPr sz="2400" dirty="0">
                <a:solidFill>
                  <a:srgbClr val="40A070"/>
                </a:solidFill>
                <a:latin typeface="Courier"/>
              </a:rPr>
              <a:t>5</a:t>
            </a:r>
            <a:r>
              <a:rPr sz="2400" dirty="0">
                <a:latin typeface="Courier"/>
              </a:rPr>
              <a:t>,   </a:t>
            </a:r>
            <a:r>
              <a:rPr sz="2400" dirty="0" err="1">
                <a:solidFill>
                  <a:srgbClr val="7D9029"/>
                </a:solidFill>
                <a:latin typeface="Courier"/>
              </a:rPr>
              <a:t>maxit</a:t>
            </a:r>
            <a:r>
              <a:rPr sz="2400" dirty="0">
                <a:solidFill>
                  <a:srgbClr val="7D9029"/>
                </a:solidFill>
                <a:latin typeface="Courier"/>
              </a:rPr>
              <a:t> =</a:t>
            </a:r>
            <a:r>
              <a:rPr sz="2400" dirty="0">
                <a:latin typeface="Courier"/>
              </a:rPr>
              <a:t> </a:t>
            </a:r>
            <a:r>
              <a:rPr sz="2400" dirty="0">
                <a:solidFill>
                  <a:srgbClr val="40A070"/>
                </a:solidFill>
                <a:latin typeface="Courier"/>
              </a:rPr>
              <a:t>20</a:t>
            </a:r>
            <a:r>
              <a:rPr sz="2400" dirty="0">
                <a:latin typeface="Courier"/>
              </a:rPr>
              <a:t>,</a:t>
            </a:r>
            <a:br>
              <a:rPr sz="2400" dirty="0"/>
            </a:br>
            <a:r>
              <a:rPr sz="2400" dirty="0">
                <a:latin typeface="Courier"/>
              </a:rPr>
              <a:t>  </a:t>
            </a:r>
            <a:r>
              <a:rPr sz="2400" dirty="0" err="1">
                <a:solidFill>
                  <a:srgbClr val="7D9029"/>
                </a:solidFill>
                <a:latin typeface="Courier"/>
              </a:rPr>
              <a:t>defaultMethod</a:t>
            </a:r>
            <a:r>
              <a:rPr sz="2400" dirty="0">
                <a:solidFill>
                  <a:srgbClr val="7D9029"/>
                </a:solidFill>
                <a:latin typeface="Courier"/>
              </a:rPr>
              <a:t> =</a:t>
            </a:r>
            <a:r>
              <a:rPr sz="2400" dirty="0">
                <a:latin typeface="Courier"/>
              </a:rPr>
              <a:t> </a:t>
            </a:r>
            <a:r>
              <a:rPr sz="2400" dirty="0">
                <a:solidFill>
                  <a:srgbClr val="06287E"/>
                </a:solidFill>
                <a:latin typeface="Courier"/>
              </a:rPr>
              <a:t>c</a:t>
            </a:r>
            <a:r>
              <a:rPr sz="2400" dirty="0">
                <a:latin typeface="Courier"/>
              </a:rPr>
              <a:t>(</a:t>
            </a:r>
            <a:r>
              <a:rPr sz="2400" dirty="0">
                <a:solidFill>
                  <a:srgbClr val="4070A0"/>
                </a:solidFill>
                <a:latin typeface="Courier"/>
              </a:rPr>
              <a:t>"norm"</a:t>
            </a:r>
            <a:r>
              <a:rPr sz="2400" dirty="0">
                <a:latin typeface="Courier"/>
              </a:rPr>
              <a:t>, </a:t>
            </a:r>
            <a:r>
              <a:rPr sz="2400" dirty="0">
                <a:solidFill>
                  <a:srgbClr val="4070A0"/>
                </a:solidFill>
                <a:latin typeface="Courier"/>
              </a:rPr>
              <a:t>"</a:t>
            </a:r>
            <a:r>
              <a:rPr sz="2400" dirty="0" err="1">
                <a:solidFill>
                  <a:srgbClr val="4070A0"/>
                </a:solidFill>
                <a:latin typeface="Courier"/>
              </a:rPr>
              <a:t>logreg</a:t>
            </a:r>
            <a:r>
              <a:rPr sz="2400" dirty="0">
                <a:solidFill>
                  <a:srgbClr val="4070A0"/>
                </a:solidFill>
                <a:latin typeface="Courier"/>
              </a:rPr>
              <a:t>"</a:t>
            </a:r>
            <a:r>
              <a:rPr sz="2400" dirty="0">
                <a:latin typeface="Courier"/>
              </a:rPr>
              <a:t>, </a:t>
            </a:r>
            <a:r>
              <a:rPr sz="2400" dirty="0">
                <a:solidFill>
                  <a:srgbClr val="4070A0"/>
                </a:solidFill>
                <a:latin typeface="Courier"/>
              </a:rPr>
              <a:t>"</a:t>
            </a:r>
            <a:r>
              <a:rPr sz="2400" dirty="0" err="1">
                <a:solidFill>
                  <a:srgbClr val="4070A0"/>
                </a:solidFill>
                <a:latin typeface="Courier"/>
              </a:rPr>
              <a:t>polyreg</a:t>
            </a:r>
            <a:r>
              <a:rPr sz="2400" dirty="0">
                <a:solidFill>
                  <a:srgbClr val="4070A0"/>
                </a:solidFill>
                <a:latin typeface="Courier"/>
              </a:rPr>
              <a:t>"</a:t>
            </a:r>
            <a:r>
              <a:rPr sz="2400" dirty="0">
                <a:latin typeface="Courier"/>
              </a:rPr>
              <a:t>, </a:t>
            </a:r>
            <a:r>
              <a:rPr sz="2400" dirty="0">
                <a:solidFill>
                  <a:srgbClr val="4070A0"/>
                </a:solidFill>
                <a:latin typeface="Courier"/>
              </a:rPr>
              <a:t>"</a:t>
            </a:r>
            <a:r>
              <a:rPr sz="2400" dirty="0" err="1">
                <a:solidFill>
                  <a:srgbClr val="4070A0"/>
                </a:solidFill>
                <a:latin typeface="Courier"/>
              </a:rPr>
              <a:t>polr</a:t>
            </a:r>
            <a:r>
              <a:rPr sz="2400" dirty="0">
                <a:solidFill>
                  <a:srgbClr val="4070A0"/>
                </a:solidFill>
                <a:latin typeface="Courier"/>
              </a:rPr>
              <a:t>"</a:t>
            </a:r>
            <a:r>
              <a:rPr sz="2400" dirty="0">
                <a:latin typeface="Courier"/>
              </a:rPr>
              <a:t>),</a:t>
            </a:r>
            <a:br>
              <a:rPr sz="2400" dirty="0"/>
            </a:br>
            <a:r>
              <a:rPr sz="2400" dirty="0">
                <a:latin typeface="Courier"/>
              </a:rPr>
              <a:t>  </a:t>
            </a:r>
            <a:r>
              <a:rPr sz="2400" dirty="0">
                <a:solidFill>
                  <a:srgbClr val="7D9029"/>
                </a:solidFill>
                <a:latin typeface="Courier"/>
              </a:rPr>
              <a:t>seed =</a:t>
            </a:r>
            <a:r>
              <a:rPr sz="2400" dirty="0">
                <a:latin typeface="Courier"/>
              </a:rPr>
              <a:t> </a:t>
            </a:r>
            <a:r>
              <a:rPr sz="2400" dirty="0">
                <a:solidFill>
                  <a:srgbClr val="40A070"/>
                </a:solidFill>
                <a:latin typeface="Courier"/>
              </a:rPr>
              <a:t>1234</a:t>
            </a:r>
            <a:r>
              <a:rPr sz="2400" dirty="0">
                <a:latin typeface="Courier"/>
              </a:rPr>
              <a:t>, </a:t>
            </a:r>
            <a:r>
              <a:rPr sz="2400" dirty="0" err="1">
                <a:solidFill>
                  <a:srgbClr val="7D9029"/>
                </a:solidFill>
                <a:latin typeface="Courier"/>
              </a:rPr>
              <a:t>printFlag</a:t>
            </a:r>
            <a:r>
              <a:rPr sz="2400" dirty="0">
                <a:solidFill>
                  <a:srgbClr val="7D9029"/>
                </a:solidFill>
                <a:latin typeface="Courier"/>
              </a:rPr>
              <a:t> =</a:t>
            </a:r>
            <a:r>
              <a:rPr sz="2400" dirty="0">
                <a:latin typeface="Courier"/>
              </a:rPr>
              <a:t> </a:t>
            </a:r>
            <a:r>
              <a:rPr sz="2400" dirty="0">
                <a:solidFill>
                  <a:srgbClr val="880000"/>
                </a:solidFill>
                <a:latin typeface="Courier"/>
              </a:rPr>
              <a:t>FALSE</a:t>
            </a:r>
            <a:r>
              <a:rPr sz="2400" dirty="0">
                <a:latin typeface="Courier"/>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0" y="1"/>
            <a:ext cx="5655212" cy="788578"/>
          </a:xfrm>
          <a:prstGeom prst="rect">
            <a:avLst/>
          </a:prstGeom>
        </p:spPr>
        <p:txBody>
          <a:bodyPr/>
          <a:lstStyle/>
          <a:p>
            <a:pPr marL="0" lvl="0" indent="0">
              <a:buNone/>
            </a:pPr>
            <a:r>
              <a:rPr dirty="0"/>
              <a:t>MI in </a:t>
            </a:r>
            <a:r>
              <a:rPr dirty="0">
                <a:latin typeface="Courier"/>
              </a:rPr>
              <a:t>R</a:t>
            </a:r>
            <a:r>
              <a:rPr dirty="0"/>
              <a:t> </a:t>
            </a:r>
            <a:br>
              <a:rPr lang="en-US" dirty="0"/>
            </a:br>
            <a:r>
              <a:rPr dirty="0"/>
              <a:t>Convergence</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0" y="2391507"/>
            <a:ext cx="3572759" cy="3213161"/>
          </a:xfrm>
        </p:spPr>
        <p:txBody>
          <a:bodyPr/>
          <a:lstStyle/>
          <a:p>
            <a:pPr lvl="0" indent="0">
              <a:buNone/>
            </a:pPr>
            <a:r>
              <a:rPr sz="2400" dirty="0">
                <a:solidFill>
                  <a:srgbClr val="06287E"/>
                </a:solidFill>
                <a:latin typeface="Courier"/>
              </a:rPr>
              <a:t>plot</a:t>
            </a:r>
            <a:r>
              <a:rPr sz="2400" dirty="0">
                <a:latin typeface="Courier"/>
              </a:rPr>
              <a:t>(mi</a:t>
            </a:r>
            <a:r>
              <a:rPr sz="2400" dirty="0">
                <a:solidFill>
                  <a:srgbClr val="40A070"/>
                </a:solidFill>
                <a:latin typeface="Courier"/>
              </a:rPr>
              <a:t>.1</a:t>
            </a:r>
            <a:r>
              <a:rPr sz="2400" dirty="0">
                <a:latin typeface="Courier"/>
              </a:rPr>
              <a:t>, PosAff </a:t>
            </a:r>
            <a:r>
              <a:rPr sz="2400" dirty="0">
                <a:solidFill>
                  <a:srgbClr val="4070A0"/>
                </a:solidFill>
                <a:latin typeface="Courier"/>
              </a:rPr>
              <a:t>+</a:t>
            </a:r>
            <a:r>
              <a:rPr sz="2400" dirty="0">
                <a:latin typeface="Courier"/>
              </a:rPr>
              <a:t> NegAff </a:t>
            </a:r>
            <a:r>
              <a:rPr sz="2400" dirty="0">
                <a:solidFill>
                  <a:srgbClr val="4070A0"/>
                </a:solidFill>
                <a:latin typeface="Courier"/>
              </a:rPr>
              <a:t>+</a:t>
            </a:r>
            <a:r>
              <a:rPr sz="2400" dirty="0">
                <a:latin typeface="Courier"/>
              </a:rPr>
              <a:t> Female </a:t>
            </a:r>
            <a:r>
              <a:rPr sz="2400" dirty="0">
                <a:solidFill>
                  <a:srgbClr val="4070A0"/>
                </a:solidFill>
                <a:latin typeface="Courier"/>
              </a:rPr>
              <a:t>~</a:t>
            </a:r>
            <a:r>
              <a:rPr sz="2400" dirty="0">
                <a:latin typeface="Courier"/>
              </a:rPr>
              <a:t> .it </a:t>
            </a:r>
            <a:r>
              <a:rPr sz="2400" dirty="0">
                <a:solidFill>
                  <a:srgbClr val="4070A0"/>
                </a:solidFill>
                <a:latin typeface="Courier"/>
              </a:rPr>
              <a:t>|</a:t>
            </a:r>
            <a:r>
              <a:rPr sz="2400" dirty="0">
                <a:latin typeface="Courier"/>
              </a:rPr>
              <a:t> .</a:t>
            </a:r>
            <a:r>
              <a:rPr sz="2400" dirty="0" err="1">
                <a:latin typeface="Courier"/>
              </a:rPr>
              <a:t>ms</a:t>
            </a:r>
            <a:r>
              <a:rPr sz="2400" dirty="0">
                <a:latin typeface="Courier"/>
              </a:rPr>
              <a:t>)</a:t>
            </a:r>
          </a:p>
        </p:txBody>
      </p:sp>
      <p:pic>
        <p:nvPicPr>
          <p:cNvPr id="4" name="Picture 3" descr="MissingData_files/figure-pptx/unnamed-chunk-23-1.png">
            <a:extLst>
              <a:ext uri="{FF2B5EF4-FFF2-40B4-BE49-F238E27FC236}">
                <a16:creationId xmlns:a16="http://schemas.microsoft.com/office/drawing/2014/main" id="{7A2B1BB7-F035-47D1-9B06-C8592562AF1E}"/>
              </a:ext>
            </a:extLst>
          </p:cNvPr>
          <p:cNvPicPr>
            <a:picLocks noGrp="1" noChangeAspect="1"/>
          </p:cNvPicPr>
          <p:nvPr/>
        </p:nvPicPr>
        <p:blipFill rotWithShape="1">
          <a:blip r:embed="rId2"/>
          <a:srcRect t="8338" b="725"/>
          <a:stretch/>
        </p:blipFill>
        <p:spPr bwMode="auto">
          <a:xfrm>
            <a:off x="3693099" y="394290"/>
            <a:ext cx="8498901" cy="6175718"/>
          </a:xfrm>
          <a:prstGeom prst="rect">
            <a:avLst/>
          </a:prstGeom>
          <a:noFill/>
          <a:ln w="9525">
            <a:noFill/>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MI Diagnostics</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marL="0" lvl="0" indent="0">
              <a:buNone/>
            </a:pPr>
            <a:r>
              <a:t>Diagnostic plots do not necessarily tell you whether the imputation is “right” or “wrong”. They show in blue the observed density plots and in blue the observed data scatter plots. The red lines and points represent the distributions from the imputed data.</a:t>
            </a:r>
          </a:p>
          <a:p>
            <a:pPr lvl="0" indent="0">
              <a:buNone/>
            </a:pPr>
            <a:r>
              <a:rPr>
                <a:solidFill>
                  <a:srgbClr val="06287E"/>
                </a:solidFill>
                <a:latin typeface="Courier"/>
              </a:rPr>
              <a:t>densityplot</a:t>
            </a:r>
            <a:r>
              <a:rPr>
                <a:latin typeface="Courier"/>
              </a:rPr>
              <a:t>(mi</a:t>
            </a:r>
            <a:r>
              <a:rPr>
                <a:solidFill>
                  <a:srgbClr val="40A070"/>
                </a:solidFill>
                <a:latin typeface="Courier"/>
              </a:rPr>
              <a:t>.1</a:t>
            </a:r>
            <a:r>
              <a:rPr>
                <a:latin typeface="Courier"/>
              </a:rPr>
              <a:t>, </a:t>
            </a:r>
            <a:r>
              <a:rPr>
                <a:solidFill>
                  <a:srgbClr val="4070A0"/>
                </a:solidFill>
                <a:latin typeface="Courier"/>
              </a:rPr>
              <a:t>~</a:t>
            </a:r>
            <a:r>
              <a:rPr>
                <a:latin typeface="Courier"/>
              </a:rPr>
              <a:t> PosAff </a:t>
            </a:r>
            <a:r>
              <a:rPr>
                <a:solidFill>
                  <a:srgbClr val="4070A0"/>
                </a:solidFill>
                <a:latin typeface="Courier"/>
              </a:rPr>
              <a:t>+</a:t>
            </a:r>
            <a:r>
              <a:rPr>
                <a:latin typeface="Courier"/>
              </a:rPr>
              <a:t> NegAff </a:t>
            </a:r>
            <a:r>
              <a:rPr>
                <a:solidFill>
                  <a:srgbClr val="4070A0"/>
                </a:solidFill>
                <a:latin typeface="Courier"/>
              </a:rPr>
              <a:t>+</a:t>
            </a:r>
            <a:r>
              <a:rPr>
                <a:latin typeface="Courier"/>
              </a:rPr>
              <a:t> Age)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issingData_files/figure-pptx/unnamed-chunk-24-1.png"/>
          <p:cNvPicPr>
            <a:picLocks noGrp="1" noChangeAspect="1"/>
          </p:cNvPicPr>
          <p:nvPr/>
        </p:nvPicPr>
        <p:blipFill>
          <a:blip r:embed="rId2"/>
          <a:stretch>
            <a:fillRect/>
          </a:stretch>
        </p:blipFill>
        <p:spPr bwMode="auto">
          <a:xfrm>
            <a:off x="2186158" y="0"/>
            <a:ext cx="7819683" cy="6248438"/>
          </a:xfrm>
          <a:prstGeom prst="rect">
            <a:avLst/>
          </a:prstGeom>
          <a:noFill/>
          <a:ln w="9525">
            <a:noFill/>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MI in </a:t>
            </a:r>
            <a:r>
              <a:rPr>
                <a:latin typeface="Courier"/>
              </a:rPr>
              <a:t>R</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marL="0" lvl="0" indent="0">
              <a:buNone/>
            </a:pPr>
            <a:r>
              <a:t>Once you have created the imputed datasets, you can analyse them. Analyses must be repeated on each individual dataset. For models that are fitted with a formula interface, you can use the special </a:t>
            </a:r>
            <a:r>
              <a:rPr>
                <a:latin typeface="Courier"/>
              </a:rPr>
              <a:t>with()</a:t>
            </a:r>
            <a:r>
              <a:t> function which works with multiply imputed datasets. It means that the analysis is automatically run on each imputed dataset separately. To pool the results from the individual regressions, we use the </a:t>
            </a:r>
            <a:r>
              <a:rPr>
                <a:latin typeface="Courier"/>
              </a:rPr>
              <a:t>pool()</a:t>
            </a:r>
            <a:r>
              <a:t> function.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MI Pooled Results in </a:t>
            </a:r>
            <a:r>
              <a:rPr>
                <a:latin typeface="Courier"/>
              </a:rPr>
              <a:t>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838200" y="956603"/>
                <a:ext cx="10515600" cy="5220360"/>
              </a:xfrm>
            </p:spPr>
            <p:txBody>
              <a:bodyPr/>
              <a:lstStyle/>
              <a:p>
                <a:pPr marL="0" lvl="0" indent="0">
                  <a:buNone/>
                </a:pPr>
                <a:r>
                  <a:rPr sz="2400" dirty="0"/>
                  <a:t>The pooled output has several pieces:</a:t>
                </a:r>
              </a:p>
              <a:p>
                <a:pPr lvl="1"/>
                <a:r>
                  <a:rPr sz="2000" b="1" dirty="0"/>
                  <a:t>estimate</a:t>
                </a:r>
                <a:r>
                  <a:rPr sz="2000" dirty="0"/>
                  <a:t>: the pooled, average regression coefficients;</a:t>
                </a:r>
              </a:p>
              <a:p>
                <a:pPr lvl="1"/>
                <a:r>
                  <a:rPr sz="2000" b="1" dirty="0" err="1"/>
                  <a:t>ubar</a:t>
                </a:r>
                <a:r>
                  <a:rPr sz="2000" dirty="0"/>
                  <a:t>: the average variance (based on the squared standard errors) associated with sampling variation, we called it </a:t>
                </a:r>
                <a14:m>
                  <m:oMath xmlns:m="http://schemas.openxmlformats.org/officeDocument/2006/math">
                    <m:acc>
                      <m:accPr>
                        <m:chr m:val="‾"/>
                        <m:ctrlPr>
                          <a:rPr sz="2000">
                            <a:latin typeface="Cambria Math" panose="02040503050406030204" pitchFamily="18" charset="0"/>
                          </a:rPr>
                        </m:ctrlPr>
                      </m:accPr>
                      <m:e>
                        <m:r>
                          <a:rPr sz="2000">
                            <a:latin typeface="Cambria Math" panose="02040503050406030204" pitchFamily="18" charset="0"/>
                          </a:rPr>
                          <m:t>𝑉</m:t>
                        </m:r>
                      </m:e>
                    </m:acc>
                  </m:oMath>
                </a14:m>
                <a:r>
                  <a:rPr sz="2000" dirty="0"/>
                  <a:t>;</a:t>
                </a:r>
              </a:p>
              <a:p>
                <a:pPr lvl="1"/>
                <a:r>
                  <a:rPr sz="2000" b="1" dirty="0"/>
                  <a:t>b</a:t>
                </a:r>
                <a:r>
                  <a:rPr sz="2000" dirty="0"/>
                  <a:t>: the between imputation variance;</a:t>
                </a:r>
              </a:p>
              <a:p>
                <a:pPr lvl="1"/>
                <a:r>
                  <a:rPr sz="2000" b="1" dirty="0"/>
                  <a:t>t</a:t>
                </a:r>
                <a:r>
                  <a:rPr sz="2000" dirty="0"/>
                  <a:t>: the total variance incorporating sampling variation, between imputation variance, and simulation error;</a:t>
                </a:r>
              </a:p>
              <a:p>
                <a:pPr lvl="1"/>
                <a:r>
                  <a:rPr sz="2000" b="1" dirty="0" err="1"/>
                  <a:t>dfcom</a:t>
                </a:r>
                <a:r>
                  <a:rPr sz="2000" dirty="0"/>
                  <a:t>: the degrees of freedom for the complete data analysis (i.e., if there had not been missing data);</a:t>
                </a:r>
              </a:p>
              <a:p>
                <a:pPr lvl="1"/>
                <a:r>
                  <a:rPr sz="2000" b="1" dirty="0"/>
                  <a:t>df</a:t>
                </a:r>
                <a:r>
                  <a:rPr sz="2000" dirty="0"/>
                  <a:t>: the estimated residual degrees of freedom for the model, taking into account missingness;</a:t>
                </a:r>
              </a:p>
              <a:p>
                <a:pPr lvl="1"/>
                <a:r>
                  <a:rPr sz="2000" b="1" dirty="0" err="1"/>
                  <a:t>riv</a:t>
                </a:r>
                <a:r>
                  <a:rPr sz="2000" dirty="0"/>
                  <a:t>: the relative increase variance due to missing data;</a:t>
                </a:r>
              </a:p>
              <a:p>
                <a:pPr lvl="1"/>
                <a:r>
                  <a:rPr sz="2000" b="1" dirty="0"/>
                  <a:t>lambda</a:t>
                </a:r>
                <a:r>
                  <a:rPr sz="2000" dirty="0"/>
                  <a:t> or </a:t>
                </a:r>
                <a14:m>
                  <m:oMath xmlns:m="http://schemas.openxmlformats.org/officeDocument/2006/math">
                    <m:r>
                      <a:rPr sz="2000">
                        <a:latin typeface="Cambria Math" panose="02040503050406030204" pitchFamily="18" charset="0"/>
                      </a:rPr>
                      <m:t>𝜆</m:t>
                    </m:r>
                  </m:oMath>
                </a14:m>
                <a:r>
                  <a:rPr sz="2000" dirty="0"/>
                  <a:t>: the proportion of total variance due to missing data, that is: </a:t>
                </a:r>
                <a14:m>
                  <m:oMath xmlns:m="http://schemas.openxmlformats.org/officeDocument/2006/math">
                    <m:r>
                      <a:rPr sz="2000">
                        <a:latin typeface="Cambria Math" panose="02040503050406030204" pitchFamily="18" charset="0"/>
                      </a:rPr>
                      <m:t>𝜆</m:t>
                    </m:r>
                    <m:r>
                      <a:rPr sz="2000">
                        <a:latin typeface="Cambria Math" panose="02040503050406030204" pitchFamily="18" charset="0"/>
                      </a:rPr>
                      <m:t>=</m:t>
                    </m:r>
                    <m:f>
                      <m:fPr>
                        <m:ctrlPr>
                          <a:rPr sz="2000" i="1">
                            <a:latin typeface="Cambria Math" panose="02040503050406030204" pitchFamily="18" charset="0"/>
                          </a:rPr>
                        </m:ctrlPr>
                      </m:fPr>
                      <m:num>
                        <m:r>
                          <a:rPr sz="2000">
                            <a:latin typeface="Cambria Math" panose="02040503050406030204" pitchFamily="18" charset="0"/>
                          </a:rPr>
                          <m:t>𝐵</m:t>
                        </m:r>
                        <m:r>
                          <a:rPr sz="2000">
                            <a:latin typeface="Cambria Math" panose="02040503050406030204" pitchFamily="18" charset="0"/>
                          </a:rPr>
                          <m:t>+</m:t>
                        </m:r>
                        <m:r>
                          <a:rPr sz="2000">
                            <a:latin typeface="Cambria Math" panose="02040503050406030204" pitchFamily="18" charset="0"/>
                          </a:rPr>
                          <m:t>𝐵</m:t>
                        </m:r>
                        <m:r>
                          <a:rPr sz="2000">
                            <a:latin typeface="Cambria Math" panose="02040503050406030204" pitchFamily="18" charset="0"/>
                          </a:rPr>
                          <m:t>/</m:t>
                        </m:r>
                        <m:r>
                          <a:rPr sz="2000">
                            <a:latin typeface="Cambria Math" panose="02040503050406030204" pitchFamily="18" charset="0"/>
                          </a:rPr>
                          <m:t>𝑚</m:t>
                        </m:r>
                      </m:num>
                      <m:den>
                        <m:r>
                          <a:rPr sz="2000">
                            <a:latin typeface="Cambria Math" panose="02040503050406030204" pitchFamily="18" charset="0"/>
                          </a:rPr>
                          <m:t>𝑇</m:t>
                        </m:r>
                      </m:den>
                    </m:f>
                  </m:oMath>
                </a14:m>
                <a:r>
                  <a:rPr sz="2000" dirty="0"/>
                  <a:t>;</a:t>
                </a:r>
              </a:p>
              <a:p>
                <a:pPr lvl="1"/>
                <a:r>
                  <a:rPr sz="2000" b="1" dirty="0" err="1"/>
                  <a:t>fmi</a:t>
                </a:r>
                <a:r>
                  <a:rPr sz="2000" dirty="0"/>
                  <a:t>: the fraction of missing information</a:t>
                </a:r>
              </a:p>
            </p:txBody>
          </p:sp>
        </mc:Choice>
        <mc:Fallback>
          <p:sp>
            <p:nvSpPr>
              <p:cNvPr id="3" name="Content Placeholder 2">
                <a:extLst>
                  <a:ext uri="{FF2B5EF4-FFF2-40B4-BE49-F238E27FC236}">
                    <a16:creationId xmlns:a16="http://schemas.microsoft.com/office/drawing/2014/main" id="{64F94C25-B85E-4743-A302-20BF101F1F08}"/>
                  </a:ext>
                </a:extLst>
              </p:cNvPr>
              <p:cNvSpPr>
                <a:spLocks noGrp="1" noRot="1" noChangeAspect="1" noMove="1" noResize="1" noEditPoints="1" noAdjustHandles="1" noChangeArrowheads="1" noChangeShapeType="1" noTextEdit="1"/>
              </p:cNvSpPr>
              <p:nvPr>
                <p:ph idx="1"/>
              </p:nvPr>
            </p:nvSpPr>
            <p:spPr>
              <a:xfrm>
                <a:off x="838200" y="956603"/>
                <a:ext cx="10515600" cy="5220360"/>
              </a:xfrm>
              <a:blipFill>
                <a:blip r:embed="rId2"/>
                <a:stretch>
                  <a:fillRect l="-928" t="-1636"/>
                </a:stretch>
              </a:blipFill>
            </p:spPr>
            <p:txBody>
              <a:bodyPr/>
              <a:lstStyle/>
              <a:p>
                <a:r>
                  <a:rPr lang="en-US">
                    <a:noFill/>
                  </a:rPr>
                  <a:t> </a:t>
                </a:r>
              </a:p>
            </p:txBody>
          </p:sp>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rPr dirty="0"/>
              <a:t>MI Pooled Results in </a:t>
            </a:r>
            <a:r>
              <a:rPr dirty="0">
                <a:latin typeface="Courier"/>
              </a:rPr>
              <a:t>R</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0" y="1828800"/>
            <a:ext cx="12192000" cy="3957870"/>
          </a:xfrm>
        </p:spPr>
        <p:txBody>
          <a:bodyPr/>
          <a:lstStyle/>
          <a:p>
            <a:pPr lvl="0" indent="0">
              <a:lnSpc>
                <a:spcPct val="100000"/>
              </a:lnSpc>
              <a:spcBef>
                <a:spcPts val="0"/>
              </a:spcBef>
              <a:buNone/>
            </a:pPr>
            <a:r>
              <a:rPr sz="1800" dirty="0">
                <a:latin typeface="Courier"/>
              </a:rPr>
              <a:t>mi.reg </a:t>
            </a:r>
            <a:r>
              <a:rPr sz="1800" dirty="0">
                <a:solidFill>
                  <a:srgbClr val="007020"/>
                </a:solidFill>
                <a:latin typeface="Courier"/>
              </a:rPr>
              <a:t>&lt;-</a:t>
            </a:r>
            <a:r>
              <a:rPr sz="1800" dirty="0">
                <a:latin typeface="Courier"/>
              </a:rPr>
              <a:t> </a:t>
            </a:r>
            <a:r>
              <a:rPr sz="1800" dirty="0">
                <a:solidFill>
                  <a:srgbClr val="06287E"/>
                </a:solidFill>
                <a:latin typeface="Courier"/>
              </a:rPr>
              <a:t>with</a:t>
            </a:r>
            <a:r>
              <a:rPr sz="1800" dirty="0">
                <a:latin typeface="Courier"/>
              </a:rPr>
              <a:t>(mi</a:t>
            </a:r>
            <a:r>
              <a:rPr sz="1800" dirty="0">
                <a:solidFill>
                  <a:srgbClr val="40A070"/>
                </a:solidFill>
                <a:latin typeface="Courier"/>
              </a:rPr>
              <a:t>.1</a:t>
            </a:r>
            <a:r>
              <a:rPr sz="1800" dirty="0">
                <a:latin typeface="Courier"/>
              </a:rPr>
              <a:t>, </a:t>
            </a:r>
            <a:r>
              <a:rPr sz="1800" dirty="0" err="1">
                <a:solidFill>
                  <a:srgbClr val="06287E"/>
                </a:solidFill>
                <a:latin typeface="Courier"/>
              </a:rPr>
              <a:t>lm</a:t>
            </a:r>
            <a:r>
              <a:rPr sz="1800" dirty="0">
                <a:latin typeface="Courier"/>
              </a:rPr>
              <a:t>(NegAff </a:t>
            </a:r>
            <a:r>
              <a:rPr sz="1800" dirty="0">
                <a:solidFill>
                  <a:srgbClr val="4070A0"/>
                </a:solidFill>
                <a:latin typeface="Courier"/>
              </a:rPr>
              <a:t>~</a:t>
            </a:r>
            <a:r>
              <a:rPr sz="1800" dirty="0">
                <a:latin typeface="Courier"/>
              </a:rPr>
              <a:t> PosAff </a:t>
            </a:r>
            <a:r>
              <a:rPr sz="1800" dirty="0">
                <a:solidFill>
                  <a:srgbClr val="4070A0"/>
                </a:solidFill>
                <a:latin typeface="Courier"/>
              </a:rPr>
              <a:t>+</a:t>
            </a:r>
            <a:r>
              <a:rPr sz="1800" dirty="0">
                <a:latin typeface="Courier"/>
              </a:rPr>
              <a:t> Age))</a:t>
            </a:r>
            <a:br>
              <a:rPr sz="1800" dirty="0"/>
            </a:br>
            <a:r>
              <a:rPr lang="en-US" sz="1800" dirty="0">
                <a:solidFill>
                  <a:srgbClr val="06287E"/>
                </a:solidFill>
                <a:latin typeface="Courier"/>
              </a:rPr>
              <a:t>pool</a:t>
            </a:r>
            <a:r>
              <a:rPr lang="en-US" sz="1800" dirty="0">
                <a:latin typeface="Courier"/>
              </a:rPr>
              <a:t>(mi.reg)</a:t>
            </a:r>
          </a:p>
          <a:p>
            <a:pPr lvl="0" indent="0">
              <a:lnSpc>
                <a:spcPct val="100000"/>
              </a:lnSpc>
              <a:spcBef>
                <a:spcPts val="0"/>
              </a:spcBef>
              <a:buNone/>
            </a:pPr>
            <a:r>
              <a:rPr lang="en-US" sz="1800" dirty="0">
                <a:latin typeface="Courier"/>
              </a:rPr>
              <a:t>## Class: </a:t>
            </a:r>
            <a:r>
              <a:rPr lang="en-US" sz="1800" dirty="0" err="1">
                <a:latin typeface="Courier"/>
              </a:rPr>
              <a:t>mipo</a:t>
            </a:r>
            <a:r>
              <a:rPr lang="en-US" sz="1800" dirty="0">
                <a:latin typeface="Courier"/>
              </a:rPr>
              <a:t>    m = 5 
##          term m estimate     </a:t>
            </a:r>
            <a:r>
              <a:rPr lang="en-US" sz="1800" dirty="0" err="1">
                <a:latin typeface="Courier"/>
              </a:rPr>
              <a:t>ubar</a:t>
            </a:r>
            <a:r>
              <a:rPr lang="en-US" sz="1800" dirty="0">
                <a:latin typeface="Courier"/>
              </a:rPr>
              <a:t>        b        t </a:t>
            </a:r>
            <a:r>
              <a:rPr lang="en-US" sz="1800" dirty="0" err="1">
                <a:latin typeface="Courier"/>
              </a:rPr>
              <a:t>dfcom</a:t>
            </a:r>
            <a:r>
              <a:rPr lang="en-US" sz="1800" dirty="0">
                <a:latin typeface="Courier"/>
              </a:rPr>
              <a:t>    df   </a:t>
            </a:r>
            <a:r>
              <a:rPr lang="en-US" sz="1800" dirty="0" err="1">
                <a:latin typeface="Courier"/>
              </a:rPr>
              <a:t>riv</a:t>
            </a:r>
            <a:r>
              <a:rPr lang="en-US" sz="1800" dirty="0">
                <a:latin typeface="Courier"/>
              </a:rPr>
              <a:t> lambda
## 1 (Intercept) 5   2.8622 0.125938 0.087402 0.230820   187 16.25 0.833  0.454
## 2      PosAff 5  -0.2262 0.001661 0.003040 0.005308   187  7.39 2.196  0.687
## 3         Age 5  -0.0349 0.000239 0.000114 0.000376   187 24.00 0.573  0.364
##     </a:t>
            </a:r>
            <a:r>
              <a:rPr lang="en-US" sz="1800" dirty="0" err="1">
                <a:latin typeface="Courier"/>
              </a:rPr>
              <a:t>fmi</a:t>
            </a:r>
            <a:r>
              <a:rPr lang="en-US" sz="1800" dirty="0">
                <a:latin typeface="Courier"/>
              </a:rPr>
              <a:t>
## 1 0.511
## 2 0.747
## 3 0.411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Software</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marL="0" lvl="0" indent="0">
              <a:buNone/>
            </a:pPr>
            <a:r>
              <a:rPr dirty="0"/>
              <a:t>I will use </a:t>
            </a:r>
            <a:r>
              <a:rPr dirty="0">
                <a:latin typeface="Courier"/>
              </a:rPr>
              <a:t>R</a:t>
            </a:r>
            <a:r>
              <a:rPr dirty="0"/>
              <a:t> to demonstrate. If you are new to </a:t>
            </a:r>
            <a:r>
              <a:rPr dirty="0">
                <a:latin typeface="Courier"/>
              </a:rPr>
              <a:t>R</a:t>
            </a:r>
            <a:r>
              <a:rPr dirty="0"/>
              <a:t>, you can see this guide with steps and information: </a:t>
            </a:r>
            <a:r>
              <a:rPr dirty="0">
                <a:hlinkClick r:id="rId2"/>
              </a:rPr>
              <a:t>http://joshuawiley.com/MonashHonoursStatistics/IntroR.html</a:t>
            </a:r>
          </a:p>
          <a:p>
            <a:pPr marL="0" lvl="0" indent="0">
              <a:buNone/>
            </a:pPr>
            <a:endParaRPr lang="en-US" dirty="0"/>
          </a:p>
          <a:p>
            <a:pPr marL="0" lvl="0" indent="0">
              <a:buNone/>
            </a:pPr>
            <a:r>
              <a:rPr dirty="0"/>
              <a:t>You can download the raw </a:t>
            </a:r>
            <a:r>
              <a:rPr dirty="0">
                <a:latin typeface="Courier"/>
              </a:rPr>
              <a:t>R</a:t>
            </a:r>
            <a:r>
              <a:rPr dirty="0"/>
              <a:t> markdown code for this presentation here: </a:t>
            </a:r>
            <a:r>
              <a:rPr dirty="0">
                <a:hlinkClick r:id="rId3"/>
              </a:rPr>
              <a:t>http://joshuawiley.com/APSS2021_MissingData/MissingData.rmd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MI Pooled Results in </a:t>
            </a:r>
            <a:r>
              <a:rPr>
                <a:latin typeface="Courier"/>
              </a:rPr>
              <a:t>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838200" y="1081668"/>
                <a:ext cx="10515600" cy="5095295"/>
              </a:xfrm>
            </p:spPr>
            <p:txBody>
              <a:bodyPr/>
              <a:lstStyle/>
              <a:p>
                <a:pPr marL="0" lvl="0" indent="0">
                  <a:buNone/>
                </a:pPr>
                <a:r>
                  <a:rPr sz="2400" dirty="0"/>
                  <a:t>We can also </a:t>
                </a:r>
                <a:r>
                  <a:rPr sz="2400" dirty="0" err="1"/>
                  <a:t>summarise</a:t>
                </a:r>
                <a:r>
                  <a:rPr sz="2400" dirty="0"/>
                  <a:t> the pooled results with confidence intervals using the </a:t>
                </a:r>
                <a:r>
                  <a:rPr sz="2400" dirty="0">
                    <a:latin typeface="Courier"/>
                  </a:rPr>
                  <a:t>summary()</a:t>
                </a:r>
                <a:r>
                  <a:rPr sz="2400" dirty="0"/>
                  <a:t> function on the pooled results. Finally, we can get a pooled </a:t>
                </a:r>
                <a14:m>
                  <m:oMath xmlns:m="http://schemas.openxmlformats.org/officeDocument/2006/math">
                    <m:sSup>
                      <m:sSupPr>
                        <m:ctrlPr>
                          <a:rPr sz="2400">
                            <a:latin typeface="Cambria Math" panose="02040503050406030204" pitchFamily="18" charset="0"/>
                          </a:rPr>
                        </m:ctrlPr>
                      </m:sSupPr>
                      <m:e>
                        <m:r>
                          <a:rPr sz="2400">
                            <a:latin typeface="Cambria Math" panose="02040503050406030204" pitchFamily="18" charset="0"/>
                          </a:rPr>
                          <m:t>𝑅</m:t>
                        </m:r>
                      </m:e>
                      <m:sup>
                        <m:r>
                          <a:rPr sz="2400">
                            <a:latin typeface="Cambria Math" panose="02040503050406030204" pitchFamily="18" charset="0"/>
                          </a:rPr>
                          <m:t>2</m:t>
                        </m:r>
                      </m:sup>
                    </m:sSup>
                  </m:oMath>
                </a14:m>
                <a:r>
                  <a:rPr sz="2400" dirty="0"/>
                  <a:t> value using the </a:t>
                </a:r>
                <a:r>
                  <a:rPr sz="2400" dirty="0" err="1">
                    <a:latin typeface="Courier"/>
                  </a:rPr>
                  <a:t>pool.r.squared</a:t>
                </a:r>
                <a:r>
                  <a:rPr sz="2400" dirty="0">
                    <a:latin typeface="Courier"/>
                  </a:rPr>
                  <a:t>()</a:t>
                </a:r>
                <a:r>
                  <a:rPr sz="2400" dirty="0"/>
                  <a:t> function on the analyses.</a:t>
                </a:r>
              </a:p>
              <a:p>
                <a:pPr marL="0" lvl="0" indent="0">
                  <a:buNone/>
                </a:pPr>
                <a:r>
                  <a:rPr sz="2400" dirty="0"/>
                  <a:t>The summary output includes standard regression output in this case.</a:t>
                </a:r>
              </a:p>
              <a:p>
                <a:pPr lvl="1"/>
                <a:r>
                  <a:rPr sz="2000" b="1" dirty="0"/>
                  <a:t>estimate</a:t>
                </a:r>
                <a:r>
                  <a:rPr sz="2000" dirty="0"/>
                  <a:t>: the pooled, average regression coefficients;</a:t>
                </a:r>
              </a:p>
              <a:p>
                <a:pPr lvl="1"/>
                <a:r>
                  <a:rPr sz="2000" b="1" dirty="0" err="1"/>
                  <a:t>std.error</a:t>
                </a:r>
                <a:r>
                  <a:rPr sz="2000" dirty="0"/>
                  <a:t>: the standard error of the estimates incorporating all three sources of MI error, specifically: </a:t>
                </a:r>
                <a14:m>
                  <m:oMath xmlns:m="http://schemas.openxmlformats.org/officeDocument/2006/math">
                    <m:r>
                      <a:rPr sz="2000">
                        <a:latin typeface="Cambria Math" panose="02040503050406030204" pitchFamily="18" charset="0"/>
                      </a:rPr>
                      <m:t>𝑠𝑒</m:t>
                    </m:r>
                    <m:r>
                      <a:rPr sz="2000">
                        <a:latin typeface="Cambria Math" panose="02040503050406030204" pitchFamily="18" charset="0"/>
                      </a:rPr>
                      <m:t>=</m:t>
                    </m:r>
                    <m:rad>
                      <m:radPr>
                        <m:ctrlPr>
                          <a:rPr sz="2000" i="1">
                            <a:latin typeface="Cambria Math" panose="02040503050406030204" pitchFamily="18" charset="0"/>
                          </a:rPr>
                        </m:ctrlPr>
                      </m:radPr>
                      <m:deg/>
                      <m:e>
                        <m:r>
                          <a:rPr sz="2000">
                            <a:latin typeface="Cambria Math" panose="02040503050406030204" pitchFamily="18" charset="0"/>
                          </a:rPr>
                          <m:t>𝑇</m:t>
                        </m:r>
                      </m:e>
                    </m:rad>
                  </m:oMath>
                </a14:m>
                <a:r>
                  <a:rPr sz="2000" dirty="0"/>
                  <a:t>;</a:t>
                </a:r>
              </a:p>
              <a:p>
                <a:pPr lvl="1"/>
                <a:r>
                  <a:rPr sz="2000" b="1" dirty="0"/>
                  <a:t>statistic</a:t>
                </a:r>
                <a:r>
                  <a:rPr sz="2000" dirty="0"/>
                  <a:t>: </a:t>
                </a:r>
                <a14:m>
                  <m:oMath xmlns:m="http://schemas.openxmlformats.org/officeDocument/2006/math">
                    <m:f>
                      <m:fPr>
                        <m:ctrlPr>
                          <a:rPr sz="2000">
                            <a:latin typeface="Cambria Math" panose="02040503050406030204" pitchFamily="18" charset="0"/>
                          </a:rPr>
                        </m:ctrlPr>
                      </m:fPr>
                      <m:num>
                        <m:r>
                          <a:rPr sz="2000">
                            <a:latin typeface="Cambria Math" panose="02040503050406030204" pitchFamily="18" charset="0"/>
                          </a:rPr>
                          <m:t>𝑒𝑠𝑡𝑖𝑚𝑎𝑡𝑒</m:t>
                        </m:r>
                      </m:num>
                      <m:den>
                        <m:r>
                          <a:rPr sz="2000">
                            <a:latin typeface="Cambria Math" panose="02040503050406030204" pitchFamily="18" charset="0"/>
                          </a:rPr>
                          <m:t>𝑠𝑡𝑑</m:t>
                        </m:r>
                        <m:r>
                          <a:rPr sz="2000">
                            <a:latin typeface="Cambria Math" panose="02040503050406030204" pitchFamily="18" charset="0"/>
                          </a:rPr>
                          <m:t>.</m:t>
                        </m:r>
                        <m:r>
                          <a:rPr sz="2000">
                            <a:latin typeface="Cambria Math" panose="02040503050406030204" pitchFamily="18" charset="0"/>
                          </a:rPr>
                          <m:t>𝑒𝑟𝑟𝑜𝑟</m:t>
                        </m:r>
                      </m:den>
                    </m:f>
                  </m:oMath>
                </a14:m>
                <a:r>
                  <a:rPr sz="2000" dirty="0"/>
                  <a:t>;</a:t>
                </a:r>
              </a:p>
              <a:p>
                <a:pPr lvl="1"/>
                <a:r>
                  <a:rPr sz="2000" b="1" dirty="0"/>
                  <a:t>df</a:t>
                </a:r>
                <a:r>
                  <a:rPr sz="2000" dirty="0"/>
                  <a:t>: the estimated degrees of freedom incorporating uncertainty due to missing data, combined with the statistic to calculate p-values;</a:t>
                </a:r>
              </a:p>
              <a:p>
                <a:pPr lvl="1"/>
                <a:r>
                  <a:rPr sz="2000" b="1" dirty="0" err="1"/>
                  <a:t>p.value</a:t>
                </a:r>
                <a:r>
                  <a:rPr sz="2000" dirty="0"/>
                  <a:t>: the p-value, the probability of obtaining the estimate or larger in the sample given that the true population value was zero.</a:t>
                </a:r>
              </a:p>
              <a:p>
                <a:pPr lvl="1"/>
                <a:r>
                  <a:rPr sz="2000" b="1" dirty="0"/>
                  <a:t>2.5%</a:t>
                </a:r>
                <a:r>
                  <a:rPr sz="2000" dirty="0"/>
                  <a:t>: the lower limit of the 95% confidence interval;</a:t>
                </a:r>
              </a:p>
              <a:p>
                <a:pPr lvl="1"/>
                <a:r>
                  <a:rPr sz="2000" b="1" dirty="0"/>
                  <a:t>97.5%</a:t>
                </a:r>
                <a:r>
                  <a:rPr sz="2000" dirty="0"/>
                  <a:t>: the upper limit of the 95% confidence interval.</a:t>
                </a:r>
              </a:p>
            </p:txBody>
          </p:sp>
        </mc:Choice>
        <mc:Fallback>
          <p:sp>
            <p:nvSpPr>
              <p:cNvPr id="3" name="Content Placeholder 2">
                <a:extLst>
                  <a:ext uri="{FF2B5EF4-FFF2-40B4-BE49-F238E27FC236}">
                    <a16:creationId xmlns:a16="http://schemas.microsoft.com/office/drawing/2014/main" id="{64F94C25-B85E-4743-A302-20BF101F1F08}"/>
                  </a:ext>
                </a:extLst>
              </p:cNvPr>
              <p:cNvSpPr>
                <a:spLocks noGrp="1" noRot="1" noChangeAspect="1" noMove="1" noResize="1" noEditPoints="1" noAdjustHandles="1" noChangeArrowheads="1" noChangeShapeType="1" noTextEdit="1"/>
              </p:cNvSpPr>
              <p:nvPr>
                <p:ph idx="1"/>
              </p:nvPr>
            </p:nvSpPr>
            <p:spPr>
              <a:xfrm>
                <a:off x="838200" y="1081668"/>
                <a:ext cx="10515600" cy="5095295"/>
              </a:xfrm>
              <a:blipFill>
                <a:blip r:embed="rId2"/>
                <a:stretch>
                  <a:fillRect l="-928" t="-1675"/>
                </a:stretch>
              </a:blipFill>
            </p:spPr>
            <p:txBody>
              <a:bodyPr/>
              <a:lstStyle/>
              <a:p>
                <a:r>
                  <a:rPr 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MI Pooled Results in </a:t>
            </a:r>
            <a:r>
              <a:rPr>
                <a:latin typeface="Courier"/>
              </a:rPr>
              <a:t>R</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0" y="1527717"/>
            <a:ext cx="12192000" cy="4649246"/>
          </a:xfrm>
        </p:spPr>
        <p:txBody>
          <a:bodyPr/>
          <a:lstStyle/>
          <a:p>
            <a:pPr lvl="0" indent="0">
              <a:buNone/>
            </a:pPr>
            <a:r>
              <a:rPr sz="2000" dirty="0" err="1">
                <a:latin typeface="Courier"/>
              </a:rPr>
              <a:t>m.mireg</a:t>
            </a:r>
            <a:r>
              <a:rPr sz="2000" dirty="0">
                <a:latin typeface="Courier"/>
              </a:rPr>
              <a:t> </a:t>
            </a:r>
            <a:r>
              <a:rPr sz="2000" dirty="0">
                <a:solidFill>
                  <a:srgbClr val="007020"/>
                </a:solidFill>
                <a:latin typeface="Courier"/>
              </a:rPr>
              <a:t>&lt;-</a:t>
            </a:r>
            <a:r>
              <a:rPr sz="2000" dirty="0">
                <a:latin typeface="Courier"/>
              </a:rPr>
              <a:t> </a:t>
            </a:r>
            <a:r>
              <a:rPr sz="2000" dirty="0">
                <a:solidFill>
                  <a:srgbClr val="06287E"/>
                </a:solidFill>
                <a:latin typeface="Courier"/>
              </a:rPr>
              <a:t>summary</a:t>
            </a:r>
            <a:r>
              <a:rPr sz="2000" dirty="0">
                <a:latin typeface="Courier"/>
              </a:rPr>
              <a:t>(</a:t>
            </a:r>
            <a:r>
              <a:rPr sz="2000" dirty="0">
                <a:solidFill>
                  <a:srgbClr val="06287E"/>
                </a:solidFill>
                <a:latin typeface="Courier"/>
              </a:rPr>
              <a:t>pool</a:t>
            </a:r>
            <a:r>
              <a:rPr sz="2000" dirty="0">
                <a:latin typeface="Courier"/>
              </a:rPr>
              <a:t>(mi.reg), </a:t>
            </a:r>
            <a:r>
              <a:rPr sz="2000" dirty="0">
                <a:solidFill>
                  <a:srgbClr val="7D9029"/>
                </a:solidFill>
                <a:latin typeface="Courier"/>
              </a:rPr>
              <a:t>conf.int=</a:t>
            </a:r>
            <a:r>
              <a:rPr sz="2000" dirty="0">
                <a:solidFill>
                  <a:srgbClr val="880000"/>
                </a:solidFill>
                <a:latin typeface="Courier"/>
              </a:rPr>
              <a:t>TRUE</a:t>
            </a:r>
            <a:r>
              <a:rPr sz="2000" dirty="0">
                <a:latin typeface="Courier"/>
              </a:rPr>
              <a:t>)</a:t>
            </a:r>
            <a:br>
              <a:rPr sz="2000" dirty="0"/>
            </a:br>
            <a:r>
              <a:rPr sz="2000" dirty="0">
                <a:solidFill>
                  <a:srgbClr val="06287E"/>
                </a:solidFill>
                <a:latin typeface="Courier"/>
              </a:rPr>
              <a:t>print</a:t>
            </a:r>
            <a:r>
              <a:rPr sz="2000" dirty="0">
                <a:latin typeface="Courier"/>
              </a:rPr>
              <a:t>(</a:t>
            </a:r>
            <a:r>
              <a:rPr sz="2000" dirty="0" err="1">
                <a:latin typeface="Courier"/>
              </a:rPr>
              <a:t>m.mireg</a:t>
            </a:r>
            <a:r>
              <a:rPr sz="2000" dirty="0">
                <a:latin typeface="Courier"/>
              </a:rPr>
              <a:t>)</a:t>
            </a:r>
          </a:p>
          <a:p>
            <a:pPr lvl="0" indent="0">
              <a:buNone/>
            </a:pPr>
            <a:r>
              <a:rPr sz="2000" dirty="0">
                <a:latin typeface="Courier"/>
              </a:rPr>
              <a:t>##          term estimate </a:t>
            </a:r>
            <a:r>
              <a:rPr sz="2000" dirty="0" err="1">
                <a:latin typeface="Courier"/>
              </a:rPr>
              <a:t>std.error</a:t>
            </a:r>
            <a:r>
              <a:rPr sz="2000" dirty="0">
                <a:latin typeface="Courier"/>
              </a:rPr>
              <a:t> statistic    df  </a:t>
            </a:r>
            <a:r>
              <a:rPr sz="2000" dirty="0" err="1">
                <a:latin typeface="Courier"/>
              </a:rPr>
              <a:t>p.value</a:t>
            </a:r>
            <a:r>
              <a:rPr sz="2000" dirty="0">
                <a:latin typeface="Courier"/>
              </a:rPr>
              <a:t>  2.5 %   97.5 %
## 1 (Intercept)   2.8622    0.4804      5.96 16.25 1.88e-05  1.845  3.87936
## 2      PosAff  -0.2262    0.0729     -3.10  7.39 1.61e-02 -0.397 -0.05573
## 3         Age  -0.0349    0.0194     -1.80 24.00 8.41e-02 -0.075  0.00508</a:t>
            </a:r>
          </a:p>
          <a:p>
            <a:pPr lvl="0" indent="0">
              <a:buNone/>
            </a:pPr>
            <a:r>
              <a:rPr sz="2000" dirty="0" err="1">
                <a:solidFill>
                  <a:srgbClr val="06287E"/>
                </a:solidFill>
                <a:latin typeface="Courier"/>
              </a:rPr>
              <a:t>pool.r.squared</a:t>
            </a:r>
            <a:r>
              <a:rPr sz="2000" dirty="0">
                <a:latin typeface="Courier"/>
              </a:rPr>
              <a:t>(mi.reg)</a:t>
            </a:r>
          </a:p>
          <a:p>
            <a:pPr lvl="0" indent="0">
              <a:buNone/>
            </a:pPr>
            <a:r>
              <a:rPr sz="2000" dirty="0">
                <a:latin typeface="Courier"/>
              </a:rPr>
              <a:t>##       </a:t>
            </a:r>
            <a:r>
              <a:rPr sz="2000" dirty="0" err="1">
                <a:latin typeface="Courier"/>
              </a:rPr>
              <a:t>est</a:t>
            </a:r>
            <a:r>
              <a:rPr sz="2000" dirty="0">
                <a:latin typeface="Courier"/>
              </a:rPr>
              <a:t>  lo 95 hi 95 </a:t>
            </a:r>
            <a:r>
              <a:rPr sz="2000" dirty="0" err="1">
                <a:latin typeface="Courier"/>
              </a:rPr>
              <a:t>fmi</a:t>
            </a:r>
            <a:r>
              <a:rPr sz="2000" dirty="0">
                <a:latin typeface="Courier"/>
              </a:rPr>
              <a:t>
## R^2 0.161 0.0376 0.329 </a:t>
            </a:r>
            <a:r>
              <a:rPr sz="2000" dirty="0" err="1">
                <a:latin typeface="Courier"/>
              </a:rPr>
              <a:t>NaN</a:t>
            </a:r>
            <a:endParaRPr sz="2000" dirty="0">
              <a:latin typeface="Courie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18256"/>
            <a:ext cx="10515600" cy="829238"/>
          </a:xfrm>
          <a:prstGeom prst="rect">
            <a:avLst/>
          </a:prstGeom>
        </p:spPr>
        <p:txBody>
          <a:bodyPr/>
          <a:lstStyle/>
          <a:p>
            <a:pPr marL="0" lvl="0" indent="0">
              <a:buNone/>
            </a:pPr>
            <a:r>
              <a:rPr dirty="0"/>
              <a:t>MI in </a:t>
            </a:r>
            <a:r>
              <a:rPr dirty="0">
                <a:latin typeface="Courier"/>
              </a:rPr>
              <a:t>R</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0" y="613317"/>
            <a:ext cx="12192000" cy="5386039"/>
          </a:xfrm>
        </p:spPr>
        <p:txBody>
          <a:bodyPr/>
          <a:lstStyle/>
          <a:p>
            <a:pPr marL="0" lvl="0" indent="0">
              <a:buNone/>
            </a:pPr>
            <a:r>
              <a:rPr sz="2400" dirty="0"/>
              <a:t>In general, you can use any analysis you want with multiple imputation, replacing </a:t>
            </a:r>
            <a:r>
              <a:rPr sz="2400" dirty="0" err="1">
                <a:latin typeface="Courier"/>
              </a:rPr>
              <a:t>lm</a:t>
            </a:r>
            <a:r>
              <a:rPr sz="2400" dirty="0">
                <a:latin typeface="Courier"/>
              </a:rPr>
              <a:t>()</a:t>
            </a:r>
            <a:r>
              <a:rPr sz="2400" dirty="0"/>
              <a:t> with another function, including </a:t>
            </a:r>
            <a:r>
              <a:rPr sz="2400" dirty="0" err="1">
                <a:latin typeface="Courier"/>
              </a:rPr>
              <a:t>glm</a:t>
            </a:r>
            <a:r>
              <a:rPr sz="2400" dirty="0">
                <a:latin typeface="Courier"/>
              </a:rPr>
              <a:t>()</a:t>
            </a:r>
            <a:r>
              <a:rPr sz="2400" dirty="0"/>
              <a:t> and </a:t>
            </a:r>
            <a:r>
              <a:rPr sz="2400" dirty="0" err="1">
                <a:latin typeface="Courier"/>
              </a:rPr>
              <a:t>lmer</a:t>
            </a:r>
            <a:r>
              <a:rPr sz="2400" dirty="0">
                <a:latin typeface="Courier"/>
              </a:rPr>
              <a:t>()</a:t>
            </a:r>
            <a:r>
              <a:rPr sz="2400" dirty="0"/>
              <a:t>.</a:t>
            </a:r>
          </a:p>
          <a:p>
            <a:pPr marL="0" lvl="0" indent="0">
              <a:buNone/>
            </a:pPr>
            <a:r>
              <a:rPr sz="2400" dirty="0"/>
              <a:t>Here is an example looking at a logistic regression (albeit a rather silly one) predicting Female from negative affect and age. We can select the coefficients and confidence intervals and exponentiate them to get the odds ratios.</a:t>
            </a:r>
          </a:p>
          <a:p>
            <a:pPr lvl="0" indent="0">
              <a:lnSpc>
                <a:spcPct val="100000"/>
              </a:lnSpc>
              <a:spcBef>
                <a:spcPts val="0"/>
              </a:spcBef>
              <a:buNone/>
            </a:pPr>
            <a:r>
              <a:rPr sz="1600" dirty="0">
                <a:latin typeface="Courier"/>
              </a:rPr>
              <a:t>mi.reg2 </a:t>
            </a:r>
            <a:r>
              <a:rPr sz="1600" dirty="0">
                <a:solidFill>
                  <a:srgbClr val="007020"/>
                </a:solidFill>
                <a:latin typeface="Courier"/>
              </a:rPr>
              <a:t>&lt;-</a:t>
            </a:r>
            <a:r>
              <a:rPr sz="1600" dirty="0">
                <a:latin typeface="Courier"/>
              </a:rPr>
              <a:t> </a:t>
            </a:r>
            <a:r>
              <a:rPr sz="1600" dirty="0">
                <a:solidFill>
                  <a:srgbClr val="06287E"/>
                </a:solidFill>
                <a:latin typeface="Courier"/>
              </a:rPr>
              <a:t>with</a:t>
            </a:r>
            <a:r>
              <a:rPr sz="1600" dirty="0">
                <a:latin typeface="Courier"/>
              </a:rPr>
              <a:t>(mi</a:t>
            </a:r>
            <a:r>
              <a:rPr sz="1600" dirty="0">
                <a:solidFill>
                  <a:srgbClr val="40A070"/>
                </a:solidFill>
                <a:latin typeface="Courier"/>
              </a:rPr>
              <a:t>.1</a:t>
            </a:r>
            <a:r>
              <a:rPr sz="1600" dirty="0">
                <a:latin typeface="Courier"/>
              </a:rPr>
              <a:t>, </a:t>
            </a:r>
            <a:r>
              <a:rPr sz="1600" dirty="0" err="1">
                <a:solidFill>
                  <a:srgbClr val="06287E"/>
                </a:solidFill>
                <a:latin typeface="Courier"/>
              </a:rPr>
              <a:t>glm</a:t>
            </a:r>
            <a:r>
              <a:rPr sz="1600" dirty="0">
                <a:latin typeface="Courier"/>
              </a:rPr>
              <a:t>(Female </a:t>
            </a:r>
            <a:r>
              <a:rPr sz="1600" dirty="0">
                <a:solidFill>
                  <a:srgbClr val="4070A0"/>
                </a:solidFill>
                <a:latin typeface="Courier"/>
              </a:rPr>
              <a:t>~</a:t>
            </a:r>
            <a:r>
              <a:rPr sz="1600" dirty="0">
                <a:latin typeface="Courier"/>
              </a:rPr>
              <a:t> NegAff </a:t>
            </a:r>
            <a:r>
              <a:rPr sz="1600" dirty="0">
                <a:solidFill>
                  <a:srgbClr val="4070A0"/>
                </a:solidFill>
                <a:latin typeface="Courier"/>
              </a:rPr>
              <a:t>+</a:t>
            </a:r>
            <a:r>
              <a:rPr sz="1600" dirty="0">
                <a:latin typeface="Courier"/>
              </a:rPr>
              <a:t> Age, </a:t>
            </a:r>
            <a:r>
              <a:rPr sz="1600" dirty="0">
                <a:solidFill>
                  <a:srgbClr val="7D9029"/>
                </a:solidFill>
                <a:latin typeface="Courier"/>
              </a:rPr>
              <a:t>family =</a:t>
            </a:r>
            <a:r>
              <a:rPr sz="1600" dirty="0">
                <a:latin typeface="Courier"/>
              </a:rPr>
              <a:t> </a:t>
            </a:r>
            <a:r>
              <a:rPr sz="1600" dirty="0">
                <a:solidFill>
                  <a:srgbClr val="06287E"/>
                </a:solidFill>
                <a:latin typeface="Courier"/>
              </a:rPr>
              <a:t>binomial</a:t>
            </a:r>
            <a:r>
              <a:rPr sz="1600" dirty="0">
                <a:latin typeface="Courier"/>
              </a:rPr>
              <a:t>()))</a:t>
            </a:r>
            <a:br>
              <a:rPr sz="1600" dirty="0"/>
            </a:br>
            <a:br>
              <a:rPr sz="1600" dirty="0"/>
            </a:br>
            <a:r>
              <a:rPr sz="1600" dirty="0">
                <a:latin typeface="Courier"/>
              </a:rPr>
              <a:t>m.mireg2 </a:t>
            </a:r>
            <a:r>
              <a:rPr sz="1600" dirty="0">
                <a:solidFill>
                  <a:srgbClr val="007020"/>
                </a:solidFill>
                <a:latin typeface="Courier"/>
              </a:rPr>
              <a:t>&lt;-</a:t>
            </a:r>
            <a:r>
              <a:rPr sz="1600" dirty="0">
                <a:latin typeface="Courier"/>
              </a:rPr>
              <a:t> </a:t>
            </a:r>
            <a:r>
              <a:rPr sz="1600" dirty="0">
                <a:solidFill>
                  <a:srgbClr val="06287E"/>
                </a:solidFill>
                <a:latin typeface="Courier"/>
              </a:rPr>
              <a:t>summary</a:t>
            </a:r>
            <a:r>
              <a:rPr sz="1600" dirty="0">
                <a:latin typeface="Courier"/>
              </a:rPr>
              <a:t>(</a:t>
            </a:r>
            <a:r>
              <a:rPr sz="1600" dirty="0">
                <a:solidFill>
                  <a:srgbClr val="06287E"/>
                </a:solidFill>
                <a:latin typeface="Courier"/>
              </a:rPr>
              <a:t>pool</a:t>
            </a:r>
            <a:r>
              <a:rPr sz="1600" dirty="0">
                <a:latin typeface="Courier"/>
              </a:rPr>
              <a:t>(mi.reg2), </a:t>
            </a:r>
            <a:r>
              <a:rPr sz="1600" dirty="0">
                <a:solidFill>
                  <a:srgbClr val="7D9029"/>
                </a:solidFill>
                <a:latin typeface="Courier"/>
              </a:rPr>
              <a:t>conf.int=</a:t>
            </a:r>
            <a:r>
              <a:rPr sz="1600" dirty="0">
                <a:solidFill>
                  <a:srgbClr val="880000"/>
                </a:solidFill>
                <a:latin typeface="Courier"/>
              </a:rPr>
              <a:t>TRUE</a:t>
            </a:r>
            <a:r>
              <a:rPr sz="1600" dirty="0">
                <a:latin typeface="Courier"/>
              </a:rPr>
              <a:t>)</a:t>
            </a:r>
            <a:br>
              <a:rPr sz="1600" dirty="0"/>
            </a:br>
            <a:r>
              <a:rPr sz="1600" dirty="0">
                <a:solidFill>
                  <a:srgbClr val="06287E"/>
                </a:solidFill>
                <a:latin typeface="Courier"/>
              </a:rPr>
              <a:t>print</a:t>
            </a:r>
            <a:r>
              <a:rPr sz="1600" dirty="0">
                <a:latin typeface="Courier"/>
              </a:rPr>
              <a:t>(m.mireg2)</a:t>
            </a:r>
          </a:p>
          <a:p>
            <a:pPr lvl="0" indent="0">
              <a:lnSpc>
                <a:spcPct val="100000"/>
              </a:lnSpc>
              <a:spcBef>
                <a:spcPts val="0"/>
              </a:spcBef>
              <a:buNone/>
            </a:pPr>
            <a:r>
              <a:rPr sz="1600" dirty="0">
                <a:latin typeface="Courier"/>
              </a:rPr>
              <a:t>##          term estimate </a:t>
            </a:r>
            <a:r>
              <a:rPr sz="1600" dirty="0" err="1">
                <a:latin typeface="Courier"/>
              </a:rPr>
              <a:t>std.error</a:t>
            </a:r>
            <a:r>
              <a:rPr sz="1600" dirty="0">
                <a:latin typeface="Courier"/>
              </a:rPr>
              <a:t> statistic  df </a:t>
            </a:r>
            <a:r>
              <a:rPr sz="1600" dirty="0" err="1">
                <a:latin typeface="Courier"/>
              </a:rPr>
              <a:t>p.value</a:t>
            </a:r>
            <a:r>
              <a:rPr sz="1600" dirty="0">
                <a:latin typeface="Courier"/>
              </a:rPr>
              <a:t>  2.5 % 97.5 %
## 1 (Intercept)   1.1830    1.7840     0.663  54   0.510 -2.394  4.760
## 2      NegAff  -0.0678    0.3009    -0.225 135   0.822 -0.663  0.527
## 3         Age  -0.0308    0.0755    -0.408  53   0.685 -0.182  0.121</a:t>
            </a:r>
          </a:p>
          <a:p>
            <a:pPr lvl="0" indent="0">
              <a:lnSpc>
                <a:spcPct val="100000"/>
              </a:lnSpc>
              <a:spcBef>
                <a:spcPts val="0"/>
              </a:spcBef>
              <a:buNone/>
            </a:pPr>
            <a:r>
              <a:rPr sz="1600" i="1" dirty="0">
                <a:solidFill>
                  <a:srgbClr val="BA2121"/>
                </a:solidFill>
                <a:latin typeface="Courier"/>
              </a:rPr>
              <a:t>## odds ratios</a:t>
            </a:r>
            <a:br>
              <a:rPr sz="1600" dirty="0"/>
            </a:br>
            <a:r>
              <a:rPr sz="1600" dirty="0">
                <a:solidFill>
                  <a:srgbClr val="06287E"/>
                </a:solidFill>
                <a:latin typeface="Courier"/>
              </a:rPr>
              <a:t>exp</a:t>
            </a:r>
            <a:r>
              <a:rPr sz="1600" dirty="0">
                <a:latin typeface="Courier"/>
              </a:rPr>
              <a:t>(m.mireg2[, </a:t>
            </a:r>
            <a:r>
              <a:rPr sz="1600" dirty="0">
                <a:solidFill>
                  <a:srgbClr val="06287E"/>
                </a:solidFill>
                <a:latin typeface="Courier"/>
              </a:rPr>
              <a:t>c</a:t>
            </a:r>
            <a:r>
              <a:rPr sz="1600" dirty="0">
                <a:latin typeface="Courier"/>
              </a:rPr>
              <a:t>(</a:t>
            </a:r>
            <a:r>
              <a:rPr sz="1600" dirty="0">
                <a:solidFill>
                  <a:srgbClr val="4070A0"/>
                </a:solidFill>
                <a:latin typeface="Courier"/>
              </a:rPr>
              <a:t>"estimate"</a:t>
            </a:r>
            <a:r>
              <a:rPr sz="1600" dirty="0">
                <a:latin typeface="Courier"/>
              </a:rPr>
              <a:t>, </a:t>
            </a:r>
            <a:r>
              <a:rPr sz="1600" dirty="0">
                <a:solidFill>
                  <a:srgbClr val="4070A0"/>
                </a:solidFill>
                <a:latin typeface="Courier"/>
              </a:rPr>
              <a:t>"2.5 %"</a:t>
            </a:r>
            <a:r>
              <a:rPr sz="1600" dirty="0">
                <a:latin typeface="Courier"/>
              </a:rPr>
              <a:t>, </a:t>
            </a:r>
            <a:r>
              <a:rPr sz="1600" dirty="0">
                <a:solidFill>
                  <a:srgbClr val="4070A0"/>
                </a:solidFill>
                <a:latin typeface="Courier"/>
              </a:rPr>
              <a:t>"97.5 %"</a:t>
            </a:r>
            <a:r>
              <a:rPr sz="1600" dirty="0">
                <a:latin typeface="Courier"/>
              </a:rPr>
              <a:t>)])</a:t>
            </a:r>
          </a:p>
          <a:p>
            <a:pPr lvl="0" indent="0">
              <a:lnSpc>
                <a:spcPct val="100000"/>
              </a:lnSpc>
              <a:spcBef>
                <a:spcPts val="0"/>
              </a:spcBef>
              <a:buNone/>
            </a:pPr>
            <a:r>
              <a:rPr sz="1600" dirty="0">
                <a:latin typeface="Courier"/>
              </a:rPr>
              <a:t>##   estimate  2.5 % 97.5 %
## 1    3.264 0.0913 116.70
## 2    0.934 0.5154   1.69
## 3    0.970 0.8334   1.13</a:t>
            </a:r>
            <a:endParaRPr sz="2400" dirty="0">
              <a:latin typeface="Courie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Multiple Imputation Comparison</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marL="0" lvl="0" indent="0">
              <a:buNone/>
            </a:pPr>
            <a:r>
              <a:t>One thing that often is helpful is to compare results under different models or assumptions. Here we fit the same model in three ways:</a:t>
            </a:r>
          </a:p>
          <a:p>
            <a:pPr lvl="1">
              <a:buAutoNum type="arabicPeriod"/>
            </a:pPr>
            <a:r>
              <a:t>pooled from the multiple imputations that was already done, labelled “MI Reg”.</a:t>
            </a:r>
          </a:p>
          <a:p>
            <a:pPr lvl="1">
              <a:buAutoNum type="arabicPeriod"/>
            </a:pPr>
            <a:r>
              <a:t>based on the true, non-missing data, since we made the missing data ourselves and have the true data, labelled, “Truth”.</a:t>
            </a:r>
          </a:p>
          <a:p>
            <a:pPr lvl="1">
              <a:buAutoNum type="arabicPeriod"/>
            </a:pPr>
            <a:r>
              <a:t>Complete case analysis using listwise deletion, labelled “CC”.</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issingData_files/figure-pptx/unnamed-chunk-28-1.png"/>
          <p:cNvPicPr>
            <a:picLocks noGrp="1" noChangeAspect="1"/>
          </p:cNvPicPr>
          <p:nvPr/>
        </p:nvPicPr>
        <p:blipFill>
          <a:blip r:embed="rId2"/>
          <a:stretch>
            <a:fillRect/>
          </a:stretch>
        </p:blipFill>
        <p:spPr bwMode="auto">
          <a:xfrm>
            <a:off x="2309851" y="0"/>
            <a:ext cx="7572298" cy="6050761"/>
          </a:xfrm>
          <a:prstGeom prst="rect">
            <a:avLst/>
          </a:prstGeom>
          <a:noFill/>
          <a:ln w="9525">
            <a:noFill/>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Function Summary</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lvl="1"/>
            <a:r>
              <a:rPr>
                <a:latin typeface="Courier"/>
              </a:rPr>
              <a:t>aggr()</a:t>
            </a:r>
            <a:r>
              <a:t> Create a plot of missingness by variable and patterns of mising data for an entire dataset</a:t>
            </a:r>
          </a:p>
          <a:p>
            <a:pPr lvl="1"/>
            <a:r>
              <a:rPr>
                <a:latin typeface="Courier"/>
              </a:rPr>
              <a:t>marginplot()</a:t>
            </a:r>
            <a:r>
              <a:t> Create a scatter plot of the non missing data between two continuous variables with the margins showing where missing data are</a:t>
            </a:r>
          </a:p>
          <a:p>
            <a:pPr lvl="1"/>
            <a:r>
              <a:rPr>
                <a:latin typeface="Courier"/>
              </a:rPr>
              <a:t>mice()</a:t>
            </a:r>
            <a:r>
              <a:t> Main worker function for multiple imputation through chained equations in </a:t>
            </a:r>
            <a:r>
              <a:rPr>
                <a:latin typeface="Courier"/>
              </a:rPr>
              <a:t>R</a:t>
            </a:r>
            <a:r>
              <a:t>. Takes a dataset, the number of imputations and number of iterations as a minimum.</a:t>
            </a:r>
          </a:p>
          <a:p>
            <a:pPr lvl="1"/>
            <a:r>
              <a:rPr>
                <a:latin typeface="Courier"/>
              </a:rPr>
              <a:t>with()</a:t>
            </a:r>
            <a:r>
              <a:t> Function used to run models with a multiply imputed dataset.</a:t>
            </a:r>
          </a:p>
          <a:p>
            <a:pPr lvl="1"/>
            <a:r>
              <a:rPr>
                <a:latin typeface="Courier"/>
              </a:rPr>
              <a:t>pool()</a:t>
            </a:r>
            <a:r>
              <a:t> Pool / aggregate results run on multiply imputed data.</a:t>
            </a:r>
          </a:p>
          <a:p>
            <a:pPr lvl="1"/>
            <a:r>
              <a:rPr>
                <a:latin typeface="Courier"/>
              </a:rPr>
              <a:t>pool.r.squared()</a:t>
            </a:r>
            <a:r>
              <a:t> Calculate pooled </a:t>
            </a:r>
            <a14:m xmlns:a14="http://schemas.microsoft.com/office/drawing/2010/main">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t> value (only for </a:t>
            </a:r>
            <a:r>
              <a:rPr>
                <a:latin typeface="Courier"/>
              </a:rPr>
              <a:t>lm()</a:t>
            </a:r>
            <a:r>
              <a:t> models) in multiply imputed analyses.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Further Reading</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lvl="1"/>
            <a:r>
              <a:rPr>
                <a:hlinkClick r:id="rId2"/>
              </a:rPr>
              <a:t>https://stefvanbuuren.name/fimd/</a:t>
            </a:r>
            <a:r>
              <a:t> (Van Buuren, S. (2018). Flexible imputation of missing data. CRC press.)</a:t>
            </a:r>
          </a:p>
          <a:p>
            <a:pPr lvl="1"/>
            <a:r>
              <a:t>Van Buuren, S. &amp; Groothuis-Oudshoorn, K. (2010). mice: Multivariate imputation by chained equations in R. Journal of statistical software, 1-68.</a:t>
            </a:r>
          </a:p>
          <a:p>
            <a:pPr lvl="1"/>
            <a:r>
              <a:t>Schafer, J. L. (1999). Multiple imputation: a primer. Statistical methods in medical research, 8(1), 3-15.</a:t>
            </a:r>
          </a:p>
          <a:p>
            <a:pPr lvl="1"/>
            <a:r>
              <a:t>Schafer, J. L., &amp; Graham, J. W. (2002). Missing data: our view of the state of the art. Psychological methods, 7(2), 147.</a:t>
            </a:r>
          </a:p>
          <a:p>
            <a:pPr lvl="1"/>
            <a:r>
              <a:t>Enders, C. K. (2010). Applied missing data analysis. Guilford press.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Simple Tutorials</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lvl="1"/>
            <a:r>
              <a:rPr dirty="0">
                <a:hlinkClick r:id="rId2"/>
              </a:rPr>
              <a:t>https://amices.org/mice/index.html</a:t>
            </a:r>
            <a:br>
              <a:rPr lang="en-US" dirty="0">
                <a:hlinkClick r:id="rId2"/>
              </a:rPr>
            </a:br>
            <a:endParaRPr dirty="0">
              <a:hlinkClick r:id="rId2"/>
            </a:endParaRPr>
          </a:p>
          <a:p>
            <a:pPr lvl="1"/>
            <a:r>
              <a:rPr dirty="0">
                <a:hlinkClick r:id="rId3"/>
              </a:rPr>
              <a:t>https://datascienceplus.com/imputing-missing-data-with-r-mice-package/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Thanks</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838200" y="1825625"/>
            <a:ext cx="10515600" cy="3872648"/>
          </a:xfrm>
        </p:spPr>
        <p:txBody>
          <a:bodyPr/>
          <a:lstStyle/>
          <a:p>
            <a:pPr lvl="1"/>
            <a:r>
              <a:rPr dirty="0"/>
              <a:t>Questions?</a:t>
            </a:r>
            <a:r>
              <a:rPr lang="en-US" dirty="0"/>
              <a:t>   </a:t>
            </a:r>
            <a:r>
              <a:rPr lang="en-US" sz="1800" dirty="0"/>
              <a:t>(joshua.wiley@monash.edu)</a:t>
            </a:r>
            <a:br>
              <a:rPr lang="en-US" dirty="0"/>
            </a:br>
            <a:br>
              <a:rPr lang="en-US" dirty="0"/>
            </a:br>
            <a:endParaRPr dirty="0"/>
          </a:p>
          <a:p>
            <a:pPr lvl="1"/>
            <a:r>
              <a:rPr dirty="0"/>
              <a:t>Download all underlying codes here: </a:t>
            </a:r>
            <a:r>
              <a:rPr dirty="0">
                <a:hlinkClick r:id="rId2"/>
              </a:rPr>
              <a:t>http://joshuawiley.com/APSS2021_MissingData/MissingData.rmd</a:t>
            </a:r>
            <a:br>
              <a:rPr lang="en-US" dirty="0">
                <a:hlinkClick r:id="rId2"/>
              </a:rPr>
            </a:br>
            <a:br>
              <a:rPr lang="en-US" dirty="0">
                <a:hlinkClick r:id="rId2"/>
              </a:rPr>
            </a:br>
            <a:endParaRPr dirty="0">
              <a:hlinkClick r:id="rId2"/>
            </a:endParaRPr>
          </a:p>
          <a:p>
            <a:pPr lvl="1"/>
            <a:r>
              <a:rPr dirty="0"/>
              <a:t>See a more beautiful web version with extra explanation and code here: </a:t>
            </a:r>
            <a:r>
              <a:rPr dirty="0">
                <a:hlinkClick r:id="rId3"/>
              </a:rPr>
              <a:t>http://joshuawiley.com/MonashHonoursStatistics/MissingData.html</a:t>
            </a:r>
            <a:r>
              <a:rPr lang="en-US" dirty="0"/>
              <a:t> </a:t>
            </a:r>
            <a:br>
              <a:rPr lang="en-US" dirty="0"/>
            </a:br>
            <a:br>
              <a:rPr lang="en-US" dirty="0"/>
            </a:br>
            <a:endParaRPr dirty="0">
              <a:hlinkClick r:id="rId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Packages</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marL="0" lvl="0" indent="0">
              <a:buNone/>
            </a:pPr>
            <a:r>
              <a:rPr dirty="0"/>
              <a:t>We will use several </a:t>
            </a:r>
            <a:r>
              <a:rPr dirty="0">
                <a:latin typeface="Courier"/>
              </a:rPr>
              <a:t>R</a:t>
            </a:r>
            <a:r>
              <a:rPr dirty="0"/>
              <a:t> packages today. You load packages with the </a:t>
            </a:r>
            <a:r>
              <a:rPr dirty="0">
                <a:latin typeface="Courier"/>
              </a:rPr>
              <a:t>library()</a:t>
            </a:r>
            <a:r>
              <a:rPr dirty="0"/>
              <a:t> function. If a package is not yet installed, you can install it using the </a:t>
            </a:r>
            <a:r>
              <a:rPr dirty="0" err="1">
                <a:latin typeface="Courier"/>
              </a:rPr>
              <a:t>install.packages</a:t>
            </a:r>
            <a:r>
              <a:rPr dirty="0">
                <a:latin typeface="Courier"/>
              </a:rPr>
              <a:t>()</a:t>
            </a:r>
            <a:r>
              <a:rPr dirty="0"/>
              <a:t> function.</a:t>
            </a:r>
          </a:p>
          <a:p>
            <a:pPr lvl="0" indent="0">
              <a:buNone/>
            </a:pPr>
            <a:r>
              <a:rPr sz="1600" dirty="0">
                <a:solidFill>
                  <a:srgbClr val="06287E"/>
                </a:solidFill>
                <a:latin typeface="Courier"/>
              </a:rPr>
              <a:t>options</a:t>
            </a:r>
            <a:r>
              <a:rPr sz="1600" dirty="0">
                <a:latin typeface="Courier"/>
              </a:rPr>
              <a:t>(</a:t>
            </a:r>
            <a:r>
              <a:rPr sz="1600" dirty="0">
                <a:solidFill>
                  <a:srgbClr val="7D9029"/>
                </a:solidFill>
                <a:latin typeface="Courier"/>
              </a:rPr>
              <a:t>digits =</a:t>
            </a:r>
            <a:r>
              <a:rPr sz="1600" dirty="0">
                <a:latin typeface="Courier"/>
              </a:rPr>
              <a:t> </a:t>
            </a:r>
            <a:r>
              <a:rPr sz="1600" dirty="0">
                <a:solidFill>
                  <a:srgbClr val="40A070"/>
                </a:solidFill>
                <a:latin typeface="Courier"/>
              </a:rPr>
              <a:t>3</a:t>
            </a:r>
            <a:r>
              <a:rPr sz="1600" dirty="0">
                <a:latin typeface="Courier"/>
              </a:rPr>
              <a:t>) </a:t>
            </a:r>
            <a:r>
              <a:rPr sz="1600" i="1" dirty="0">
                <a:solidFill>
                  <a:srgbClr val="BA2121"/>
                </a:solidFill>
                <a:latin typeface="Courier"/>
              </a:rPr>
              <a:t>## reduce decimals in output</a:t>
            </a:r>
            <a:br>
              <a:rPr sz="1600" dirty="0"/>
            </a:br>
            <a:br>
              <a:rPr sz="1600" dirty="0"/>
            </a:br>
            <a:r>
              <a:rPr sz="1600" i="1" dirty="0">
                <a:solidFill>
                  <a:srgbClr val="BA2121"/>
                </a:solidFill>
                <a:latin typeface="Courier"/>
              </a:rPr>
              <a:t>## some people have reported also needing the zip pkg</a:t>
            </a:r>
            <a:br>
              <a:rPr sz="1600" dirty="0"/>
            </a:br>
            <a:r>
              <a:rPr sz="1600" i="1" dirty="0">
                <a:solidFill>
                  <a:srgbClr val="60A0B0"/>
                </a:solidFill>
                <a:latin typeface="Courier"/>
              </a:rPr>
              <a:t># </a:t>
            </a:r>
            <a:r>
              <a:rPr sz="1600" i="1" dirty="0" err="1">
                <a:solidFill>
                  <a:srgbClr val="60A0B0"/>
                </a:solidFill>
                <a:latin typeface="Courier"/>
              </a:rPr>
              <a:t>install.packages</a:t>
            </a:r>
            <a:r>
              <a:rPr sz="1600" i="1" dirty="0">
                <a:solidFill>
                  <a:srgbClr val="60A0B0"/>
                </a:solidFill>
                <a:latin typeface="Courier"/>
              </a:rPr>
              <a:t>("zip") before the other packages install correctly</a:t>
            </a:r>
            <a:br>
              <a:rPr sz="1600" dirty="0"/>
            </a:br>
            <a:r>
              <a:rPr sz="1600" dirty="0">
                <a:solidFill>
                  <a:srgbClr val="06287E"/>
                </a:solidFill>
                <a:latin typeface="Courier"/>
              </a:rPr>
              <a:t>library</a:t>
            </a:r>
            <a:r>
              <a:rPr sz="1600" dirty="0">
                <a:latin typeface="Courier"/>
              </a:rPr>
              <a:t>(</a:t>
            </a:r>
            <a:r>
              <a:rPr sz="1600" dirty="0" err="1">
                <a:latin typeface="Courier"/>
              </a:rPr>
              <a:t>data.table</a:t>
            </a:r>
            <a:r>
              <a:rPr sz="1600" dirty="0">
                <a:latin typeface="Courier"/>
              </a:rPr>
              <a:t>)       </a:t>
            </a:r>
            <a:r>
              <a:rPr sz="1600" i="1" dirty="0">
                <a:solidFill>
                  <a:srgbClr val="BA2121"/>
                </a:solidFill>
                <a:latin typeface="Courier"/>
              </a:rPr>
              <a:t>## data management</a:t>
            </a:r>
            <a:br>
              <a:rPr lang="en-US" sz="1600" i="1" dirty="0">
                <a:solidFill>
                  <a:srgbClr val="BA2121"/>
                </a:solidFill>
                <a:latin typeface="Courier"/>
              </a:rPr>
            </a:br>
            <a:r>
              <a:rPr sz="1600" dirty="0">
                <a:solidFill>
                  <a:srgbClr val="06287E"/>
                </a:solidFill>
                <a:latin typeface="Courier"/>
              </a:rPr>
              <a:t>library</a:t>
            </a:r>
            <a:r>
              <a:rPr sz="1600" dirty="0">
                <a:latin typeface="Courier"/>
              </a:rPr>
              <a:t>(boot)             </a:t>
            </a:r>
            <a:r>
              <a:rPr sz="1600" i="1" dirty="0">
                <a:solidFill>
                  <a:srgbClr val="BA2121"/>
                </a:solidFill>
                <a:latin typeface="Courier"/>
              </a:rPr>
              <a:t>## bootstrapping</a:t>
            </a:r>
            <a:br>
              <a:rPr sz="1600" dirty="0"/>
            </a:br>
            <a:r>
              <a:rPr sz="1600" dirty="0">
                <a:solidFill>
                  <a:srgbClr val="06287E"/>
                </a:solidFill>
                <a:latin typeface="Courier"/>
              </a:rPr>
              <a:t>library</a:t>
            </a:r>
            <a:r>
              <a:rPr sz="1600" dirty="0">
                <a:latin typeface="Courier"/>
              </a:rPr>
              <a:t>(parallel)         </a:t>
            </a:r>
            <a:r>
              <a:rPr sz="1600" i="1" dirty="0">
                <a:solidFill>
                  <a:srgbClr val="BA2121"/>
                </a:solidFill>
                <a:latin typeface="Courier"/>
              </a:rPr>
              <a:t>## parallel processing</a:t>
            </a:r>
            <a:br>
              <a:rPr sz="1600" dirty="0"/>
            </a:br>
            <a:r>
              <a:rPr sz="1600" dirty="0">
                <a:solidFill>
                  <a:srgbClr val="06287E"/>
                </a:solidFill>
                <a:latin typeface="Courier"/>
              </a:rPr>
              <a:t>library</a:t>
            </a:r>
            <a:r>
              <a:rPr sz="1600" dirty="0">
                <a:latin typeface="Courier"/>
              </a:rPr>
              <a:t>(JWileymisc)       </a:t>
            </a:r>
            <a:r>
              <a:rPr sz="1600" i="1" dirty="0">
                <a:solidFill>
                  <a:srgbClr val="BA2121"/>
                </a:solidFill>
                <a:latin typeface="Courier"/>
              </a:rPr>
              <a:t>## tools</a:t>
            </a:r>
            <a:br>
              <a:rPr lang="en-US" sz="1600" i="1" dirty="0">
                <a:solidFill>
                  <a:srgbClr val="BA2121"/>
                </a:solidFill>
                <a:latin typeface="Courier"/>
              </a:rPr>
            </a:br>
            <a:r>
              <a:rPr sz="1600" dirty="0">
                <a:solidFill>
                  <a:srgbClr val="06287E"/>
                </a:solidFill>
                <a:latin typeface="Courier"/>
              </a:rPr>
              <a:t>library</a:t>
            </a:r>
            <a:r>
              <a:rPr sz="1600" dirty="0">
                <a:latin typeface="Courier"/>
              </a:rPr>
              <a:t>(lme4)             </a:t>
            </a:r>
            <a:r>
              <a:rPr sz="1600" i="1" dirty="0">
                <a:solidFill>
                  <a:srgbClr val="BA2121"/>
                </a:solidFill>
                <a:latin typeface="Courier"/>
              </a:rPr>
              <a:t>## longitudinal models</a:t>
            </a:r>
            <a:br>
              <a:rPr lang="en-US" sz="1600" i="1" dirty="0">
                <a:solidFill>
                  <a:srgbClr val="BA2121"/>
                </a:solidFill>
                <a:latin typeface="Courier"/>
              </a:rPr>
            </a:br>
            <a:r>
              <a:rPr sz="1600" dirty="0">
                <a:solidFill>
                  <a:srgbClr val="06287E"/>
                </a:solidFill>
                <a:latin typeface="Courier"/>
              </a:rPr>
              <a:t>library</a:t>
            </a:r>
            <a:r>
              <a:rPr sz="1600" dirty="0">
                <a:latin typeface="Courier"/>
              </a:rPr>
              <a:t>(</a:t>
            </a:r>
            <a:r>
              <a:rPr sz="1600" dirty="0" err="1">
                <a:latin typeface="Courier"/>
              </a:rPr>
              <a:t>multilevelTools</a:t>
            </a:r>
            <a:r>
              <a:rPr sz="1600" dirty="0">
                <a:latin typeface="Courier"/>
              </a:rPr>
              <a:t>)  </a:t>
            </a:r>
            <a:r>
              <a:rPr sz="1600" i="1" dirty="0">
                <a:solidFill>
                  <a:srgbClr val="BA2121"/>
                </a:solidFill>
                <a:latin typeface="Courier"/>
              </a:rPr>
              <a:t>## convenient functions for multilevel models</a:t>
            </a:r>
            <a:br>
              <a:rPr sz="1600" dirty="0"/>
            </a:br>
            <a:r>
              <a:rPr sz="1600" dirty="0">
                <a:solidFill>
                  <a:srgbClr val="06287E"/>
                </a:solidFill>
                <a:latin typeface="Courier"/>
              </a:rPr>
              <a:t>library</a:t>
            </a:r>
            <a:r>
              <a:rPr sz="1600" dirty="0">
                <a:latin typeface="Courier"/>
              </a:rPr>
              <a:t>(mice)             </a:t>
            </a:r>
            <a:r>
              <a:rPr sz="1600" i="1" dirty="0">
                <a:solidFill>
                  <a:srgbClr val="BA2121"/>
                </a:solidFill>
                <a:latin typeface="Courier"/>
              </a:rPr>
              <a:t>## multiple imputation </a:t>
            </a:r>
            <a:br>
              <a:rPr lang="en-US" sz="1600" i="1" dirty="0">
                <a:solidFill>
                  <a:srgbClr val="BA2121"/>
                </a:solidFill>
                <a:latin typeface="Courier"/>
              </a:rPr>
            </a:br>
            <a:r>
              <a:rPr sz="1600" dirty="0">
                <a:solidFill>
                  <a:srgbClr val="06287E"/>
                </a:solidFill>
                <a:latin typeface="Courier"/>
              </a:rPr>
              <a:t>library</a:t>
            </a:r>
            <a:r>
              <a:rPr sz="1600" dirty="0">
                <a:latin typeface="Courier"/>
              </a:rPr>
              <a:t>(VIM)              </a:t>
            </a:r>
            <a:r>
              <a:rPr sz="1600" i="1" dirty="0">
                <a:solidFill>
                  <a:srgbClr val="BA2121"/>
                </a:solidFill>
                <a:latin typeface="Courier"/>
              </a:rPr>
              <a:t>## visualize missing data</a:t>
            </a:r>
            <a:br>
              <a:rPr lang="en-US" sz="1600" i="1" dirty="0">
                <a:solidFill>
                  <a:srgbClr val="BA2121"/>
                </a:solidFill>
                <a:latin typeface="Courier"/>
              </a:rPr>
            </a:br>
            <a:r>
              <a:rPr sz="1600" dirty="0">
                <a:solidFill>
                  <a:srgbClr val="06287E"/>
                </a:solidFill>
                <a:latin typeface="Courier"/>
              </a:rPr>
              <a:t>library</a:t>
            </a:r>
            <a:r>
              <a:rPr sz="1600" dirty="0">
                <a:latin typeface="Courier"/>
              </a:rPr>
              <a:t>(ggplot2)          </a:t>
            </a:r>
            <a:r>
              <a:rPr sz="1600" i="1" dirty="0">
                <a:solidFill>
                  <a:srgbClr val="BA2121"/>
                </a:solidFill>
                <a:latin typeface="Courier"/>
              </a:rPr>
              <a:t>## general visualization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C29A-F2E6-4BBF-8136-396D8023A4E8}"/>
              </a:ext>
            </a:extLst>
          </p:cNvPr>
          <p:cNvSpPr>
            <a:spLocks noGrp="1"/>
          </p:cNvSpPr>
          <p:nvPr>
            <p:ph type="title"/>
          </p:nvPr>
        </p:nvSpPr>
        <p:spPr>
          <a:xfrm>
            <a:off x="838200" y="365125"/>
            <a:ext cx="10515600" cy="1325563"/>
          </a:xfrm>
          <a:prstGeom prst="rect">
            <a:avLst/>
          </a:prstGeom>
        </p:spPr>
        <p:txBody>
          <a:bodyPr/>
          <a:lstStyle/>
          <a:p>
            <a:pPr marL="0" lvl="0" indent="0">
              <a:buNone/>
            </a:pPr>
            <a:r>
              <a:t>Dealing with Non-Normal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Non-Normal Data Examples</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p:txBody>
          <a:bodyPr/>
          <a:lstStyle/>
          <a:p>
            <a:pPr lvl="1"/>
            <a:r>
              <a:rPr dirty="0"/>
              <a:t>There are many kinds of non-normal variables</a:t>
            </a:r>
          </a:p>
          <a:p>
            <a:pPr lvl="1"/>
            <a:r>
              <a:rPr dirty="0"/>
              <a:t>Some variables are not continuous, such as whether someone has OSA or not (yes/no), which is binary</a:t>
            </a:r>
          </a:p>
          <a:p>
            <a:pPr lvl="1"/>
            <a:r>
              <a:rPr dirty="0"/>
              <a:t>Sleep also has many variables that have a continuous but non-normal distribution, such as Sleep Onset Latency (SOL)</a:t>
            </a:r>
          </a:p>
          <a:p>
            <a:pPr lvl="0" indent="0">
              <a:buNone/>
            </a:pPr>
            <a:r>
              <a:rPr sz="2400" dirty="0">
                <a:solidFill>
                  <a:srgbClr val="06287E"/>
                </a:solidFill>
                <a:latin typeface="Courier"/>
              </a:rPr>
              <a:t>data</a:t>
            </a:r>
            <a:r>
              <a:rPr sz="2400" dirty="0">
                <a:latin typeface="Courier"/>
              </a:rPr>
              <a:t>(</a:t>
            </a:r>
            <a:r>
              <a:rPr sz="2400" dirty="0" err="1">
                <a:latin typeface="Courier"/>
              </a:rPr>
              <a:t>aces_daily</a:t>
            </a:r>
            <a:r>
              <a:rPr sz="2400" dirty="0">
                <a:latin typeface="Courier"/>
              </a:rPr>
              <a:t>) </a:t>
            </a:r>
            <a:r>
              <a:rPr sz="2400" i="1" dirty="0">
                <a:solidFill>
                  <a:srgbClr val="BA2121"/>
                </a:solidFill>
                <a:latin typeface="Courier"/>
              </a:rPr>
              <a:t>## load a daily sleep study dataset</a:t>
            </a:r>
            <a:br>
              <a:rPr sz="2400" dirty="0"/>
            </a:br>
            <a:r>
              <a:rPr sz="2400" dirty="0" err="1">
                <a:latin typeface="Courier"/>
              </a:rPr>
              <a:t>aces_daily</a:t>
            </a:r>
            <a:r>
              <a:rPr sz="2400" dirty="0">
                <a:latin typeface="Courier"/>
              </a:rPr>
              <a:t> </a:t>
            </a:r>
            <a:r>
              <a:rPr sz="2400" dirty="0">
                <a:solidFill>
                  <a:srgbClr val="007020"/>
                </a:solidFill>
                <a:latin typeface="Courier"/>
              </a:rPr>
              <a:t>&lt;-</a:t>
            </a:r>
            <a:r>
              <a:rPr sz="2400" dirty="0">
                <a:latin typeface="Courier"/>
              </a:rPr>
              <a:t> </a:t>
            </a:r>
            <a:r>
              <a:rPr sz="2400" dirty="0" err="1">
                <a:solidFill>
                  <a:srgbClr val="06287E"/>
                </a:solidFill>
                <a:latin typeface="Courier"/>
              </a:rPr>
              <a:t>as.data.table</a:t>
            </a:r>
            <a:r>
              <a:rPr sz="2400" dirty="0">
                <a:latin typeface="Courier"/>
              </a:rPr>
              <a:t>(</a:t>
            </a:r>
            <a:r>
              <a:rPr sz="2400" dirty="0" err="1">
                <a:latin typeface="Courier"/>
              </a:rPr>
              <a:t>aces_daily</a:t>
            </a:r>
            <a:r>
              <a:rPr sz="2400" dirty="0">
                <a:latin typeface="Courier"/>
              </a:rPr>
              <a:t>)</a:t>
            </a:r>
            <a:br>
              <a:rPr sz="2400" dirty="0"/>
            </a:br>
            <a:r>
              <a:rPr sz="2400" dirty="0" err="1">
                <a:latin typeface="Courier"/>
              </a:rPr>
              <a:t>aces_daily</a:t>
            </a:r>
            <a:r>
              <a:rPr sz="2400" dirty="0">
                <a:latin typeface="Courier"/>
              </a:rPr>
              <a:t>[, </a:t>
            </a:r>
            <a:r>
              <a:rPr sz="2400" dirty="0" err="1">
                <a:latin typeface="Courier"/>
              </a:rPr>
              <a:t>sqrtSOL</a:t>
            </a:r>
            <a:r>
              <a:rPr sz="2400" dirty="0">
                <a:latin typeface="Courier"/>
              </a:rPr>
              <a:t> </a:t>
            </a:r>
            <a:r>
              <a:rPr sz="2400" dirty="0">
                <a:solidFill>
                  <a:srgbClr val="4070A0"/>
                </a:solidFill>
                <a:latin typeface="Courier"/>
              </a:rPr>
              <a:t>:</a:t>
            </a:r>
            <a:r>
              <a:rPr sz="2400" b="1" dirty="0">
                <a:solidFill>
                  <a:srgbClr val="FF0000"/>
                </a:solidFill>
                <a:latin typeface="Courier"/>
              </a:rPr>
              <a:t>=</a:t>
            </a:r>
            <a:r>
              <a:rPr sz="2400" dirty="0">
                <a:latin typeface="Courier"/>
              </a:rPr>
              <a:t> </a:t>
            </a:r>
            <a:r>
              <a:rPr sz="2400" dirty="0">
                <a:solidFill>
                  <a:srgbClr val="06287E"/>
                </a:solidFill>
                <a:latin typeface="Courier"/>
              </a:rPr>
              <a:t>sqrt</a:t>
            </a:r>
            <a:r>
              <a:rPr sz="2400" dirty="0">
                <a:latin typeface="Courier"/>
              </a:rPr>
              <a:t>(SOLs)]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32FE-FC45-4C40-9F18-E10EC61EFCDF}"/>
              </a:ext>
            </a:extLst>
          </p:cNvPr>
          <p:cNvSpPr>
            <a:spLocks noGrp="1"/>
          </p:cNvSpPr>
          <p:nvPr>
            <p:ph type="title"/>
          </p:nvPr>
        </p:nvSpPr>
        <p:spPr>
          <a:xfrm>
            <a:off x="838200" y="365125"/>
            <a:ext cx="10515600" cy="1325563"/>
          </a:xfrm>
          <a:prstGeom prst="rect">
            <a:avLst/>
          </a:prstGeom>
        </p:spPr>
        <p:txBody>
          <a:bodyPr/>
          <a:lstStyle/>
          <a:p>
            <a:pPr marL="0" lvl="0" indent="0">
              <a:buNone/>
            </a:pPr>
            <a:r>
              <a:t>SOL Distribution</a:t>
            </a:r>
          </a:p>
        </p:txBody>
      </p:sp>
      <p:sp>
        <p:nvSpPr>
          <p:cNvPr id="3" name="Content Placeholder 2">
            <a:extLst>
              <a:ext uri="{FF2B5EF4-FFF2-40B4-BE49-F238E27FC236}">
                <a16:creationId xmlns:a16="http://schemas.microsoft.com/office/drawing/2014/main" id="{64F94C25-B85E-4743-A302-20BF101F1F08}"/>
              </a:ext>
            </a:extLst>
          </p:cNvPr>
          <p:cNvSpPr>
            <a:spLocks noGrp="1"/>
          </p:cNvSpPr>
          <p:nvPr>
            <p:ph idx="1"/>
          </p:nvPr>
        </p:nvSpPr>
        <p:spPr>
          <a:xfrm>
            <a:off x="1" y="1825625"/>
            <a:ext cx="4176584" cy="4351338"/>
          </a:xfrm>
        </p:spPr>
        <p:txBody>
          <a:bodyPr/>
          <a:lstStyle/>
          <a:p>
            <a:pPr lvl="0" indent="0">
              <a:buNone/>
            </a:pPr>
            <a:r>
              <a:rPr sz="1800" dirty="0">
                <a:solidFill>
                  <a:srgbClr val="06287E"/>
                </a:solidFill>
                <a:latin typeface="Courier"/>
              </a:rPr>
              <a:t>plot</a:t>
            </a:r>
            <a:r>
              <a:rPr sz="1800" dirty="0">
                <a:latin typeface="Courier"/>
              </a:rPr>
              <a:t>(</a:t>
            </a:r>
            <a:r>
              <a:rPr sz="1800" dirty="0" err="1">
                <a:solidFill>
                  <a:srgbClr val="06287E"/>
                </a:solidFill>
                <a:latin typeface="Courier"/>
              </a:rPr>
              <a:t>testDistribution</a:t>
            </a:r>
            <a:r>
              <a:rPr sz="1800" dirty="0">
                <a:latin typeface="Courier"/>
              </a:rPr>
              <a:t>(</a:t>
            </a:r>
            <a:r>
              <a:rPr sz="1800" dirty="0" err="1">
                <a:latin typeface="Courier"/>
              </a:rPr>
              <a:t>aces_daily</a:t>
            </a:r>
            <a:r>
              <a:rPr sz="1800" dirty="0" err="1">
                <a:solidFill>
                  <a:srgbClr val="4070A0"/>
                </a:solidFill>
                <a:latin typeface="Courier"/>
              </a:rPr>
              <a:t>$</a:t>
            </a:r>
            <a:r>
              <a:rPr sz="1800" dirty="0" err="1">
                <a:latin typeface="Courier"/>
              </a:rPr>
              <a:t>SOLs</a:t>
            </a:r>
            <a:r>
              <a:rPr sz="1800" dirty="0">
                <a:latin typeface="Courier"/>
              </a:rPr>
              <a:t>), </a:t>
            </a:r>
            <a:r>
              <a:rPr sz="1800" dirty="0" err="1">
                <a:solidFill>
                  <a:srgbClr val="7D9029"/>
                </a:solidFill>
                <a:latin typeface="Courier"/>
              </a:rPr>
              <a:t>varlab</a:t>
            </a:r>
            <a:r>
              <a:rPr sz="1800" dirty="0">
                <a:solidFill>
                  <a:srgbClr val="7D9029"/>
                </a:solidFill>
                <a:latin typeface="Courier"/>
              </a:rPr>
              <a:t> =</a:t>
            </a:r>
            <a:r>
              <a:rPr sz="1800" dirty="0">
                <a:latin typeface="Courier"/>
              </a:rPr>
              <a:t> </a:t>
            </a:r>
            <a:r>
              <a:rPr sz="1800" dirty="0">
                <a:solidFill>
                  <a:srgbClr val="4070A0"/>
                </a:solidFill>
                <a:latin typeface="Courier"/>
              </a:rPr>
              <a:t>"SOL"</a:t>
            </a:r>
            <a:r>
              <a:rPr sz="1800" dirty="0">
                <a:latin typeface="Courier"/>
              </a:rPr>
              <a:t>) </a:t>
            </a:r>
            <a:r>
              <a:rPr sz="1800" i="1" dirty="0">
                <a:solidFill>
                  <a:srgbClr val="BA2121"/>
                </a:solidFill>
                <a:latin typeface="Courier"/>
              </a:rPr>
              <a:t>## plot distribution</a:t>
            </a:r>
          </a:p>
        </p:txBody>
      </p:sp>
      <p:pic>
        <p:nvPicPr>
          <p:cNvPr id="4" name="Picture 3" descr="MissingData_files/figure-pptx/unnamed-chunk-2-1.png">
            <a:extLst>
              <a:ext uri="{FF2B5EF4-FFF2-40B4-BE49-F238E27FC236}">
                <a16:creationId xmlns:a16="http://schemas.microsoft.com/office/drawing/2014/main" id="{DD75DE46-3106-4292-8128-D4E498697EA0}"/>
              </a:ext>
            </a:extLst>
          </p:cNvPr>
          <p:cNvPicPr>
            <a:picLocks noGrp="1" noChangeAspect="1"/>
          </p:cNvPicPr>
          <p:nvPr/>
        </p:nvPicPr>
        <p:blipFill>
          <a:blip r:embed="rId2"/>
          <a:stretch>
            <a:fillRect/>
          </a:stretch>
        </p:blipFill>
        <p:spPr bwMode="auto">
          <a:xfrm>
            <a:off x="4693925" y="866548"/>
            <a:ext cx="7498075" cy="5991452"/>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4508</Words>
  <Application>Microsoft Office PowerPoint</Application>
  <PresentationFormat>Widescreen</PresentationFormat>
  <Paragraphs>345</Paragraphs>
  <Slides>58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Cambria Math</vt:lpstr>
      <vt:lpstr>Courier</vt:lpstr>
      <vt:lpstr>Lucida Bright</vt:lpstr>
      <vt:lpstr>Times New Roman</vt:lpstr>
      <vt:lpstr>Office Theme</vt:lpstr>
      <vt:lpstr>Non-Normal and Missing Data</vt:lpstr>
      <vt:lpstr>PowerPoint Presentation</vt:lpstr>
      <vt:lpstr>Introduction and Notes</vt:lpstr>
      <vt:lpstr>Outline</vt:lpstr>
      <vt:lpstr>Software</vt:lpstr>
      <vt:lpstr>Packages</vt:lpstr>
      <vt:lpstr>Dealing with Non-Normal Data</vt:lpstr>
      <vt:lpstr>Non-Normal Data Examples</vt:lpstr>
      <vt:lpstr>SOL Distribution</vt:lpstr>
      <vt:lpstr>SOL Distribution - Square Root</vt:lpstr>
      <vt:lpstr>Why Non-Normal Data is a Problem</vt:lpstr>
      <vt:lpstr>Linear Regression Results</vt:lpstr>
      <vt:lpstr>Bootstrap Introduction</vt:lpstr>
      <vt:lpstr>Bootstrap Conceptual Example</vt:lpstr>
      <vt:lpstr>Bootstrap Introduction</vt:lpstr>
      <vt:lpstr>Bootstrapping Code Example</vt:lpstr>
      <vt:lpstr>Bootstrapping Intercept Results 1</vt:lpstr>
      <vt:lpstr>Bootstrapping Intercept Results 2</vt:lpstr>
      <vt:lpstr>Bootstrapping Age Slope Results 1</vt:lpstr>
      <vt:lpstr>Bootstrapping Age Slope Results 2</vt:lpstr>
      <vt:lpstr>Bootstrapping Longitudinal Data</vt:lpstr>
      <vt:lpstr>Longitudinal Results</vt:lpstr>
      <vt:lpstr>Longitudinal Bootstrapped Results</vt:lpstr>
      <vt:lpstr>Further Reading</vt:lpstr>
      <vt:lpstr>Simple Tutorials</vt:lpstr>
      <vt:lpstr>Missing Data: Multiple Imputation</vt:lpstr>
      <vt:lpstr>Missing Data Background</vt:lpstr>
      <vt:lpstr>Missing data classifications</vt:lpstr>
      <vt:lpstr>Missing Data Background</vt:lpstr>
      <vt:lpstr>Multiple Imputation (MI) Theory</vt:lpstr>
      <vt:lpstr>Multiple Imputation Steps</vt:lpstr>
      <vt:lpstr>Imputation Example</vt:lpstr>
      <vt:lpstr>PowerPoint Presentation</vt:lpstr>
      <vt:lpstr>Imputation Convergence Results</vt:lpstr>
      <vt:lpstr>Multiple Imputation Background</vt:lpstr>
      <vt:lpstr>MI in R</vt:lpstr>
      <vt:lpstr>MI in R Dataset Code</vt:lpstr>
      <vt:lpstr>First Steps</vt:lpstr>
      <vt:lpstr>First Steps</vt:lpstr>
      <vt:lpstr>PowerPoint Presentation</vt:lpstr>
      <vt:lpstr>First Steps</vt:lpstr>
      <vt:lpstr>MI in R</vt:lpstr>
      <vt:lpstr>MI in R</vt:lpstr>
      <vt:lpstr>MI in R  Convergence</vt:lpstr>
      <vt:lpstr>MI Diagnostics</vt:lpstr>
      <vt:lpstr>PowerPoint Presentation</vt:lpstr>
      <vt:lpstr>MI in R</vt:lpstr>
      <vt:lpstr>MI Pooled Results in R</vt:lpstr>
      <vt:lpstr>MI Pooled Results in R</vt:lpstr>
      <vt:lpstr>MI Pooled Results in R</vt:lpstr>
      <vt:lpstr>MI Pooled Results in R</vt:lpstr>
      <vt:lpstr>MI in R</vt:lpstr>
      <vt:lpstr>Multiple Imputation Comparison</vt:lpstr>
      <vt:lpstr>PowerPoint Presentation</vt:lpstr>
      <vt:lpstr>Function Summary</vt:lpstr>
      <vt:lpstr>Further Reading</vt:lpstr>
      <vt:lpstr>Simple Tutorials</vt:lpstr>
      <vt:lpstr>Thanks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120</TotalTime>
  <Words>27</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Lucida Bright</vt:lpstr>
      <vt:lpstr>Times New Roman</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Non-Normal and Missing Data</dc:title>
  <dc:creator>Joshua F. Wiley</dc:creator>
  <cp:keywords/>
  <cp:lastModifiedBy>Joshua Wiley</cp:lastModifiedBy>
  <cp:revision>1</cp:revision>
  <dcterms:created xsi:type="dcterms:W3CDTF">2021-04-12T20:58:04Z</dcterms:created>
  <dcterms:modified xsi:type="dcterms:W3CDTF">2021-04-12T21:15:36Z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2021-04-13</vt:lpwstr>
  </property>
  <property fmtid="{D5CDD505-2E9C-101B-9397-08002B2CF9AE}" pid="3" name="output">
    <vt:lpwstr/>
  </property>
</Properties>
</file>