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6bf1250e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6bf1250e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f6bf1250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f6bf1250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f6bf1250e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f6bf1250e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f6bf1250e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f6bf1250e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f6bf1250e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f6bf1250e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f6bf1250e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f6bf1250e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DSA4263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VOC Project Proposal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Little Fairy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304175" y="506900"/>
            <a:ext cx="1393200" cy="672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1406025" y="1711000"/>
            <a:ext cx="1189500" cy="672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3537527" y="1555150"/>
            <a:ext cx="1264800" cy="983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Supervised Model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1275825" y="3067800"/>
            <a:ext cx="1449900" cy="672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Topic Modelling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3745713" y="3067800"/>
            <a:ext cx="1449900" cy="672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upervised Topic Modelling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6329225" y="2956500"/>
            <a:ext cx="1449900" cy="8949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Topic Modelling for prediction of new data</a:t>
            </a:r>
            <a:endParaRPr/>
          </a:p>
        </p:txBody>
      </p:sp>
      <p:cxnSp>
        <p:nvCxnSpPr>
          <p:cNvPr id="66" name="Google Shape;66;p14"/>
          <p:cNvCxnSpPr>
            <a:stCxn id="60" idx="2"/>
            <a:endCxn id="61" idx="0"/>
          </p:cNvCxnSpPr>
          <p:nvPr/>
        </p:nvCxnSpPr>
        <p:spPr>
          <a:xfrm>
            <a:off x="2000775" y="1178900"/>
            <a:ext cx="0" cy="53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14"/>
          <p:cNvCxnSpPr>
            <a:stCxn id="61" idx="3"/>
            <a:endCxn id="62" idx="1"/>
          </p:cNvCxnSpPr>
          <p:nvPr/>
        </p:nvCxnSpPr>
        <p:spPr>
          <a:xfrm>
            <a:off x="2595525" y="2047000"/>
            <a:ext cx="94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4"/>
          <p:cNvCxnSpPr>
            <a:stCxn id="61" idx="2"/>
            <a:endCxn id="63" idx="0"/>
          </p:cNvCxnSpPr>
          <p:nvPr/>
        </p:nvCxnSpPr>
        <p:spPr>
          <a:xfrm>
            <a:off x="2000775" y="2383000"/>
            <a:ext cx="0" cy="6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4"/>
          <p:cNvCxnSpPr>
            <a:stCxn id="63" idx="3"/>
            <a:endCxn id="64" idx="1"/>
          </p:cNvCxnSpPr>
          <p:nvPr/>
        </p:nvCxnSpPr>
        <p:spPr>
          <a:xfrm>
            <a:off x="2725725" y="3403800"/>
            <a:ext cx="102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4"/>
          <p:cNvCxnSpPr>
            <a:stCxn id="64" idx="3"/>
            <a:endCxn id="65" idx="1"/>
          </p:cNvCxnSpPr>
          <p:nvPr/>
        </p:nvCxnSpPr>
        <p:spPr>
          <a:xfrm>
            <a:off x="5195613" y="3403800"/>
            <a:ext cx="11337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" name="Google Shape;71;p14"/>
          <p:cNvSpPr/>
          <p:nvPr/>
        </p:nvSpPr>
        <p:spPr>
          <a:xfrm>
            <a:off x="6523775" y="650750"/>
            <a:ext cx="1060800" cy="3843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Data</a:t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6459425" y="1742113"/>
            <a:ext cx="1189500" cy="5073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Extraction</a:t>
            </a:r>
            <a:endParaRPr/>
          </a:p>
        </p:txBody>
      </p:sp>
      <p:cxnSp>
        <p:nvCxnSpPr>
          <p:cNvPr id="73" name="Google Shape;73;p14"/>
          <p:cNvCxnSpPr>
            <a:stCxn id="72" idx="2"/>
            <a:endCxn id="65" idx="0"/>
          </p:cNvCxnSpPr>
          <p:nvPr/>
        </p:nvCxnSpPr>
        <p:spPr>
          <a:xfrm>
            <a:off x="7054175" y="2249413"/>
            <a:ext cx="0" cy="7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4"/>
          <p:cNvSpPr/>
          <p:nvPr/>
        </p:nvSpPr>
        <p:spPr>
          <a:xfrm>
            <a:off x="6687575" y="4279500"/>
            <a:ext cx="759900" cy="4407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Labels</a:t>
            </a:r>
            <a:endParaRPr/>
          </a:p>
        </p:txBody>
      </p:sp>
      <p:cxnSp>
        <p:nvCxnSpPr>
          <p:cNvPr id="75" name="Google Shape;75;p14"/>
          <p:cNvCxnSpPr>
            <a:stCxn id="65" idx="2"/>
            <a:endCxn id="74" idx="0"/>
          </p:cNvCxnSpPr>
          <p:nvPr/>
        </p:nvCxnSpPr>
        <p:spPr>
          <a:xfrm>
            <a:off x="7054175" y="3851400"/>
            <a:ext cx="13500" cy="42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4"/>
          <p:cNvSpPr/>
          <p:nvPr/>
        </p:nvSpPr>
        <p:spPr>
          <a:xfrm>
            <a:off x="1442175" y="3936450"/>
            <a:ext cx="1117200" cy="587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3912075" y="3936450"/>
            <a:ext cx="1117200" cy="587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4938825" y="1753150"/>
            <a:ext cx="1117200" cy="587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cxnSp>
        <p:nvCxnSpPr>
          <p:cNvPr id="79" name="Google Shape;79;p14"/>
          <p:cNvCxnSpPr>
            <a:stCxn id="71" idx="2"/>
            <a:endCxn id="72" idx="0"/>
          </p:cNvCxnSpPr>
          <p:nvPr/>
        </p:nvCxnSpPr>
        <p:spPr>
          <a:xfrm>
            <a:off x="7054175" y="1035050"/>
            <a:ext cx="0" cy="7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Tokenization(NLTK/regex)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Text normalization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Text standardization - lemmatization/stemming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Define stopwords based on dataset given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Remove stopwords (and/or punctuations, digits)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POS-Tagging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TF-IDF/Word Embedding(Glove/Fastext)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Feedback length (cleaned &amp; original)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Find important N-grams (N = 2 / 3) of each sentiment category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Supervised Model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152475"/>
            <a:ext cx="863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Split the dataset into 70% training set and 30% testing sets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Try XGBoost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Evaluate the performance using AUC/Accuracy/…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Parameter tuning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Finalise model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Topic Modelling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AutoNum type="arabicPeriod"/>
            </a:pPr>
            <a:r>
              <a:rPr lang="en" sz="2300">
                <a:solidFill>
                  <a:srgbClr val="000000"/>
                </a:solidFill>
              </a:rPr>
              <a:t>Try </a:t>
            </a:r>
            <a:r>
              <a:rPr lang="en" sz="2300">
                <a:solidFill>
                  <a:srgbClr val="000000"/>
                </a:solidFill>
              </a:rPr>
              <a:t>BERTopic/NMF/LDA on full data</a:t>
            </a:r>
            <a:endParaRPr sz="2300">
              <a:solidFill>
                <a:srgbClr val="000000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AutoNum type="arabicPeriod"/>
            </a:pPr>
            <a:r>
              <a:rPr lang="en" sz="2300">
                <a:solidFill>
                  <a:srgbClr val="000000"/>
                </a:solidFill>
              </a:rPr>
              <a:t>Evaluate model performance(coherence score, sample data manual evaluation) and pick 1 as final model</a:t>
            </a:r>
            <a:endParaRPr sz="2300">
              <a:solidFill>
                <a:srgbClr val="000000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AutoNum type="arabicPeriod"/>
            </a:pPr>
            <a:r>
              <a:rPr lang="en" sz="2300">
                <a:solidFill>
                  <a:srgbClr val="000000"/>
                </a:solidFill>
              </a:rPr>
              <a:t>Defining and Tagging of topic clusters</a:t>
            </a:r>
            <a:endParaRPr sz="23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Topic Modelling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AutoNum type="arabicPeriod"/>
            </a:pPr>
            <a:r>
              <a:rPr lang="en" sz="2300">
                <a:solidFill>
                  <a:schemeClr val="dk1"/>
                </a:solidFill>
              </a:rPr>
              <a:t>Try XGBoost/CatBoost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AutoNum type="arabicPeriod"/>
            </a:pPr>
            <a:r>
              <a:rPr lang="en" sz="2300">
                <a:solidFill>
                  <a:schemeClr val="dk1"/>
                </a:solidFill>
              </a:rPr>
              <a:t>Evaluate model performance(AUC, accuracy, recall, f1…choose 1-2)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AutoNum type="arabicPeriod"/>
            </a:pPr>
            <a:r>
              <a:rPr lang="en" sz="2300">
                <a:solidFill>
                  <a:schemeClr val="dk1"/>
                </a:solidFill>
              </a:rPr>
              <a:t>Parameter tuning and redo step 1 and 2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AutoNum type="arabicPeriod"/>
            </a:pPr>
            <a:r>
              <a:rPr lang="en" sz="2300">
                <a:solidFill>
                  <a:schemeClr val="dk1"/>
                </a:solidFill>
              </a:rPr>
              <a:t>Finalise model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AutoNum type="arabicPeriod"/>
            </a:pPr>
            <a:r>
              <a:rPr lang="en" sz="2300">
                <a:solidFill>
                  <a:schemeClr val="dk1"/>
                </a:solidFill>
              </a:rPr>
              <a:t>Visualisation of topics trend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