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85" r:id="rId2"/>
  </p:sldMasterIdLst>
  <p:notesMasterIdLst>
    <p:notesMasterId r:id="rId11"/>
  </p:notesMasterIdLst>
  <p:sldIdLst>
    <p:sldId id="256" r:id="rId3"/>
    <p:sldId id="316" r:id="rId4"/>
    <p:sldId id="317" r:id="rId5"/>
    <p:sldId id="318" r:id="rId6"/>
    <p:sldId id="320" r:id="rId7"/>
    <p:sldId id="319" r:id="rId8"/>
    <p:sldId id="321" r:id="rId9"/>
    <p:sldId id="273" r:id="rId1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698"/>
    <a:srgbClr val="E18F41"/>
    <a:srgbClr val="FFFFFF"/>
    <a:srgbClr val="FA4616"/>
    <a:srgbClr val="004B80"/>
    <a:srgbClr val="477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71" autoAdjust="0"/>
  </p:normalViewPr>
  <p:slideViewPr>
    <p:cSldViewPr snapToGrid="0">
      <p:cViewPr varScale="1">
        <p:scale>
          <a:sx n="76" d="100"/>
          <a:sy n="76" d="100"/>
        </p:scale>
        <p:origin x="7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FDF37-8C01-4450-8876-D5FA12759C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E8835-EC9E-4AE4-AE2F-FAB072B2B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E8835-EC9E-4AE4-AE2F-FAB072B2B2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3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9"/>
            <a:ext cx="12190095" cy="6856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3509D3-A7F5-7649-A333-75B66BA657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203B9E-A97D-C748-AEF5-9228E504D57F}"/>
              </a:ext>
            </a:extLst>
          </p:cNvPr>
          <p:cNvSpPr/>
          <p:nvPr/>
        </p:nvSpPr>
        <p:spPr>
          <a:xfrm>
            <a:off x="0" y="294640"/>
            <a:ext cx="3750365" cy="863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605E3FB-E947-7E4A-8955-F503A3B4C169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492BAC4-9D24-B943-80CE-4C4AEB3AF605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B8BB55D-56D9-B144-BB08-A5A1F2799BEC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</p:spTree>
    <p:extLst>
      <p:ext uri="{BB962C8B-B14F-4D97-AF65-F5344CB8AC3E}">
        <p14:creationId xmlns:p14="http://schemas.microsoft.com/office/powerpoint/2010/main" val="598887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3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or Title Card">
    <p:bg>
      <p:bgPr>
        <a:pattFill prst="ltDnDiag">
          <a:fgClr>
            <a:schemeClr val="tx1"/>
          </a:fgClr>
          <a:bgClr>
            <a:srgbClr val="0021A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5996A17-1446-C84E-A95C-9E96A000F004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2603281" y="3091070"/>
            <a:ext cx="6985439" cy="430314"/>
          </a:xfrm>
          <a:ln w="28575">
            <a:solidFill>
              <a:srgbClr val="FF4A2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kumimoji="0" sz="15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ntona Book"/>
                <a:ea typeface="+mj-ea"/>
                <a:cs typeface="Gentona Book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SECTION OR TITLE CARD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977634-8D3A-5943-A1E6-E179BF43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4D6E4-1DA2-8A41-85D8-C7F206FB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4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69BA0-3F90-BF4C-94D4-BF7C7B69B1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32"/>
          <a:stretch/>
        </p:blipFill>
        <p:spPr>
          <a:xfrm>
            <a:off x="0" y="883394"/>
            <a:ext cx="12192000" cy="59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3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6B28-A694-4C5A-95F5-87D319FF7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0656C-B4E7-4B5C-8065-6EE24CDA0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40A4-65D8-41BB-A3E1-3C65DAE5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6984-C5DC-41DD-A9A4-4C013F7D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D899D-8C94-4EC7-8C5F-CE590B0E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BB2948-0A4E-4E69-9577-EA26689DFE05}"/>
              </a:ext>
            </a:extLst>
          </p:cNvPr>
          <p:cNvSpPr/>
          <p:nvPr/>
        </p:nvSpPr>
        <p:spPr>
          <a:xfrm>
            <a:off x="838200" y="914400"/>
            <a:ext cx="10515600" cy="115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3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B4F-FE63-4906-9DB7-EA183896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956"/>
            <a:ext cx="10515600" cy="75859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C12C-8505-4DE2-BD23-25907B3B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82"/>
            <a:ext cx="10515600" cy="508528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D1FF-380B-4CBE-A7D7-B40CC1F3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3BEF-782F-4055-9897-51ED8368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ECCD-A5FE-45FB-8837-2908C6A5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FD3943-B84F-4B6B-8F2A-8E5458B51B1A}"/>
              </a:ext>
            </a:extLst>
          </p:cNvPr>
          <p:cNvCxnSpPr/>
          <p:nvPr/>
        </p:nvCxnSpPr>
        <p:spPr>
          <a:xfrm>
            <a:off x="838200" y="978354"/>
            <a:ext cx="1051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075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7E58-2A39-444A-B848-6E8417AA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F492-204F-4959-8907-10FCB9B98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F17B-08B2-41FC-9332-4BCE8E8A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9C547-A4A8-4614-A979-916F9C47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C2E51-4930-45FE-B5DA-9543934A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3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FEC3-6DB5-4CB0-A5FE-18A67842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F3B5-3588-4AD4-9240-36DEAF146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4239"/>
            <a:ext cx="5181600" cy="4732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1C66-4BE1-4770-A4D9-421ABD29B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4239"/>
            <a:ext cx="5181600" cy="4732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13F03-1433-4BA3-AB87-658584A1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6BB29-9719-416E-8F54-72C4679B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3589-6731-4414-BC8A-9689B6CD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EEFC-5085-4EBB-8701-5D7E94C1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233F3-ED27-4BC4-9E47-18D21393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27124"/>
            <a:ext cx="5157787" cy="13779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85766-F2C1-4752-A376-323D6EFD8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81428-9E8A-4703-A3F9-53F4C79A7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27124"/>
            <a:ext cx="5183188" cy="13779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55816-4299-414C-8B15-A9AD5B2A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58661-63AE-462F-93CF-49888F03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DE3B1-77B6-41E7-B22F-803AD7DF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C8EAD-FA99-4040-899E-ABC9521F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39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6689-5D59-4EEF-B100-75111926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451"/>
            <a:ext cx="10515600" cy="788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F6235-0962-47DB-B332-3A324B9E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39224-FD74-460E-A57E-E3A4AF1D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42A53-1BCE-4ACF-AC35-73617162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7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3674A-3A53-4C05-B666-EDE85349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2C2BA-C268-4C8A-8E13-951A0E2B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6C0A5-32A7-448C-A052-FFF401C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B9812B-D0A3-402F-83C7-83E40FE0BE48}"/>
              </a:ext>
            </a:extLst>
          </p:cNvPr>
          <p:cNvSpPr/>
          <p:nvPr/>
        </p:nvSpPr>
        <p:spPr>
          <a:xfrm>
            <a:off x="727788" y="886408"/>
            <a:ext cx="10795518" cy="233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57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F384-949E-4990-ADB2-39E9A92A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320C-41AB-4E60-AF02-83C699DB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2D142-9081-4581-B6C2-A37E5151D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5C6CC-A3E5-4219-A9D1-62F9A28B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A8B2C-6FA7-4DBE-8F22-C9AD966F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5222D-6255-4895-89E1-2B610565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1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8913" y="1498984"/>
            <a:ext cx="289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900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900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4001" y="1597761"/>
            <a:ext cx="2893979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788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788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5EA37-2A29-1D4C-A2F3-22007656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7"/>
            <a:ext cx="12208087" cy="6867048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EE41B18-6A9F-8249-8724-49A5CA341FCE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E87E842-C006-4F41-B990-E21E7437C0B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E2AB7B-1120-5B44-ADA7-FD7DF73DD1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CC34E6-3617-1643-8129-4BC6EA5B5C1E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94892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A21C-8AF8-4F6D-A35F-4CD105D7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57F3E-ABD3-420D-B0C2-FF95F5FAE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C50B7-FAEC-487D-9D3A-B5ECEFC0E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9DCD5-E215-4A92-82FC-7F35693D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F57CE-124A-4EF9-96B4-5168B6A3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E4EE2-A5C9-4EDE-BDBA-FE227749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60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F92B-3734-486D-A7AD-3755577C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52FAE-BB02-44BA-A137-BE1947908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A7A5-CF18-4EFF-BC25-FDAFBE47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BEF02-3985-4B4F-BA28-66C2A2E8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4B4CD-7F45-4CFB-878E-C0D510B7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CDD9B-625F-4F14-A7D3-40D6B40B7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9A92A-EAC2-408D-9170-FF1256F4B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FCE4-E6CE-4942-8FC3-C155823C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736FF-6248-49BC-B402-46F5195B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8307D-372B-4B44-9B7B-2D234CD5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8913" y="1498984"/>
            <a:ext cx="289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900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900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A41B45-2F03-F94A-806B-E5D650B0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6"/>
            <a:ext cx="12190095" cy="6856928"/>
          </a:xfrm>
          <a:prstGeom prst="rect">
            <a:avLst/>
          </a:prstGeom>
        </p:spPr>
      </p:pic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606A61D-16CD-0045-8DD8-94AFFBCB678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A29E365-2AF3-DB41-8312-8839465A4D7E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822F70-FDD2-E14E-8E5C-D244B454D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533AC42-A102-B44A-B183-2720DE51AFFC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333481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3E51CF-406E-4B48-BC7A-D41F490C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AF0F6F-4882-4843-A9DB-D1FC9FFA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3" y="876301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FB8FBA21-57BB-DB4A-B07F-4FB69470765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6402" y="2019300"/>
            <a:ext cx="11379199" cy="43132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516069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2" y="876300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0"/>
          </p:nvPr>
        </p:nvSpPr>
        <p:spPr bwMode="auto">
          <a:xfrm>
            <a:off x="406402" y="2019303"/>
            <a:ext cx="11379199" cy="45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  <a:lvl2pPr>
              <a:defRPr sz="1800"/>
            </a:lvl2pPr>
            <a:lvl5pPr>
              <a:defRPr sz="1200"/>
            </a:lvl5pPr>
            <a:lvl6pPr>
              <a:defRPr sz="1200" b="0" i="0">
                <a:solidFill>
                  <a:schemeClr val="accent5"/>
                </a:solidFill>
                <a:latin typeface="Helvetica Light" panose="020B0403020202020204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90FE16-B8DE-3C4A-A246-2D89AD7D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5F3F5-54D3-D747-BE41-ACF4D4ED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26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876304"/>
            <a:ext cx="11379200" cy="106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1"/>
          </p:nvPr>
        </p:nvSpPr>
        <p:spPr bwMode="auto">
          <a:xfrm>
            <a:off x="406400" y="2019304"/>
            <a:ext cx="5588000" cy="449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C7FC7F-89EF-0D48-8F96-DDBE697A04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CF848-8236-B445-B38E-59A507506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ECC8755-2003-C14D-B7D8-5D4C70E224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019300"/>
            <a:ext cx="5588000" cy="4495800"/>
          </a:xfrm>
          <a:solidFill>
            <a:srgbClr val="B4B5B4"/>
          </a:solidFill>
        </p:spPr>
        <p:txBody>
          <a:bodyPr lIns="0" tIns="0" rIns="0" bIns="731520" anchor="ctr"/>
          <a:lstStyle>
            <a:lvl1pPr marL="0" indent="0" algn="ctr">
              <a:buNone/>
              <a:defRPr sz="1050" b="0" i="0">
                <a:solidFill>
                  <a:srgbClr val="00529B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the icon to place an image</a:t>
            </a:r>
          </a:p>
        </p:txBody>
      </p:sp>
    </p:spTree>
    <p:extLst>
      <p:ext uri="{BB962C8B-B14F-4D97-AF65-F5344CB8AC3E}">
        <p14:creationId xmlns:p14="http://schemas.microsoft.com/office/powerpoint/2010/main" val="576103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/>
          </p:nvPr>
        </p:nvSpPr>
        <p:spPr bwMode="auto">
          <a:xfrm>
            <a:off x="406400" y="876300"/>
            <a:ext cx="5588000" cy="563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C7FC7F-89EF-0D48-8F96-DDBE697A04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CF848-8236-B445-B38E-59A507506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ECC8755-2003-C14D-B7D8-5D4C70E224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876300"/>
            <a:ext cx="5588000" cy="5638800"/>
          </a:xfrm>
          <a:solidFill>
            <a:srgbClr val="B4B5B4"/>
          </a:solidFill>
        </p:spPr>
        <p:txBody>
          <a:bodyPr lIns="0" tIns="0" rIns="0" bIns="731520" anchor="ctr"/>
          <a:lstStyle>
            <a:lvl1pPr marL="0" indent="0" algn="ctr">
              <a:buNone/>
              <a:defRPr sz="1050" b="0" i="0">
                <a:solidFill>
                  <a:srgbClr val="00529B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the icon to place an image</a:t>
            </a:r>
          </a:p>
        </p:txBody>
      </p:sp>
    </p:spTree>
    <p:extLst>
      <p:ext uri="{BB962C8B-B14F-4D97-AF65-F5344CB8AC3E}">
        <p14:creationId xmlns:p14="http://schemas.microsoft.com/office/powerpoint/2010/main" val="269467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6400" y="3007363"/>
            <a:ext cx="5588000" cy="383975"/>
          </a:xfrm>
          <a:prstGeom prst="rect">
            <a:avLst/>
          </a:prstGeom>
          <a:solidFill>
            <a:srgbClr val="FA4616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050" b="0" i="0" spc="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2" y="3007363"/>
            <a:ext cx="5587999" cy="383975"/>
          </a:xfrm>
          <a:prstGeom prst="rect">
            <a:avLst/>
          </a:prstGeom>
          <a:solidFill>
            <a:srgbClr val="FA4616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050" b="0" i="0" spc="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06402" y="2019302"/>
            <a:ext cx="11379199" cy="755787"/>
          </a:xfrm>
        </p:spPr>
        <p:txBody>
          <a:bodyPr rtlCol="0">
            <a:noAutofit/>
          </a:bodyPr>
          <a:lstStyle>
            <a:lvl1pPr marL="0" indent="0">
              <a:buNone/>
              <a:defRPr kumimoji="0" sz="1500" b="1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2" y="876301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D20636-448F-124F-94F1-6395EC27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678F7-20CC-E347-B84F-8BDF3831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54CC306-8591-9448-8EEE-F33CAB0F86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6400" y="3429000"/>
            <a:ext cx="5588000" cy="30099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C4FEE50-8890-1B45-84E7-020CA387EDD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97600" y="3429000"/>
            <a:ext cx="5588000" cy="30099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45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35528A-399B-E549-AAF0-1FAF3EF4A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AF24A-AB75-F041-8AE0-9BD3766AD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B6392B-581C-2B4C-A00E-77FCE8E3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883920"/>
            <a:ext cx="11328400" cy="10591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4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564531-0AC6-AB46-8D5E-F6736D32A8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EA747-1965-5747-A739-96C018003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2400" y="65151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88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5ABD1D-5756-E349-8551-902B01CB0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6400" y="6515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88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883923"/>
            <a:ext cx="11379200" cy="104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400" y="2019300"/>
            <a:ext cx="11379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E730D-0AEF-2540-A134-665D88455EA3}"/>
              </a:ext>
            </a:extLst>
          </p:cNvPr>
          <p:cNvSpPr txBox="1"/>
          <p:nvPr/>
        </p:nvSpPr>
        <p:spPr>
          <a:xfrm>
            <a:off x="1598304" y="661957"/>
            <a:ext cx="6786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spc="15" dirty="0">
                <a:solidFill>
                  <a:schemeClr val="bg1"/>
                </a:solidFill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238622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 i="0" kern="12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171450" indent="-171450" algn="l" rtl="0" eaLnBrk="1" fontAlgn="base" hangingPunct="1">
        <a:spcBef>
          <a:spcPts val="0"/>
        </a:spcBef>
        <a:spcAft>
          <a:spcPts val="450"/>
        </a:spcAft>
        <a:buClr>
          <a:srgbClr val="FF462C"/>
        </a:buClr>
        <a:buSzPct val="100000"/>
        <a:buFont typeface="Wingdings" pitchFamily="2" charset="2"/>
        <a:buChar char="§"/>
        <a:defRPr sz="1800" b="0" i="0" kern="1200">
          <a:solidFill>
            <a:schemeClr val="accent1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1pPr>
      <a:lvl2pPr marL="342900" indent="-171450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defRPr b="0" i="0" kern="1200">
          <a:solidFill>
            <a:schemeClr val="accent4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2pPr>
      <a:lvl3pPr marL="514350" indent="-171450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defRPr sz="1400" b="0" i="0" kern="1200">
          <a:solidFill>
            <a:schemeClr val="accent5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3pPr>
      <a:lvl4pPr marL="517922" indent="-167879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tabLst/>
        <a:defRPr sz="1400" b="0" i="1" kern="1200">
          <a:solidFill>
            <a:schemeClr val="accent5"/>
          </a:solidFill>
          <a:latin typeface="+mn-lt"/>
          <a:ea typeface="MS PGothic" panose="020B0600070205080204" pitchFamily="34" charset="-128"/>
          <a:cs typeface="Helvetica Oblique" pitchFamily="2" charset="0"/>
        </a:defRPr>
      </a:lvl4pPr>
      <a:lvl5pPr marL="7144" indent="-7144" algn="l" rtl="0" eaLnBrk="1" fontAlgn="base" hangingPunct="1">
        <a:spcBef>
          <a:spcPts val="450"/>
        </a:spcBef>
        <a:spcAft>
          <a:spcPts val="450"/>
        </a:spcAft>
        <a:buClr>
          <a:schemeClr val="accent3">
            <a:lumMod val="60000"/>
            <a:lumOff val="40000"/>
          </a:schemeClr>
        </a:buClr>
        <a:buSzPct val="75000"/>
        <a:buFont typeface="System Font Regular"/>
        <a:buChar char="​"/>
        <a:tabLst/>
        <a:defRPr sz="1500" b="0" i="0" kern="1200" cap="all" spc="15" baseline="0">
          <a:solidFill>
            <a:schemeClr val="accent1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5pPr>
      <a:lvl6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>
            <a:lumMod val="60000"/>
            <a:lumOff val="40000"/>
          </a:schemeClr>
        </a:buClr>
        <a:buSzPct val="75000"/>
        <a:buFont typeface="System Font Regular"/>
        <a:buChar char="​"/>
        <a:tabLst/>
        <a:defRPr lang="en-US" sz="1350" b="0" i="0" kern="1200" spc="75" baseline="0" dirty="0" smtClean="0">
          <a:solidFill>
            <a:schemeClr val="accent5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6pPr>
      <a:lvl7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/>
        </a:buClr>
        <a:buSzPct val="75000"/>
        <a:buFont typeface="System Font Regular"/>
        <a:buChar char="​"/>
        <a:tabLst/>
        <a:defRPr lang="en-US" sz="1200" b="0" i="0" kern="1200" baseline="0" dirty="0" smtClean="0">
          <a:solidFill>
            <a:schemeClr val="accent5"/>
          </a:solidFill>
          <a:latin typeface="+mn-lt"/>
          <a:ea typeface="+mn-ea"/>
          <a:cs typeface="+mn-cs"/>
        </a:defRPr>
      </a:lvl7pPr>
      <a:lvl8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>
            <a:lumMod val="60000"/>
            <a:lumOff val="40000"/>
          </a:schemeClr>
        </a:buClr>
        <a:buSzPct val="75000"/>
        <a:buFont typeface="System Font Regular"/>
        <a:buChar char="​"/>
        <a:tabLst/>
        <a:defRPr lang="en-US" sz="1200" b="0" i="1" kern="1200" baseline="0" dirty="0" smtClean="0">
          <a:solidFill>
            <a:schemeClr val="accent5"/>
          </a:solidFill>
          <a:latin typeface="+mn-lt"/>
          <a:ea typeface="+mn-ea"/>
          <a:cs typeface="+mn-cs"/>
        </a:defRPr>
      </a:lvl8pPr>
      <a:lvl9pPr marL="7144" indent="0" algn="ctr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System Font Regular"/>
        <a:buChar char="​"/>
        <a:tabLst/>
        <a:defRPr lang="en-US" sz="2400" b="1" i="0" kern="1200" spc="38" baseline="0" dirty="0">
          <a:solidFill>
            <a:schemeClr val="accent5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04">
          <p15:clr>
            <a:srgbClr val="F26B43"/>
          </p15:clr>
        </p15:guide>
        <p15:guide id="2" pos="256">
          <p15:clr>
            <a:srgbClr val="F26B43"/>
          </p15:clr>
        </p15:guide>
        <p15:guide id="3" pos="3840">
          <p15:clr>
            <a:srgbClr val="F26B43"/>
          </p15:clr>
        </p15:guide>
        <p15:guide id="4" pos="7424">
          <p15:clr>
            <a:srgbClr val="F26B43"/>
          </p15:clr>
        </p15:guide>
        <p15:guide id="5" orient="horz" pos="1272">
          <p15:clr>
            <a:srgbClr val="F26B43"/>
          </p15:clr>
        </p15:guide>
        <p15:guide id="6" orient="horz" pos="552">
          <p15:clr>
            <a:srgbClr val="F26B43"/>
          </p15:clr>
        </p15:guide>
        <p15:guide id="7" orient="horz" pos="2160">
          <p15:clr>
            <a:srgbClr val="F26B43"/>
          </p15:clr>
        </p15:guide>
        <p15:guide id="8" orient="horz" pos="1224">
          <p15:clr>
            <a:srgbClr val="F26B43"/>
          </p15:clr>
        </p15:guide>
        <p15:guide id="9" pos="3904">
          <p15:clr>
            <a:srgbClr val="F26B43"/>
          </p15:clr>
        </p15:guide>
        <p15:guide id="10" pos="5696">
          <p15:clr>
            <a:srgbClr val="F26B43"/>
          </p15:clr>
        </p15:guide>
        <p15:guide id="11" pos="5600">
          <p15:clr>
            <a:srgbClr val="F26B43"/>
          </p15:clr>
        </p15:guide>
        <p15:guide id="12" pos="2080">
          <p15:clr>
            <a:srgbClr val="F26B43"/>
          </p15:clr>
        </p15:guide>
        <p15:guide id="13" pos="1984">
          <p15:clr>
            <a:srgbClr val="F26B43"/>
          </p15:clr>
        </p15:guide>
        <p15:guide id="14" pos="377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A4EBD-E964-4BEF-BD4F-B1D3D798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719"/>
            <a:ext cx="10515600" cy="78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F191E-AA02-423B-83BE-FD88B532D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9004"/>
            <a:ext cx="10515600" cy="504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067B-AD5B-441E-B4B6-D4234AC8C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60AB4-F803-42A3-A1A2-13CAFB0ED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5F0CA-8A10-4554-86D8-1FA7EDE01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8BF3-26E9-4923-8385-642634B194E9}"/>
              </a:ext>
            </a:extLst>
          </p:cNvPr>
          <p:cNvCxnSpPr/>
          <p:nvPr/>
        </p:nvCxnSpPr>
        <p:spPr>
          <a:xfrm>
            <a:off x="838200" y="978354"/>
            <a:ext cx="1051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87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D6F471-CD8F-2C31-A94F-84917A17B9ED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1029548" y="3411706"/>
            <a:ext cx="10912863" cy="1291818"/>
          </a:xfrm>
        </p:spPr>
        <p:txBody>
          <a:bodyPr wrap="square" anchor="t"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PID control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FAD289-32D4-452D-2F30-77DDFF058FAF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r>
              <a:rPr lang="en-US" dirty="0"/>
              <a:t>Department of Mechanical and Aerospace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8FED3-BFBB-8BFC-AAF0-C8637F1F92EB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029549" y="2400477"/>
            <a:ext cx="10912863" cy="101122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EML 4930 – wall following</a:t>
            </a:r>
          </a:p>
        </p:txBody>
      </p:sp>
    </p:spTree>
    <p:extLst>
      <p:ext uri="{BB962C8B-B14F-4D97-AF65-F5344CB8AC3E}">
        <p14:creationId xmlns:p14="http://schemas.microsoft.com/office/powerpoint/2010/main" val="239432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D035A9-1B49-96B8-4A6C-C96F6596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9C10F-19A5-2EB1-BD16-D6018CAA67E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6402" y="1678857"/>
            <a:ext cx="11379199" cy="4857950"/>
          </a:xfrm>
        </p:spPr>
        <p:txBody>
          <a:bodyPr/>
          <a:lstStyle/>
          <a:p>
            <a:r>
              <a:rPr lang="en-US" dirty="0"/>
              <a:t>Travel in the hallway, maintaining a distance of 1 meter from the right-side wall.</a:t>
            </a:r>
          </a:p>
          <a:p>
            <a:r>
              <a:rPr lang="en-US" dirty="0"/>
              <a:t>Get d</a:t>
            </a:r>
            <a:r>
              <a:rPr lang="en-US" baseline="-25000" dirty="0"/>
              <a:t>1</a:t>
            </a:r>
            <a:r>
              <a:rPr lang="en-US" dirty="0"/>
              <a:t> and (x</a:t>
            </a:r>
            <a:r>
              <a:rPr lang="en-US" baseline="-25000" dirty="0"/>
              <a:t>1</a:t>
            </a:r>
            <a:r>
              <a:rPr lang="en-US" dirty="0"/>
              <a:t>,y</a:t>
            </a:r>
            <a:r>
              <a:rPr lang="en-US" baseline="-25000" dirty="0"/>
              <a:t>1</a:t>
            </a:r>
            <a:r>
              <a:rPr lang="en-US" dirty="0"/>
              <a:t>) for lidar beam along –</a:t>
            </a:r>
            <a:r>
              <a:rPr lang="en-US" b="1" dirty="0" err="1"/>
              <a:t>y</a:t>
            </a:r>
            <a:r>
              <a:rPr lang="en-US" baseline="-25000" dirty="0" err="1"/>
              <a:t>sensor</a:t>
            </a:r>
            <a:endParaRPr lang="en-US" dirty="0"/>
          </a:p>
          <a:p>
            <a:r>
              <a:rPr lang="en-US" dirty="0"/>
              <a:t>Get d</a:t>
            </a:r>
            <a:r>
              <a:rPr lang="en-US" baseline="-25000" dirty="0"/>
              <a:t>2</a:t>
            </a:r>
            <a:r>
              <a:rPr lang="en-US" dirty="0"/>
              <a:t> and (x</a:t>
            </a:r>
            <a:r>
              <a:rPr lang="en-US" baseline="-25000" dirty="0"/>
              <a:t>2</a:t>
            </a:r>
            <a:r>
              <a:rPr lang="en-US" dirty="0"/>
              <a:t>,y</a:t>
            </a:r>
            <a:r>
              <a:rPr lang="en-US" baseline="-25000" dirty="0"/>
              <a:t>2</a:t>
            </a:r>
            <a:r>
              <a:rPr lang="en-US" dirty="0"/>
              <a:t>) for lidar beam at angle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θ</a:t>
            </a:r>
            <a:r>
              <a:rPr lang="en-US" dirty="0">
                <a:sym typeface="Symbol" panose="05050102010706020507" pitchFamily="18" charset="2"/>
              </a:rPr>
              <a:t> from the first beam</a:t>
            </a:r>
          </a:p>
          <a:p>
            <a:r>
              <a:rPr lang="en-US" dirty="0">
                <a:sym typeface="Symbol" panose="05050102010706020507" pitchFamily="18" charset="2"/>
              </a:rPr>
              <a:t>Calculate d</a:t>
            </a:r>
            <a:r>
              <a:rPr lang="en-US" baseline="-25000" dirty="0">
                <a:sym typeface="Symbol" panose="05050102010706020507" pitchFamily="18" charset="2"/>
              </a:rPr>
              <a:t>3</a:t>
            </a:r>
            <a:endParaRPr lang="en-US" dirty="0"/>
          </a:p>
        </p:txBody>
      </p:sp>
      <p:pic>
        <p:nvPicPr>
          <p:cNvPr id="1026" name="Picture 2" descr="Premium Vector | Car linear icon auto top view road transport">
            <a:extLst>
              <a:ext uri="{FF2B5EF4-FFF2-40B4-BE49-F238E27FC236}">
                <a16:creationId xmlns:a16="http://schemas.microsoft.com/office/drawing/2014/main" id="{178793A8-2B2B-6E22-5E84-54D57A75B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25891">
            <a:off x="3064708" y="3413765"/>
            <a:ext cx="1255505" cy="256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DA2C7C-8744-5082-1EF9-D77407878427}"/>
              </a:ext>
            </a:extLst>
          </p:cNvPr>
          <p:cNvSpPr/>
          <p:nvPr/>
        </p:nvSpPr>
        <p:spPr>
          <a:xfrm>
            <a:off x="1325222" y="6116137"/>
            <a:ext cx="8799444" cy="251792"/>
          </a:xfrm>
          <a:prstGeom prst="rect">
            <a:avLst/>
          </a:prstGeom>
          <a:solidFill>
            <a:srgbClr val="00529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pc="100" dirty="0">
              <a:solidFill>
                <a:schemeClr val="bg1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B1C68E-5734-AC1C-06FF-3DD5312746D6}"/>
              </a:ext>
            </a:extLst>
          </p:cNvPr>
          <p:cNvCxnSpPr/>
          <p:nvPr/>
        </p:nvCxnSpPr>
        <p:spPr>
          <a:xfrm>
            <a:off x="3644353" y="4698155"/>
            <a:ext cx="3405809" cy="14179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48412A-4E91-3492-83FA-60A08D24E748}"/>
              </a:ext>
            </a:extLst>
          </p:cNvPr>
          <p:cNvCxnSpPr>
            <a:cxnSpLocks/>
          </p:cNvCxnSpPr>
          <p:nvPr/>
        </p:nvCxnSpPr>
        <p:spPr>
          <a:xfrm>
            <a:off x="3644353" y="4695377"/>
            <a:ext cx="397565" cy="14433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C6A005-1E2D-92B7-333C-B84768E4DE83}"/>
              </a:ext>
            </a:extLst>
          </p:cNvPr>
          <p:cNvCxnSpPr>
            <a:cxnSpLocks/>
          </p:cNvCxnSpPr>
          <p:nvPr/>
        </p:nvCxnSpPr>
        <p:spPr>
          <a:xfrm flipV="1">
            <a:off x="3644353" y="4324611"/>
            <a:ext cx="1661265" cy="3510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85BCA-29F8-DA44-B8C3-C4E90F373A42}"/>
              </a:ext>
            </a:extLst>
          </p:cNvPr>
          <p:cNvCxnSpPr>
            <a:cxnSpLocks/>
          </p:cNvCxnSpPr>
          <p:nvPr/>
        </p:nvCxnSpPr>
        <p:spPr>
          <a:xfrm flipH="1" flipV="1">
            <a:off x="3378378" y="3596011"/>
            <a:ext cx="279227" cy="10768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E55FAF-7D60-FE1F-D2F9-273C7F2D1B5D}"/>
              </a:ext>
            </a:extLst>
          </p:cNvPr>
          <p:cNvSpPr txBox="1"/>
          <p:nvPr/>
        </p:nvSpPr>
        <p:spPr>
          <a:xfrm>
            <a:off x="5286307" y="4072819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000" b="1" dirty="0" err="1">
                <a:latin typeface="+mn-lt"/>
                <a:ea typeface="MS PGothic" panose="020B0600070205080204" pitchFamily="34" charset="-128"/>
              </a:rPr>
              <a:t>x</a:t>
            </a:r>
            <a:r>
              <a:rPr lang="en-US" sz="2000" baseline="-25000" dirty="0" err="1">
                <a:latin typeface="+mn-lt"/>
                <a:ea typeface="MS PGothic" panose="020B0600070205080204" pitchFamily="34" charset="-128"/>
              </a:rPr>
              <a:t>sensor</a:t>
            </a:r>
            <a:endParaRPr lang="en-US" sz="20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6720D-0247-1638-3DF3-F34DAE8CDB9F}"/>
              </a:ext>
            </a:extLst>
          </p:cNvPr>
          <p:cNvSpPr txBox="1"/>
          <p:nvPr/>
        </p:nvSpPr>
        <p:spPr>
          <a:xfrm>
            <a:off x="3018870" y="3084581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000" b="1" dirty="0" err="1">
                <a:latin typeface="+mn-lt"/>
                <a:ea typeface="MS PGothic" panose="020B0600070205080204" pitchFamily="34" charset="-128"/>
              </a:rPr>
              <a:t>y</a:t>
            </a:r>
            <a:r>
              <a:rPr lang="en-US" sz="2000" baseline="-25000" dirty="0" err="1">
                <a:latin typeface="+mn-lt"/>
                <a:ea typeface="MS PGothic" panose="020B0600070205080204" pitchFamily="34" charset="-128"/>
              </a:rPr>
              <a:t>sensor</a:t>
            </a:r>
            <a:endParaRPr lang="en-US" sz="20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581ED-1B78-855D-B23F-BF5B18BAF1D4}"/>
              </a:ext>
            </a:extLst>
          </p:cNvPr>
          <p:cNvSpPr txBox="1"/>
          <p:nvPr/>
        </p:nvSpPr>
        <p:spPr>
          <a:xfrm>
            <a:off x="3831197" y="6389461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000" dirty="0">
                <a:latin typeface="+mn-lt"/>
                <a:ea typeface="MS PGothic" panose="020B0600070205080204" pitchFamily="34" charset="-128"/>
              </a:rPr>
              <a:t>(x</a:t>
            </a:r>
            <a:r>
              <a:rPr lang="en-US" sz="2000" baseline="-25000" dirty="0">
                <a:latin typeface="+mn-lt"/>
                <a:ea typeface="MS PGothic" panose="020B0600070205080204" pitchFamily="34" charset="-128"/>
              </a:rPr>
              <a:t>1</a:t>
            </a:r>
            <a:r>
              <a:rPr lang="en-US" sz="2000" dirty="0">
                <a:latin typeface="+mn-lt"/>
                <a:ea typeface="MS PGothic" panose="020B0600070205080204" pitchFamily="34" charset="-128"/>
              </a:rPr>
              <a:t>, y</a:t>
            </a:r>
            <a:r>
              <a:rPr lang="en-US" sz="2000" baseline="-25000" dirty="0">
                <a:latin typeface="+mn-lt"/>
                <a:ea typeface="MS PGothic" panose="020B0600070205080204" pitchFamily="34" charset="-128"/>
              </a:rPr>
              <a:t>1</a:t>
            </a:r>
            <a:r>
              <a:rPr lang="en-US" sz="2000" dirty="0">
                <a:latin typeface="+mn-lt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B033D2-C2D3-FF02-EFFB-564A762AC1B4}"/>
              </a:ext>
            </a:extLst>
          </p:cNvPr>
          <p:cNvSpPr txBox="1"/>
          <p:nvPr/>
        </p:nvSpPr>
        <p:spPr>
          <a:xfrm>
            <a:off x="6709785" y="6382744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000" dirty="0">
                <a:latin typeface="+mn-lt"/>
                <a:ea typeface="MS PGothic" panose="020B0600070205080204" pitchFamily="34" charset="-128"/>
              </a:rPr>
              <a:t>(x</a:t>
            </a:r>
            <a:r>
              <a:rPr lang="en-US" sz="2000" baseline="-25000" dirty="0">
                <a:latin typeface="+mn-lt"/>
                <a:ea typeface="MS PGothic" panose="020B0600070205080204" pitchFamily="34" charset="-128"/>
              </a:rPr>
              <a:t>2</a:t>
            </a:r>
            <a:r>
              <a:rPr lang="en-US" sz="2000" dirty="0">
                <a:latin typeface="+mn-lt"/>
                <a:ea typeface="MS PGothic" panose="020B0600070205080204" pitchFamily="34" charset="-128"/>
              </a:rPr>
              <a:t>, y</a:t>
            </a:r>
            <a:r>
              <a:rPr lang="en-US" sz="2000" baseline="-25000" dirty="0">
                <a:latin typeface="+mn-lt"/>
                <a:ea typeface="MS PGothic" panose="020B0600070205080204" pitchFamily="34" charset="-128"/>
              </a:rPr>
              <a:t>2</a:t>
            </a:r>
            <a:r>
              <a:rPr lang="en-US" sz="2000" dirty="0">
                <a:latin typeface="+mn-lt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D96C63-6F00-6F5A-7D96-4EEEB9895914}"/>
              </a:ext>
            </a:extLst>
          </p:cNvPr>
          <p:cNvSpPr txBox="1"/>
          <p:nvPr/>
        </p:nvSpPr>
        <p:spPr>
          <a:xfrm>
            <a:off x="3924730" y="5522626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000" dirty="0">
                <a:latin typeface="+mn-lt"/>
                <a:ea typeface="MS PGothic" panose="020B0600070205080204" pitchFamily="34" charset="-128"/>
              </a:rPr>
              <a:t>d</a:t>
            </a:r>
            <a:r>
              <a:rPr lang="en-US" sz="2000" baseline="-25000" dirty="0">
                <a:latin typeface="+mn-lt"/>
                <a:ea typeface="MS PGothic" panose="020B0600070205080204" pitchFamily="34" charset="-128"/>
              </a:rPr>
              <a:t>1</a:t>
            </a:r>
            <a:endParaRPr lang="en-US" sz="20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479F697E-B8CC-8391-F4CB-B59F075EFFE6}"/>
              </a:ext>
            </a:extLst>
          </p:cNvPr>
          <p:cNvSpPr/>
          <p:nvPr/>
        </p:nvSpPr>
        <p:spPr>
          <a:xfrm>
            <a:off x="3119294" y="4158722"/>
            <a:ext cx="1379617" cy="1417982"/>
          </a:xfrm>
          <a:prstGeom prst="arc">
            <a:avLst>
              <a:gd name="adj1" fmla="val 832542"/>
              <a:gd name="adj2" fmla="val 4958512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9A6232-255B-BC2A-241A-E5C44ADAFB1B}"/>
              </a:ext>
            </a:extLst>
          </p:cNvPr>
          <p:cNvSpPr txBox="1"/>
          <p:nvPr/>
        </p:nvSpPr>
        <p:spPr>
          <a:xfrm>
            <a:off x="5271405" y="5042267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000" dirty="0">
                <a:latin typeface="+mn-lt"/>
                <a:ea typeface="MS PGothic" panose="020B0600070205080204" pitchFamily="34" charset="-128"/>
              </a:rPr>
              <a:t>d</a:t>
            </a:r>
            <a:r>
              <a:rPr lang="en-US" sz="2000" baseline="-25000" dirty="0">
                <a:latin typeface="+mn-lt"/>
                <a:ea typeface="MS PGothic" panose="020B0600070205080204" pitchFamily="34" charset="-128"/>
              </a:rPr>
              <a:t>2</a:t>
            </a:r>
            <a:endParaRPr lang="en-US" sz="20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BC89B8-E3D2-0705-D65F-F5AB9BBDFF1F}"/>
              </a:ext>
            </a:extLst>
          </p:cNvPr>
          <p:cNvSpPr txBox="1"/>
          <p:nvPr/>
        </p:nvSpPr>
        <p:spPr>
          <a:xfrm>
            <a:off x="4308643" y="5253692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l-GR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θ</a:t>
            </a:r>
            <a:endParaRPr lang="en-US" sz="24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DBC55-9183-DDCC-3225-1E12C7A0947A}"/>
              </a:ext>
            </a:extLst>
          </p:cNvPr>
          <p:cNvSpPr txBox="1"/>
          <p:nvPr/>
        </p:nvSpPr>
        <p:spPr>
          <a:xfrm>
            <a:off x="5182724" y="5738568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000" dirty="0">
                <a:latin typeface="+mn-lt"/>
                <a:ea typeface="MS PGothic" panose="020B0600070205080204" pitchFamily="34" charset="-128"/>
              </a:rPr>
              <a:t>d</a:t>
            </a:r>
            <a:r>
              <a:rPr lang="en-US" sz="2000" baseline="-25000" dirty="0">
                <a:latin typeface="+mn-lt"/>
                <a:ea typeface="MS PGothic" panose="020B0600070205080204" pitchFamily="34" charset="-128"/>
              </a:rPr>
              <a:t>3</a:t>
            </a:r>
            <a:endParaRPr lang="en-US" sz="20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F609BB16-658A-4E33-130E-3A7FDA63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0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D035A9-1B49-96B8-4A6C-C96F6596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9C10F-19A5-2EB1-BD16-D6018CAA67E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6399" y="1682466"/>
            <a:ext cx="11379199" cy="4517503"/>
          </a:xfrm>
        </p:spPr>
        <p:txBody>
          <a:bodyPr/>
          <a:lstStyle/>
          <a:p>
            <a:r>
              <a:rPr lang="en-US" dirty="0"/>
              <a:t>Travel in the hallway, maintaining a distance of 1 meter from the right-side wall.</a:t>
            </a:r>
          </a:p>
        </p:txBody>
      </p:sp>
      <p:pic>
        <p:nvPicPr>
          <p:cNvPr id="1026" name="Picture 2" descr="Premium Vector | Car linear icon auto top view road transport">
            <a:extLst>
              <a:ext uri="{FF2B5EF4-FFF2-40B4-BE49-F238E27FC236}">
                <a16:creationId xmlns:a16="http://schemas.microsoft.com/office/drawing/2014/main" id="{178793A8-2B2B-6E22-5E84-54D57A75B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25891">
            <a:off x="3064708" y="3413765"/>
            <a:ext cx="1255505" cy="256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DA2C7C-8744-5082-1EF9-D77407878427}"/>
              </a:ext>
            </a:extLst>
          </p:cNvPr>
          <p:cNvSpPr/>
          <p:nvPr/>
        </p:nvSpPr>
        <p:spPr>
          <a:xfrm>
            <a:off x="1325222" y="6116137"/>
            <a:ext cx="8799444" cy="251792"/>
          </a:xfrm>
          <a:prstGeom prst="rect">
            <a:avLst/>
          </a:prstGeom>
          <a:solidFill>
            <a:srgbClr val="00529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pc="100" dirty="0">
              <a:solidFill>
                <a:schemeClr val="bg1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B1C68E-5734-AC1C-06FF-3DD5312746D6}"/>
              </a:ext>
            </a:extLst>
          </p:cNvPr>
          <p:cNvCxnSpPr/>
          <p:nvPr/>
        </p:nvCxnSpPr>
        <p:spPr>
          <a:xfrm>
            <a:off x="3644353" y="4698155"/>
            <a:ext cx="3405809" cy="14179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48412A-4E91-3492-83FA-60A08D24E748}"/>
              </a:ext>
            </a:extLst>
          </p:cNvPr>
          <p:cNvCxnSpPr>
            <a:cxnSpLocks/>
          </p:cNvCxnSpPr>
          <p:nvPr/>
        </p:nvCxnSpPr>
        <p:spPr>
          <a:xfrm>
            <a:off x="3644353" y="4695377"/>
            <a:ext cx="397565" cy="14433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C6A005-1E2D-92B7-333C-B84768E4DE83}"/>
              </a:ext>
            </a:extLst>
          </p:cNvPr>
          <p:cNvCxnSpPr>
            <a:cxnSpLocks/>
          </p:cNvCxnSpPr>
          <p:nvPr/>
        </p:nvCxnSpPr>
        <p:spPr>
          <a:xfrm flipV="1">
            <a:off x="3644353" y="4324611"/>
            <a:ext cx="1661265" cy="3510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85BCA-29F8-DA44-B8C3-C4E90F373A42}"/>
              </a:ext>
            </a:extLst>
          </p:cNvPr>
          <p:cNvCxnSpPr>
            <a:cxnSpLocks/>
          </p:cNvCxnSpPr>
          <p:nvPr/>
        </p:nvCxnSpPr>
        <p:spPr>
          <a:xfrm flipH="1" flipV="1">
            <a:off x="3378378" y="3596011"/>
            <a:ext cx="279227" cy="10768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E55FAF-7D60-FE1F-D2F9-273C7F2D1B5D}"/>
              </a:ext>
            </a:extLst>
          </p:cNvPr>
          <p:cNvSpPr txBox="1"/>
          <p:nvPr/>
        </p:nvSpPr>
        <p:spPr>
          <a:xfrm>
            <a:off x="5286307" y="4072819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000" b="1" dirty="0" err="1">
                <a:latin typeface="+mn-lt"/>
                <a:ea typeface="MS PGothic" panose="020B0600070205080204" pitchFamily="34" charset="-128"/>
              </a:rPr>
              <a:t>x</a:t>
            </a:r>
            <a:r>
              <a:rPr lang="en-US" sz="2000" baseline="-25000" dirty="0" err="1">
                <a:latin typeface="+mn-lt"/>
                <a:ea typeface="MS PGothic" panose="020B0600070205080204" pitchFamily="34" charset="-128"/>
              </a:rPr>
              <a:t>sensor</a:t>
            </a:r>
            <a:endParaRPr lang="en-US" sz="20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6720D-0247-1638-3DF3-F34DAE8CDB9F}"/>
              </a:ext>
            </a:extLst>
          </p:cNvPr>
          <p:cNvSpPr txBox="1"/>
          <p:nvPr/>
        </p:nvSpPr>
        <p:spPr>
          <a:xfrm>
            <a:off x="3018870" y="3084581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000" b="1" dirty="0" err="1">
                <a:latin typeface="+mn-lt"/>
                <a:ea typeface="MS PGothic" panose="020B0600070205080204" pitchFamily="34" charset="-128"/>
              </a:rPr>
              <a:t>y</a:t>
            </a:r>
            <a:r>
              <a:rPr lang="en-US" sz="2000" baseline="-25000" dirty="0" err="1">
                <a:latin typeface="+mn-lt"/>
                <a:ea typeface="MS PGothic" panose="020B0600070205080204" pitchFamily="34" charset="-128"/>
              </a:rPr>
              <a:t>sensor</a:t>
            </a:r>
            <a:endParaRPr lang="en-US" sz="20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581ED-1B78-855D-B23F-BF5B18BAF1D4}"/>
              </a:ext>
            </a:extLst>
          </p:cNvPr>
          <p:cNvSpPr txBox="1"/>
          <p:nvPr/>
        </p:nvSpPr>
        <p:spPr>
          <a:xfrm>
            <a:off x="3831197" y="6389461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000" dirty="0">
                <a:latin typeface="+mn-lt"/>
                <a:ea typeface="MS PGothic" panose="020B0600070205080204" pitchFamily="34" charset="-128"/>
              </a:rPr>
              <a:t>(x</a:t>
            </a:r>
            <a:r>
              <a:rPr lang="en-US" sz="2000" baseline="-25000" dirty="0">
                <a:latin typeface="+mn-lt"/>
                <a:ea typeface="MS PGothic" panose="020B0600070205080204" pitchFamily="34" charset="-128"/>
              </a:rPr>
              <a:t>1</a:t>
            </a:r>
            <a:r>
              <a:rPr lang="en-US" sz="2000" dirty="0">
                <a:latin typeface="+mn-lt"/>
                <a:ea typeface="MS PGothic" panose="020B0600070205080204" pitchFamily="34" charset="-128"/>
              </a:rPr>
              <a:t>, y</a:t>
            </a:r>
            <a:r>
              <a:rPr lang="en-US" sz="2000" baseline="-25000" dirty="0">
                <a:latin typeface="+mn-lt"/>
                <a:ea typeface="MS PGothic" panose="020B0600070205080204" pitchFamily="34" charset="-128"/>
              </a:rPr>
              <a:t>1</a:t>
            </a:r>
            <a:r>
              <a:rPr lang="en-US" sz="2000" dirty="0">
                <a:latin typeface="+mn-lt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B033D2-C2D3-FF02-EFFB-564A762AC1B4}"/>
              </a:ext>
            </a:extLst>
          </p:cNvPr>
          <p:cNvSpPr txBox="1"/>
          <p:nvPr/>
        </p:nvSpPr>
        <p:spPr>
          <a:xfrm>
            <a:off x="6709785" y="6382744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000" dirty="0">
                <a:latin typeface="+mn-lt"/>
                <a:ea typeface="MS PGothic" panose="020B0600070205080204" pitchFamily="34" charset="-128"/>
              </a:rPr>
              <a:t>(x</a:t>
            </a:r>
            <a:r>
              <a:rPr lang="en-US" sz="2000" baseline="-25000" dirty="0">
                <a:latin typeface="+mn-lt"/>
                <a:ea typeface="MS PGothic" panose="020B0600070205080204" pitchFamily="34" charset="-128"/>
              </a:rPr>
              <a:t>2</a:t>
            </a:r>
            <a:r>
              <a:rPr lang="en-US" sz="2000" dirty="0">
                <a:latin typeface="+mn-lt"/>
                <a:ea typeface="MS PGothic" panose="020B0600070205080204" pitchFamily="34" charset="-128"/>
              </a:rPr>
              <a:t>, y</a:t>
            </a:r>
            <a:r>
              <a:rPr lang="en-US" sz="2000" baseline="-25000" dirty="0">
                <a:latin typeface="+mn-lt"/>
                <a:ea typeface="MS PGothic" panose="020B0600070205080204" pitchFamily="34" charset="-128"/>
              </a:rPr>
              <a:t>2</a:t>
            </a:r>
            <a:r>
              <a:rPr lang="en-US" sz="2000" dirty="0">
                <a:latin typeface="+mn-lt"/>
                <a:ea typeface="MS PGothic" panose="020B0600070205080204" pitchFamily="34" charset="-128"/>
              </a:rPr>
              <a:t>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D9103F-D7C5-C68B-F139-65135CD84A31}"/>
              </a:ext>
            </a:extLst>
          </p:cNvPr>
          <p:cNvCxnSpPr/>
          <p:nvPr/>
        </p:nvCxnSpPr>
        <p:spPr>
          <a:xfrm>
            <a:off x="3644353" y="4672836"/>
            <a:ext cx="48107" cy="146584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4D96C63-6F00-6F5A-7D96-4EEEB9895914}"/>
              </a:ext>
            </a:extLst>
          </p:cNvPr>
          <p:cNvSpPr txBox="1"/>
          <p:nvPr/>
        </p:nvSpPr>
        <p:spPr>
          <a:xfrm>
            <a:off x="3924730" y="5522626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000" dirty="0">
                <a:latin typeface="+mn-lt"/>
                <a:ea typeface="MS PGothic" panose="020B0600070205080204" pitchFamily="34" charset="-128"/>
              </a:rPr>
              <a:t>d</a:t>
            </a:r>
            <a:r>
              <a:rPr lang="en-US" sz="2000" baseline="-25000" dirty="0">
                <a:latin typeface="+mn-lt"/>
                <a:ea typeface="MS PGothic" panose="020B0600070205080204" pitchFamily="34" charset="-128"/>
              </a:rPr>
              <a:t>1</a:t>
            </a:r>
            <a:endParaRPr lang="en-US" sz="20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479F697E-B8CC-8391-F4CB-B59F075EFFE6}"/>
              </a:ext>
            </a:extLst>
          </p:cNvPr>
          <p:cNvSpPr/>
          <p:nvPr/>
        </p:nvSpPr>
        <p:spPr>
          <a:xfrm>
            <a:off x="3119294" y="4158722"/>
            <a:ext cx="1379617" cy="1417982"/>
          </a:xfrm>
          <a:prstGeom prst="arc">
            <a:avLst>
              <a:gd name="adj1" fmla="val 832542"/>
              <a:gd name="adj2" fmla="val 4958512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E192BB-8376-44A4-EE21-274AE6946D82}"/>
              </a:ext>
            </a:extLst>
          </p:cNvPr>
          <p:cNvSpPr txBox="1"/>
          <p:nvPr/>
        </p:nvSpPr>
        <p:spPr>
          <a:xfrm>
            <a:off x="8843669" y="5616370"/>
            <a:ext cx="301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400" dirty="0">
                <a:latin typeface="+mn-lt"/>
                <a:ea typeface="MS PGothic" panose="020B0600070205080204" pitchFamily="34" charset="-128"/>
                <a:sym typeface="Symbol" panose="05050102010706020507" pitchFamily="18" charset="2"/>
              </a:rPr>
              <a:t></a:t>
            </a:r>
            <a:endParaRPr lang="en-US" sz="24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9A6232-255B-BC2A-241A-E5C44ADAFB1B}"/>
              </a:ext>
            </a:extLst>
          </p:cNvPr>
          <p:cNvSpPr txBox="1"/>
          <p:nvPr/>
        </p:nvSpPr>
        <p:spPr>
          <a:xfrm>
            <a:off x="5271405" y="5042267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000" dirty="0">
                <a:latin typeface="+mn-lt"/>
                <a:ea typeface="MS PGothic" panose="020B0600070205080204" pitchFamily="34" charset="-128"/>
              </a:rPr>
              <a:t>d</a:t>
            </a:r>
            <a:r>
              <a:rPr lang="en-US" sz="2000" baseline="-25000" dirty="0">
                <a:latin typeface="+mn-lt"/>
                <a:ea typeface="MS PGothic" panose="020B0600070205080204" pitchFamily="34" charset="-128"/>
              </a:rPr>
              <a:t>2</a:t>
            </a:r>
            <a:endParaRPr lang="en-US" sz="20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E56A5D-EFED-3452-0589-13C5ADF71BC2}"/>
              </a:ext>
            </a:extLst>
          </p:cNvPr>
          <p:cNvSpPr txBox="1"/>
          <p:nvPr/>
        </p:nvSpPr>
        <p:spPr>
          <a:xfrm>
            <a:off x="3045486" y="5389575"/>
            <a:ext cx="622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000" dirty="0" err="1">
                <a:latin typeface="+mn-lt"/>
                <a:ea typeface="MS PGothic" panose="020B0600070205080204" pitchFamily="34" charset="-128"/>
              </a:rPr>
              <a:t>d</a:t>
            </a:r>
            <a:r>
              <a:rPr lang="en-US" sz="2000" baseline="-25000" dirty="0" err="1">
                <a:latin typeface="+mn-lt"/>
                <a:ea typeface="MS PGothic" panose="020B0600070205080204" pitchFamily="34" charset="-128"/>
              </a:rPr>
              <a:t>wall</a:t>
            </a:r>
            <a:endParaRPr lang="en-US" sz="2000" dirty="0">
              <a:latin typeface="+mn-lt"/>
              <a:ea typeface="MS PGothic" panose="020B0600070205080204" pitchFamily="34" charset="-128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69BB47B-CCA3-48D8-5586-96A4412632F8}"/>
              </a:ext>
            </a:extLst>
          </p:cNvPr>
          <p:cNvCxnSpPr>
            <a:cxnSpLocks/>
          </p:cNvCxnSpPr>
          <p:nvPr/>
        </p:nvCxnSpPr>
        <p:spPr>
          <a:xfrm flipV="1">
            <a:off x="7050162" y="5749484"/>
            <a:ext cx="1661265" cy="3510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48F9953-9D0C-0966-BD27-929FFA984908}"/>
              </a:ext>
            </a:extLst>
          </p:cNvPr>
          <p:cNvSpPr txBox="1"/>
          <p:nvPr/>
        </p:nvSpPr>
        <p:spPr>
          <a:xfrm>
            <a:off x="4308643" y="5253692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l-GR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θ</a:t>
            </a:r>
            <a:endParaRPr lang="en-US" sz="24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41E32A80-A2C5-02C8-74A9-080BD1DFB940}"/>
              </a:ext>
            </a:extLst>
          </p:cNvPr>
          <p:cNvSpPr/>
          <p:nvPr/>
        </p:nvSpPr>
        <p:spPr>
          <a:xfrm>
            <a:off x="7215218" y="5442377"/>
            <a:ext cx="1379617" cy="1417982"/>
          </a:xfrm>
          <a:prstGeom prst="arc">
            <a:avLst>
              <a:gd name="adj1" fmla="val 19735427"/>
              <a:gd name="adj2" fmla="val 2157890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96C2E435-F6C3-0CAB-99FF-A45BE5AAB484}"/>
              </a:ext>
            </a:extLst>
          </p:cNvPr>
          <p:cNvSpPr/>
          <p:nvPr/>
        </p:nvSpPr>
        <p:spPr>
          <a:xfrm rot="5400000">
            <a:off x="2925800" y="4401400"/>
            <a:ext cx="1379617" cy="1417982"/>
          </a:xfrm>
          <a:prstGeom prst="arc">
            <a:avLst>
              <a:gd name="adj1" fmla="val 20003304"/>
              <a:gd name="adj2" fmla="val 2150930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9EB93-2F21-780D-9667-6F0A97FC3985}"/>
              </a:ext>
            </a:extLst>
          </p:cNvPr>
          <p:cNvSpPr txBox="1"/>
          <p:nvPr/>
        </p:nvSpPr>
        <p:spPr>
          <a:xfrm>
            <a:off x="3671191" y="5702670"/>
            <a:ext cx="301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400" dirty="0">
                <a:latin typeface="+mn-lt"/>
                <a:ea typeface="MS PGothic" panose="020B0600070205080204" pitchFamily="34" charset="-128"/>
                <a:sym typeface="Symbol" panose="05050102010706020507" pitchFamily="18" charset="2"/>
              </a:rPr>
              <a:t></a:t>
            </a:r>
            <a:endParaRPr lang="en-US" sz="24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54DFFA-0B3E-9DE7-F605-435366310D5C}"/>
              </a:ext>
            </a:extLst>
          </p:cNvPr>
          <p:cNvSpPr txBox="1"/>
          <p:nvPr/>
        </p:nvSpPr>
        <p:spPr>
          <a:xfrm>
            <a:off x="6722360" y="2453797"/>
            <a:ext cx="48465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MS PGothic" panose="020B0600070205080204" pitchFamily="34" charset="-128"/>
              </a:rPr>
              <a:t>let </a:t>
            </a:r>
            <a:r>
              <a:rPr lang="en-US" sz="2000" b="1" dirty="0">
                <a:latin typeface="+mn-lt"/>
                <a:ea typeface="MS PGothic" panose="020B0600070205080204" pitchFamily="34" charset="-128"/>
              </a:rPr>
              <a:t>v</a:t>
            </a:r>
            <a:r>
              <a:rPr lang="en-US" sz="2000" dirty="0">
                <a:latin typeface="+mn-lt"/>
                <a:ea typeface="MS PGothic" panose="020B0600070205080204" pitchFamily="34" charset="-128"/>
              </a:rPr>
              <a:t> be a unit direction vector pointing from </a:t>
            </a:r>
            <a:r>
              <a:rPr lang="en-US" sz="2000" b="1" dirty="0">
                <a:latin typeface="+mn-lt"/>
                <a:ea typeface="MS PGothic" panose="020B0600070205080204" pitchFamily="34" charset="-128"/>
              </a:rPr>
              <a:t>P</a:t>
            </a:r>
            <a:r>
              <a:rPr lang="en-US" sz="2000" baseline="-25000" dirty="0">
                <a:latin typeface="+mn-lt"/>
                <a:ea typeface="MS PGothic" panose="020B0600070205080204" pitchFamily="34" charset="-128"/>
              </a:rPr>
              <a:t>1</a:t>
            </a:r>
            <a:r>
              <a:rPr lang="en-US" sz="2000" dirty="0">
                <a:latin typeface="+mn-lt"/>
                <a:ea typeface="MS PGothic" panose="020B0600070205080204" pitchFamily="34" charset="-128"/>
              </a:rPr>
              <a:t> to </a:t>
            </a:r>
            <a:r>
              <a:rPr lang="en-US" sz="2000" b="1" dirty="0">
                <a:latin typeface="+mn-lt"/>
                <a:ea typeface="MS PGothic" panose="020B0600070205080204" pitchFamily="34" charset="-128"/>
              </a:rPr>
              <a:t>P</a:t>
            </a:r>
            <a:r>
              <a:rPr lang="en-US" sz="2000" baseline="-25000" dirty="0">
                <a:latin typeface="+mn-lt"/>
                <a:ea typeface="MS PGothic" panose="020B0600070205080204" pitchFamily="34" charset="-128"/>
              </a:rPr>
              <a:t>2</a:t>
            </a:r>
            <a:br>
              <a:rPr lang="en-US" sz="2000" dirty="0">
                <a:latin typeface="+mn-lt"/>
                <a:ea typeface="MS PGothic" panose="020B0600070205080204" pitchFamily="34" charset="-128"/>
              </a:rPr>
            </a:br>
            <a:r>
              <a:rPr lang="en-US" sz="2000" dirty="0">
                <a:latin typeface="+mn-lt"/>
                <a:ea typeface="MS PGothic" panose="020B0600070205080204" pitchFamily="34" charset="-128"/>
              </a:rPr>
              <a:t>	</a:t>
            </a:r>
          </a:p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endParaRPr lang="en-US" sz="2000" dirty="0">
              <a:latin typeface="+mn-lt"/>
              <a:ea typeface="MS PGothic" panose="020B0600070205080204" pitchFamily="34" charset="-128"/>
            </a:endParaRPr>
          </a:p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endParaRPr lang="en-US" sz="2000" dirty="0">
              <a:latin typeface="+mn-lt"/>
              <a:ea typeface="MS PGothic" panose="020B0600070205080204" pitchFamily="34" charset="-128"/>
            </a:endParaRPr>
          </a:p>
          <a:p>
            <a:pPr marL="342900" indent="-342900"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MS PGothic" panose="020B0600070205080204" pitchFamily="34" charset="-128"/>
              </a:rPr>
              <a:t> </a:t>
            </a:r>
          </a:p>
          <a:p>
            <a:pPr marL="342900" indent="-342900"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  <a:ea typeface="MS PGothic" panose="020B0600070205080204" pitchFamily="34" charset="-128"/>
              </a:rPr>
              <a:t>d</a:t>
            </a:r>
            <a:r>
              <a:rPr lang="en-US" sz="2000" baseline="-25000" dirty="0" err="1">
                <a:latin typeface="+mn-lt"/>
                <a:ea typeface="MS PGothic" panose="020B0600070205080204" pitchFamily="34" charset="-128"/>
              </a:rPr>
              <a:t>wall</a:t>
            </a:r>
            <a:r>
              <a:rPr lang="en-US" sz="2000" dirty="0">
                <a:latin typeface="+mn-lt"/>
                <a:ea typeface="MS PGothic" panose="020B0600070205080204" pitchFamily="34" charset="-128"/>
              </a:rPr>
              <a:t> = d</a:t>
            </a:r>
            <a:r>
              <a:rPr lang="en-US" sz="2000" baseline="-25000" dirty="0">
                <a:latin typeface="+mn-lt"/>
                <a:ea typeface="MS PGothic" panose="020B0600070205080204" pitchFamily="34" charset="-128"/>
              </a:rPr>
              <a:t>1</a:t>
            </a:r>
            <a:r>
              <a:rPr lang="en-US" sz="2000" dirty="0">
                <a:latin typeface="+mn-lt"/>
                <a:ea typeface="MS PGothic" panose="020B0600070205080204" pitchFamily="34" charset="-128"/>
              </a:rPr>
              <a:t> cos </a:t>
            </a:r>
            <a:r>
              <a:rPr lang="en-US" sz="2000" dirty="0">
                <a:latin typeface="+mn-lt"/>
                <a:ea typeface="MS PGothic" panose="020B0600070205080204" pitchFamily="34" charset="-128"/>
                <a:sym typeface="Symbol" panose="05050102010706020507" pitchFamily="18" charset="2"/>
              </a:rPr>
              <a:t> </a:t>
            </a:r>
            <a:endParaRPr lang="en-US" sz="2000" dirty="0">
              <a:latin typeface="+mn-lt"/>
              <a:ea typeface="MS PGothic" panose="020B0600070205080204" pitchFamily="34" charset="-128"/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323430B-10BF-0791-91E9-DCF86D4675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815847"/>
              </p:ext>
            </p:extLst>
          </p:nvPr>
        </p:nvGraphicFramePr>
        <p:xfrm>
          <a:off x="7894721" y="3263862"/>
          <a:ext cx="2590063" cy="740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00200" imgH="457200" progId="Equation.DSMT4">
                  <p:embed/>
                </p:oleObj>
              </mc:Choice>
              <mc:Fallback>
                <p:oleObj name="Equation" r:id="rId3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94721" y="3263862"/>
                        <a:ext cx="2590063" cy="740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03D6274-B78D-4D2A-B05C-BA3879F3EB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349121"/>
              </p:ext>
            </p:extLst>
          </p:nvPr>
        </p:nvGraphicFramePr>
        <p:xfrm>
          <a:off x="7123235" y="4080083"/>
          <a:ext cx="2601682" cy="71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62040" imgH="431640" progId="Equation.DSMT4">
                  <p:embed/>
                </p:oleObj>
              </mc:Choice>
              <mc:Fallback>
                <p:oleObj name="Equation" r:id="rId5" imgW="1562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23235" y="4080083"/>
                        <a:ext cx="2601682" cy="719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C520A92-2ADF-EF83-D4AF-FB2AA910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D035A9-1B49-96B8-4A6C-C96F6596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9C10F-19A5-2EB1-BD16-D6018CAA67E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6399" y="1682466"/>
            <a:ext cx="11379199" cy="4517503"/>
          </a:xfrm>
        </p:spPr>
        <p:txBody>
          <a:bodyPr/>
          <a:lstStyle/>
          <a:p>
            <a:r>
              <a:rPr lang="en-US" dirty="0"/>
              <a:t>Travel in the hallway, maintaining a distance of 1 meter from the right-side wall.</a:t>
            </a:r>
          </a:p>
        </p:txBody>
      </p:sp>
      <p:pic>
        <p:nvPicPr>
          <p:cNvPr id="1026" name="Picture 2" descr="Premium Vector | Car linear icon auto top view road transport">
            <a:extLst>
              <a:ext uri="{FF2B5EF4-FFF2-40B4-BE49-F238E27FC236}">
                <a16:creationId xmlns:a16="http://schemas.microsoft.com/office/drawing/2014/main" id="{178793A8-2B2B-6E22-5E84-54D57A75B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25891">
            <a:off x="3064708" y="3413765"/>
            <a:ext cx="1255505" cy="256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DA2C7C-8744-5082-1EF9-D77407878427}"/>
              </a:ext>
            </a:extLst>
          </p:cNvPr>
          <p:cNvSpPr/>
          <p:nvPr/>
        </p:nvSpPr>
        <p:spPr>
          <a:xfrm>
            <a:off x="1325222" y="6116137"/>
            <a:ext cx="8799444" cy="251792"/>
          </a:xfrm>
          <a:prstGeom prst="rect">
            <a:avLst/>
          </a:prstGeom>
          <a:solidFill>
            <a:srgbClr val="00529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pc="100" dirty="0">
              <a:solidFill>
                <a:schemeClr val="bg1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C6A005-1E2D-92B7-333C-B84768E4DE83}"/>
              </a:ext>
            </a:extLst>
          </p:cNvPr>
          <p:cNvCxnSpPr>
            <a:cxnSpLocks/>
          </p:cNvCxnSpPr>
          <p:nvPr/>
        </p:nvCxnSpPr>
        <p:spPr>
          <a:xfrm flipV="1">
            <a:off x="3644353" y="4324611"/>
            <a:ext cx="1661265" cy="3510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85BCA-29F8-DA44-B8C3-C4E90F373A42}"/>
              </a:ext>
            </a:extLst>
          </p:cNvPr>
          <p:cNvCxnSpPr>
            <a:cxnSpLocks/>
          </p:cNvCxnSpPr>
          <p:nvPr/>
        </p:nvCxnSpPr>
        <p:spPr>
          <a:xfrm flipH="1" flipV="1">
            <a:off x="3378378" y="3596011"/>
            <a:ext cx="279227" cy="10768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E55FAF-7D60-FE1F-D2F9-273C7F2D1B5D}"/>
              </a:ext>
            </a:extLst>
          </p:cNvPr>
          <p:cNvSpPr txBox="1"/>
          <p:nvPr/>
        </p:nvSpPr>
        <p:spPr>
          <a:xfrm>
            <a:off x="5286307" y="4072819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000" b="1" dirty="0" err="1">
                <a:latin typeface="+mn-lt"/>
                <a:ea typeface="MS PGothic" panose="020B0600070205080204" pitchFamily="34" charset="-128"/>
              </a:rPr>
              <a:t>x</a:t>
            </a:r>
            <a:r>
              <a:rPr lang="en-US" sz="2000" baseline="-25000" dirty="0" err="1">
                <a:latin typeface="+mn-lt"/>
                <a:ea typeface="MS PGothic" panose="020B0600070205080204" pitchFamily="34" charset="-128"/>
              </a:rPr>
              <a:t>sensor</a:t>
            </a:r>
            <a:endParaRPr lang="en-US" sz="20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6720D-0247-1638-3DF3-F34DAE8CDB9F}"/>
              </a:ext>
            </a:extLst>
          </p:cNvPr>
          <p:cNvSpPr txBox="1"/>
          <p:nvPr/>
        </p:nvSpPr>
        <p:spPr>
          <a:xfrm>
            <a:off x="3018870" y="3084581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000" b="1" dirty="0" err="1">
                <a:latin typeface="+mn-lt"/>
                <a:ea typeface="MS PGothic" panose="020B0600070205080204" pitchFamily="34" charset="-128"/>
              </a:rPr>
              <a:t>y</a:t>
            </a:r>
            <a:r>
              <a:rPr lang="en-US" sz="2000" baseline="-25000" dirty="0" err="1">
                <a:latin typeface="+mn-lt"/>
                <a:ea typeface="MS PGothic" panose="020B0600070205080204" pitchFamily="34" charset="-128"/>
              </a:rPr>
              <a:t>sensor</a:t>
            </a:r>
            <a:endParaRPr lang="en-US" sz="2000" dirty="0">
              <a:latin typeface="+mn-lt"/>
              <a:ea typeface="MS PGothic" panose="020B0600070205080204" pitchFamily="34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D9103F-D7C5-C68B-F139-65135CD84A31}"/>
              </a:ext>
            </a:extLst>
          </p:cNvPr>
          <p:cNvCxnSpPr/>
          <p:nvPr/>
        </p:nvCxnSpPr>
        <p:spPr>
          <a:xfrm>
            <a:off x="3644353" y="4672836"/>
            <a:ext cx="48107" cy="146584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7E56A5D-EFED-3452-0589-13C5ADF71BC2}"/>
              </a:ext>
            </a:extLst>
          </p:cNvPr>
          <p:cNvSpPr txBox="1"/>
          <p:nvPr/>
        </p:nvSpPr>
        <p:spPr>
          <a:xfrm>
            <a:off x="3045486" y="5389575"/>
            <a:ext cx="622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000" dirty="0" err="1">
                <a:latin typeface="+mn-lt"/>
                <a:ea typeface="MS PGothic" panose="020B0600070205080204" pitchFamily="34" charset="-128"/>
              </a:rPr>
              <a:t>d</a:t>
            </a:r>
            <a:r>
              <a:rPr lang="en-US" sz="2000" baseline="-25000" dirty="0" err="1">
                <a:latin typeface="+mn-lt"/>
                <a:ea typeface="MS PGothic" panose="020B0600070205080204" pitchFamily="34" charset="-128"/>
              </a:rPr>
              <a:t>wall</a:t>
            </a:r>
            <a:endParaRPr lang="en-US" sz="20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54DFFA-0B3E-9DE7-F605-435366310D5C}"/>
              </a:ext>
            </a:extLst>
          </p:cNvPr>
          <p:cNvSpPr txBox="1"/>
          <p:nvPr/>
        </p:nvSpPr>
        <p:spPr>
          <a:xfrm>
            <a:off x="6722360" y="2453797"/>
            <a:ext cx="48465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MS PGothic" panose="020B0600070205080204" pitchFamily="34" charset="-128"/>
              </a:rPr>
              <a:t>error = </a:t>
            </a:r>
            <a:r>
              <a:rPr lang="en-US" sz="2000" dirty="0" err="1">
                <a:latin typeface="+mn-lt"/>
                <a:ea typeface="MS PGothic" panose="020B0600070205080204" pitchFamily="34" charset="-128"/>
              </a:rPr>
              <a:t>d</a:t>
            </a:r>
            <a:r>
              <a:rPr lang="en-US" sz="2000" baseline="-25000" dirty="0" err="1">
                <a:latin typeface="+mn-lt"/>
                <a:ea typeface="MS PGothic" panose="020B0600070205080204" pitchFamily="34" charset="-128"/>
              </a:rPr>
              <a:t>wall</a:t>
            </a:r>
            <a:r>
              <a:rPr lang="en-US" sz="2000" dirty="0">
                <a:latin typeface="+mn-lt"/>
                <a:ea typeface="MS PGothic" panose="020B0600070205080204" pitchFamily="34" charset="-128"/>
              </a:rPr>
              <a:t> – 1          (units of meters)</a:t>
            </a:r>
          </a:p>
          <a:p>
            <a:pPr marL="342900" indent="-342900"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MS PGothic" panose="020B0600070205080204" pitchFamily="34" charset="-128"/>
              </a:rPr>
              <a:t>if error &gt; 0, turn right</a:t>
            </a:r>
          </a:p>
          <a:p>
            <a:pPr marL="342900" indent="-342900"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MS PGothic" panose="020B0600070205080204" pitchFamily="34" charset="-128"/>
              </a:rPr>
              <a:t>if error &lt; 0, turn left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41B8030-5C1B-C40A-5454-9064945D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D035A9-1B49-96B8-4A6C-C96F6596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control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9C10F-19A5-2EB1-BD16-D6018CAA67E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6399" y="1682466"/>
            <a:ext cx="11379199" cy="451750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 =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=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d</a:t>
            </a:r>
            <a:r>
              <a:rPr lang="en-US" sz="2000" baseline="-25000" dirty="0" err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wall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 – 1          </a:t>
            </a:r>
            <a:r>
              <a:rPr lang="en-US" sz="2000" dirty="0">
                <a:latin typeface="+mn-lt"/>
                <a:ea typeface="MS PGothic" panose="020B0600070205080204" pitchFamily="34" charset="-128"/>
              </a:rPr>
              <a:t>(units of meters)</a:t>
            </a:r>
          </a:p>
          <a:p>
            <a:r>
              <a:rPr lang="en-US" dirty="0"/>
              <a:t>let u represent the control input (steering angle)</a:t>
            </a:r>
          </a:p>
          <a:p>
            <a:r>
              <a:rPr lang="en-US" sz="2000" dirty="0">
                <a:latin typeface="+mn-lt"/>
                <a:ea typeface="MS PGothic" panose="020B0600070205080204" pitchFamily="34" charset="-128"/>
              </a:rPr>
              <a:t>the control effort at time </a:t>
            </a:r>
            <a:r>
              <a:rPr lang="en-US" i="1" dirty="0"/>
              <a:t>t</a:t>
            </a:r>
            <a:r>
              <a:rPr lang="en-US" dirty="0"/>
              <a:t>  depends on the current error, the current rate of change of the error and the summation of all past errors</a:t>
            </a:r>
          </a:p>
          <a:p>
            <a:endParaRPr lang="en-US" sz="2000" dirty="0">
              <a:latin typeface="+mn-lt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sz="2000" dirty="0">
              <a:latin typeface="+mn-lt"/>
              <a:ea typeface="MS PGothic" panose="020B0600070205080204" pitchFamily="34" charset="-128"/>
            </a:endParaRPr>
          </a:p>
          <a:p>
            <a:r>
              <a:rPr lang="en-US" dirty="0"/>
              <a:t>in a discreet time implementation</a:t>
            </a:r>
          </a:p>
          <a:p>
            <a:endParaRPr lang="en-US" sz="2000" dirty="0">
              <a:latin typeface="+mn-lt"/>
              <a:ea typeface="MS PGothic" panose="020B0600070205080204" pitchFamily="34" charset="-128"/>
            </a:endParaRPr>
          </a:p>
          <a:p>
            <a:endParaRPr lang="en-US" dirty="0"/>
          </a:p>
          <a:p>
            <a:endParaRPr lang="en-US" sz="2000" dirty="0">
              <a:latin typeface="+mn-lt"/>
              <a:ea typeface="MS PGothic" panose="020B0600070205080204" pitchFamily="34" charset="-128"/>
            </a:endParaRPr>
          </a:p>
          <a:p>
            <a:r>
              <a:rPr lang="en-US" dirty="0"/>
              <a:t>subtract the prior control effort from the current control effort</a:t>
            </a:r>
            <a:endParaRPr lang="en-US" sz="2000" dirty="0">
              <a:latin typeface="+mn-lt"/>
              <a:ea typeface="MS PGothic" panose="020B0600070205080204" pitchFamily="34" charset="-128"/>
            </a:endParaRPr>
          </a:p>
          <a:p>
            <a:endParaRPr lang="en-US" dirty="0"/>
          </a:p>
        </p:txBody>
      </p:sp>
      <p:pic>
        <p:nvPicPr>
          <p:cNvPr id="1026" name="Picture 2" descr="Premium Vector | Car linear icon auto top view road transport">
            <a:extLst>
              <a:ext uri="{FF2B5EF4-FFF2-40B4-BE49-F238E27FC236}">
                <a16:creationId xmlns:a16="http://schemas.microsoft.com/office/drawing/2014/main" id="{178793A8-2B2B-6E22-5E84-54D57A75B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25891">
            <a:off x="8961925" y="3466774"/>
            <a:ext cx="1255505" cy="256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DA2C7C-8744-5082-1EF9-D77407878427}"/>
              </a:ext>
            </a:extLst>
          </p:cNvPr>
          <p:cNvSpPr/>
          <p:nvPr/>
        </p:nvSpPr>
        <p:spPr>
          <a:xfrm>
            <a:off x="8210317" y="6108474"/>
            <a:ext cx="2855248" cy="312464"/>
          </a:xfrm>
          <a:prstGeom prst="rect">
            <a:avLst/>
          </a:prstGeom>
          <a:solidFill>
            <a:srgbClr val="00529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pc="100" dirty="0">
              <a:solidFill>
                <a:schemeClr val="bg1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C6A005-1E2D-92B7-333C-B84768E4DE83}"/>
              </a:ext>
            </a:extLst>
          </p:cNvPr>
          <p:cNvCxnSpPr>
            <a:cxnSpLocks/>
          </p:cNvCxnSpPr>
          <p:nvPr/>
        </p:nvCxnSpPr>
        <p:spPr>
          <a:xfrm flipV="1">
            <a:off x="9541570" y="4377620"/>
            <a:ext cx="1661265" cy="3510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85BCA-29F8-DA44-B8C3-C4E90F373A42}"/>
              </a:ext>
            </a:extLst>
          </p:cNvPr>
          <p:cNvCxnSpPr>
            <a:cxnSpLocks/>
          </p:cNvCxnSpPr>
          <p:nvPr/>
        </p:nvCxnSpPr>
        <p:spPr>
          <a:xfrm flipH="1" flipV="1">
            <a:off x="9275595" y="3649020"/>
            <a:ext cx="279227" cy="10768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E55FAF-7D60-FE1F-D2F9-273C7F2D1B5D}"/>
              </a:ext>
            </a:extLst>
          </p:cNvPr>
          <p:cNvSpPr txBox="1"/>
          <p:nvPr/>
        </p:nvSpPr>
        <p:spPr>
          <a:xfrm>
            <a:off x="11183524" y="4125828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000" b="1" dirty="0" err="1">
                <a:latin typeface="+mn-lt"/>
                <a:ea typeface="MS PGothic" panose="020B0600070205080204" pitchFamily="34" charset="-128"/>
              </a:rPr>
              <a:t>x</a:t>
            </a:r>
            <a:r>
              <a:rPr lang="en-US" sz="2000" baseline="-25000" dirty="0" err="1">
                <a:latin typeface="+mn-lt"/>
                <a:ea typeface="MS PGothic" panose="020B0600070205080204" pitchFamily="34" charset="-128"/>
              </a:rPr>
              <a:t>sensor</a:t>
            </a:r>
            <a:endParaRPr lang="en-US" sz="20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6720D-0247-1638-3DF3-F34DAE8CDB9F}"/>
              </a:ext>
            </a:extLst>
          </p:cNvPr>
          <p:cNvSpPr txBox="1"/>
          <p:nvPr/>
        </p:nvSpPr>
        <p:spPr>
          <a:xfrm>
            <a:off x="8916087" y="3137590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000" b="1" dirty="0" err="1">
                <a:latin typeface="+mn-lt"/>
                <a:ea typeface="MS PGothic" panose="020B0600070205080204" pitchFamily="34" charset="-128"/>
              </a:rPr>
              <a:t>y</a:t>
            </a:r>
            <a:r>
              <a:rPr lang="en-US" sz="2000" baseline="-25000" dirty="0" err="1">
                <a:latin typeface="+mn-lt"/>
                <a:ea typeface="MS PGothic" panose="020B0600070205080204" pitchFamily="34" charset="-128"/>
              </a:rPr>
              <a:t>sensor</a:t>
            </a:r>
            <a:endParaRPr lang="en-US" sz="2000" dirty="0">
              <a:latin typeface="+mn-lt"/>
              <a:ea typeface="MS PGothic" panose="020B0600070205080204" pitchFamily="34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D9103F-D7C5-C68B-F139-65135CD84A31}"/>
              </a:ext>
            </a:extLst>
          </p:cNvPr>
          <p:cNvCxnSpPr/>
          <p:nvPr/>
        </p:nvCxnSpPr>
        <p:spPr>
          <a:xfrm>
            <a:off x="9541570" y="4725845"/>
            <a:ext cx="48107" cy="146584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7E56A5D-EFED-3452-0589-13C5ADF71BC2}"/>
              </a:ext>
            </a:extLst>
          </p:cNvPr>
          <p:cNvSpPr txBox="1"/>
          <p:nvPr/>
        </p:nvSpPr>
        <p:spPr>
          <a:xfrm>
            <a:off x="8942703" y="5442584"/>
            <a:ext cx="622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000" dirty="0" err="1">
                <a:latin typeface="+mn-lt"/>
                <a:ea typeface="MS PGothic" panose="020B0600070205080204" pitchFamily="34" charset="-128"/>
              </a:rPr>
              <a:t>d</a:t>
            </a:r>
            <a:r>
              <a:rPr lang="en-US" sz="2000" baseline="-25000" dirty="0" err="1">
                <a:latin typeface="+mn-lt"/>
                <a:ea typeface="MS PGothic" panose="020B0600070205080204" pitchFamily="34" charset="-128"/>
              </a:rPr>
              <a:t>wall</a:t>
            </a:r>
            <a:endParaRPr lang="en-US" sz="20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7A0C6-62CF-C2A4-D60E-A9EC757F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E1CD844-B15A-E33C-C30D-751FA79A36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3452" y="3042371"/>
          <a:ext cx="4763998" cy="82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393480" progId="Equation.DSMT4">
                  <p:embed/>
                </p:oleObj>
              </mc:Choice>
              <mc:Fallback>
                <p:oleObj name="Equation" r:id="rId3" imgW="2273040" imgH="3934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E1CD844-B15A-E33C-C30D-751FA79A36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3452" y="3042371"/>
                        <a:ext cx="4763998" cy="82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AD9794F-141F-98A5-F0CD-26306CDB73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3788" y="4148138"/>
          <a:ext cx="47640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73040" imgH="431640" progId="Equation.DSMT4">
                  <p:embed/>
                </p:oleObj>
              </mc:Choice>
              <mc:Fallback>
                <p:oleObj name="Equation" r:id="rId5" imgW="2273040" imgH="431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AD9794F-141F-98A5-F0CD-26306CDB73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3788" y="4148138"/>
                        <a:ext cx="4764087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84B328B-FD3F-23E1-9B7A-65889BF464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063" y="5696517"/>
          <a:ext cx="766603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57600" imgH="393480" progId="Equation.DSMT4">
                  <p:embed/>
                </p:oleObj>
              </mc:Choice>
              <mc:Fallback>
                <p:oleObj name="Equation" r:id="rId7" imgW="3657600" imgH="3934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84B328B-FD3F-23E1-9B7A-65889BF464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1063" y="5696517"/>
                        <a:ext cx="7666038" cy="82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64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D035A9-1B49-96B8-4A6C-C96F6596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control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9C10F-19A5-2EB1-BD16-D6018CAA67E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6399" y="1682466"/>
            <a:ext cx="11379199" cy="451750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 =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=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d</a:t>
            </a:r>
            <a:r>
              <a:rPr lang="en-US" sz="2000" baseline="-25000" dirty="0" err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wall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 – 1          </a:t>
            </a:r>
            <a:r>
              <a:rPr lang="en-US" sz="2000" dirty="0">
                <a:latin typeface="+mn-lt"/>
                <a:ea typeface="MS PGothic" panose="020B0600070205080204" pitchFamily="34" charset="-128"/>
              </a:rPr>
              <a:t>(units of meters)</a:t>
            </a:r>
          </a:p>
          <a:p>
            <a:endParaRPr lang="en-US" sz="2000" dirty="0">
              <a:latin typeface="+mn-lt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sz="2000" dirty="0">
              <a:latin typeface="+mn-lt"/>
              <a:ea typeface="MS PGothic" panose="020B0600070205080204" pitchFamily="34" charset="-128"/>
            </a:endParaRPr>
          </a:p>
          <a:p>
            <a:endParaRPr lang="en-US" sz="2000" dirty="0">
              <a:latin typeface="+mn-lt"/>
              <a:ea typeface="MS PGothic" panose="020B0600070205080204" pitchFamily="34" charset="-128"/>
            </a:endParaRPr>
          </a:p>
          <a:p>
            <a:endParaRPr lang="en-US" dirty="0"/>
          </a:p>
          <a:p>
            <a:endParaRPr lang="en-US" sz="2000" dirty="0">
              <a:latin typeface="+mn-lt"/>
              <a:ea typeface="MS PGothic" panose="020B0600070205080204" pitchFamily="34" charset="-128"/>
            </a:endParaRPr>
          </a:p>
          <a:p>
            <a:r>
              <a:rPr lang="en-US" sz="2000" i="1" dirty="0">
                <a:latin typeface="+mn-lt"/>
                <a:ea typeface="MS PGothic" panose="020B0600070205080204" pitchFamily="34" charset="-128"/>
              </a:rPr>
              <a:t>u</a:t>
            </a:r>
            <a:r>
              <a:rPr lang="en-US" sz="2000" dirty="0">
                <a:latin typeface="+mn-lt"/>
                <a:ea typeface="MS PGothic" panose="020B0600070205080204" pitchFamily="34" charset="-128"/>
              </a:rPr>
              <a:t> must be bounded between -45 and +45 degrees</a:t>
            </a:r>
            <a:endParaRPr lang="en-US" sz="2000" i="1" dirty="0">
              <a:latin typeface="+mn-lt"/>
              <a:ea typeface="MS PGothic" panose="020B0600070205080204" pitchFamily="34" charset="-128"/>
            </a:endParaRPr>
          </a:p>
          <a:p>
            <a:endParaRPr lang="en-US" dirty="0"/>
          </a:p>
        </p:txBody>
      </p:sp>
      <p:pic>
        <p:nvPicPr>
          <p:cNvPr id="1026" name="Picture 2" descr="Premium Vector | Car linear icon auto top view road transport">
            <a:extLst>
              <a:ext uri="{FF2B5EF4-FFF2-40B4-BE49-F238E27FC236}">
                <a16:creationId xmlns:a16="http://schemas.microsoft.com/office/drawing/2014/main" id="{178793A8-2B2B-6E22-5E84-54D57A75B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25891">
            <a:off x="8961925" y="3466774"/>
            <a:ext cx="1255505" cy="256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DA2C7C-8744-5082-1EF9-D77407878427}"/>
              </a:ext>
            </a:extLst>
          </p:cNvPr>
          <p:cNvSpPr/>
          <p:nvPr/>
        </p:nvSpPr>
        <p:spPr>
          <a:xfrm>
            <a:off x="8210317" y="6108474"/>
            <a:ext cx="2855248" cy="312464"/>
          </a:xfrm>
          <a:prstGeom prst="rect">
            <a:avLst/>
          </a:prstGeom>
          <a:solidFill>
            <a:srgbClr val="00529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pc="100" dirty="0">
              <a:solidFill>
                <a:schemeClr val="bg1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C6A005-1E2D-92B7-333C-B84768E4DE83}"/>
              </a:ext>
            </a:extLst>
          </p:cNvPr>
          <p:cNvCxnSpPr>
            <a:cxnSpLocks/>
          </p:cNvCxnSpPr>
          <p:nvPr/>
        </p:nvCxnSpPr>
        <p:spPr>
          <a:xfrm flipV="1">
            <a:off x="9541570" y="4377620"/>
            <a:ext cx="1661265" cy="3510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85BCA-29F8-DA44-B8C3-C4E90F373A42}"/>
              </a:ext>
            </a:extLst>
          </p:cNvPr>
          <p:cNvCxnSpPr>
            <a:cxnSpLocks/>
          </p:cNvCxnSpPr>
          <p:nvPr/>
        </p:nvCxnSpPr>
        <p:spPr>
          <a:xfrm flipH="1" flipV="1">
            <a:off x="9275595" y="3649020"/>
            <a:ext cx="279227" cy="10768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E55FAF-7D60-FE1F-D2F9-273C7F2D1B5D}"/>
              </a:ext>
            </a:extLst>
          </p:cNvPr>
          <p:cNvSpPr txBox="1"/>
          <p:nvPr/>
        </p:nvSpPr>
        <p:spPr>
          <a:xfrm>
            <a:off x="11183524" y="4125828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000" b="1" dirty="0" err="1">
                <a:latin typeface="+mn-lt"/>
                <a:ea typeface="MS PGothic" panose="020B0600070205080204" pitchFamily="34" charset="-128"/>
              </a:rPr>
              <a:t>x</a:t>
            </a:r>
            <a:r>
              <a:rPr lang="en-US" sz="2000" baseline="-25000" dirty="0" err="1">
                <a:latin typeface="+mn-lt"/>
                <a:ea typeface="MS PGothic" panose="020B0600070205080204" pitchFamily="34" charset="-128"/>
              </a:rPr>
              <a:t>sensor</a:t>
            </a:r>
            <a:endParaRPr lang="en-US" sz="20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6720D-0247-1638-3DF3-F34DAE8CDB9F}"/>
              </a:ext>
            </a:extLst>
          </p:cNvPr>
          <p:cNvSpPr txBox="1"/>
          <p:nvPr/>
        </p:nvSpPr>
        <p:spPr>
          <a:xfrm>
            <a:off x="8916087" y="3137590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000" b="1" dirty="0" err="1">
                <a:latin typeface="+mn-lt"/>
                <a:ea typeface="MS PGothic" panose="020B0600070205080204" pitchFamily="34" charset="-128"/>
              </a:rPr>
              <a:t>y</a:t>
            </a:r>
            <a:r>
              <a:rPr lang="en-US" sz="2000" baseline="-25000" dirty="0" err="1">
                <a:latin typeface="+mn-lt"/>
                <a:ea typeface="MS PGothic" panose="020B0600070205080204" pitchFamily="34" charset="-128"/>
              </a:rPr>
              <a:t>sensor</a:t>
            </a:r>
            <a:endParaRPr lang="en-US" sz="2000" dirty="0">
              <a:latin typeface="+mn-lt"/>
              <a:ea typeface="MS PGothic" panose="020B0600070205080204" pitchFamily="34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D9103F-D7C5-C68B-F139-65135CD84A31}"/>
              </a:ext>
            </a:extLst>
          </p:cNvPr>
          <p:cNvCxnSpPr/>
          <p:nvPr/>
        </p:nvCxnSpPr>
        <p:spPr>
          <a:xfrm>
            <a:off x="9541570" y="4725845"/>
            <a:ext cx="48107" cy="146584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7E56A5D-EFED-3452-0589-13C5ADF71BC2}"/>
              </a:ext>
            </a:extLst>
          </p:cNvPr>
          <p:cNvSpPr txBox="1"/>
          <p:nvPr/>
        </p:nvSpPr>
        <p:spPr>
          <a:xfrm>
            <a:off x="8942703" y="5442584"/>
            <a:ext cx="622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000" dirty="0" err="1">
                <a:latin typeface="+mn-lt"/>
                <a:ea typeface="MS PGothic" panose="020B0600070205080204" pitchFamily="34" charset="-128"/>
              </a:rPr>
              <a:t>d</a:t>
            </a:r>
            <a:r>
              <a:rPr lang="en-US" sz="2000" baseline="-25000" dirty="0" err="1">
                <a:latin typeface="+mn-lt"/>
                <a:ea typeface="MS PGothic" panose="020B0600070205080204" pitchFamily="34" charset="-128"/>
              </a:rPr>
              <a:t>wall</a:t>
            </a:r>
            <a:endParaRPr lang="en-US" sz="20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7A0C6-62CF-C2A4-D60E-A9EC757F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AD9794F-141F-98A5-F0CD-26306CDB73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277861"/>
              </p:ext>
            </p:extLst>
          </p:nvPr>
        </p:nvGraphicFramePr>
        <p:xfrm>
          <a:off x="877788" y="2008154"/>
          <a:ext cx="47640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431640" progId="Equation.DSMT4">
                  <p:embed/>
                </p:oleObj>
              </mc:Choice>
              <mc:Fallback>
                <p:oleObj name="Equation" r:id="rId3" imgW="2273040" imgH="4316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E1CD844-B15A-E33C-C30D-751FA79A36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7788" y="2008154"/>
                        <a:ext cx="4764087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84B328B-FD3F-23E1-9B7A-65889BF464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890359"/>
              </p:ext>
            </p:extLst>
          </p:nvPr>
        </p:nvGraphicFramePr>
        <p:xfrm>
          <a:off x="828224" y="2825107"/>
          <a:ext cx="766603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57600" imgH="393480" progId="Equation.DSMT4">
                  <p:embed/>
                </p:oleObj>
              </mc:Choice>
              <mc:Fallback>
                <p:oleObj name="Equation" r:id="rId5" imgW="3657600" imgH="393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AD9794F-141F-98A5-F0CD-26306CDB73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8224" y="2825107"/>
                        <a:ext cx="7666038" cy="82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753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6975-65B9-EF97-62C0-DE145A07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683E-DFE0-FBBC-63B7-A7F0A691E81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synthesize the gains</a:t>
            </a:r>
          </a:p>
          <a:p>
            <a:r>
              <a:rPr lang="en-US" dirty="0"/>
              <a:t>start with </a:t>
            </a:r>
            <a:r>
              <a:rPr lang="en-US" dirty="0" err="1"/>
              <a:t>K</a:t>
            </a:r>
            <a:r>
              <a:rPr lang="en-US" baseline="-25000" dirty="0" err="1"/>
              <a:t>d</a:t>
            </a:r>
            <a:r>
              <a:rPr lang="en-US" dirty="0"/>
              <a:t> = K</a:t>
            </a:r>
            <a:r>
              <a:rPr lang="en-US" baseline="-25000" dirty="0"/>
              <a:t>i</a:t>
            </a:r>
            <a:r>
              <a:rPr lang="en-US" dirty="0"/>
              <a:t> = 0</a:t>
            </a:r>
          </a:p>
          <a:p>
            <a:r>
              <a:rPr lang="en-US" dirty="0"/>
              <a:t>increase </a:t>
            </a:r>
            <a:r>
              <a:rPr lang="en-US" dirty="0" err="1"/>
              <a:t>K</a:t>
            </a:r>
            <a:r>
              <a:rPr lang="en-US" baseline="-25000" dirty="0" err="1"/>
              <a:t>p</a:t>
            </a:r>
            <a:r>
              <a:rPr lang="en-US" dirty="0"/>
              <a:t> until there is considerable overshoot and or instability</a:t>
            </a:r>
          </a:p>
          <a:p>
            <a:r>
              <a:rPr lang="en-US" dirty="0"/>
              <a:t>back off </a:t>
            </a:r>
            <a:r>
              <a:rPr lang="en-US" dirty="0" err="1"/>
              <a:t>K</a:t>
            </a:r>
            <a:r>
              <a:rPr lang="en-US" baseline="-25000" dirty="0" err="1"/>
              <a:t>p</a:t>
            </a:r>
            <a:endParaRPr lang="en-US" baseline="-25000" dirty="0"/>
          </a:p>
          <a:p>
            <a:pPr lvl="1"/>
            <a:r>
              <a:rPr lang="en-US" dirty="0"/>
              <a:t>add </a:t>
            </a:r>
            <a:r>
              <a:rPr lang="en-US" dirty="0" err="1"/>
              <a:t>K</a:t>
            </a:r>
            <a:r>
              <a:rPr lang="en-US" baseline="-25000" dirty="0" err="1"/>
              <a:t>d</a:t>
            </a:r>
            <a:r>
              <a:rPr lang="en-US" dirty="0"/>
              <a:t> to reduce overshoot</a:t>
            </a:r>
          </a:p>
          <a:p>
            <a:pPr lvl="1"/>
            <a:r>
              <a:rPr lang="en-US" dirty="0"/>
              <a:t>add K</a:t>
            </a:r>
            <a:r>
              <a:rPr lang="en-US" baseline="-25000" dirty="0"/>
              <a:t>i</a:t>
            </a:r>
            <a:r>
              <a:rPr lang="en-US" dirty="0"/>
              <a:t> to reduce steady state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6E55A-0415-2594-1DA5-93C7F293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versity of Florida Logo and symbol, meaning, history, PNG">
            <a:extLst>
              <a:ext uri="{FF2B5EF4-FFF2-40B4-BE49-F238E27FC236}">
                <a16:creationId xmlns:a16="http://schemas.microsoft.com/office/drawing/2014/main" id="{C91A221F-F90F-A7F2-7CCB-63D082170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" y="323850"/>
            <a:ext cx="11040533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2FCDC-E9FB-74D6-D8B0-AF5BEE51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9694"/>
      </p:ext>
    </p:extLst>
  </p:cSld>
  <p:clrMapOvr>
    <a:masterClrMapping/>
  </p:clrMapOvr>
</p:sld>
</file>

<file path=ppt/theme/theme1.xml><?xml version="1.0" encoding="utf-8"?>
<a:theme xmlns:a="http://schemas.openxmlformats.org/drawingml/2006/main" name="PNE Theme Slide Deck">
  <a:themeElements>
    <a:clrScheme name="UF Engineering">
      <a:dk1>
        <a:srgbClr val="000000"/>
      </a:dk1>
      <a:lt1>
        <a:srgbClr val="FFFFFF"/>
      </a:lt1>
      <a:dk2>
        <a:srgbClr val="000C3E"/>
      </a:dk2>
      <a:lt2>
        <a:srgbClr val="6C9AC3"/>
      </a:lt2>
      <a:accent1>
        <a:srgbClr val="004B80"/>
      </a:accent1>
      <a:accent2>
        <a:srgbClr val="0020A5"/>
      </a:accent2>
      <a:accent3>
        <a:srgbClr val="FA4616"/>
      </a:accent3>
      <a:accent4>
        <a:srgbClr val="E18F41"/>
      </a:accent4>
      <a:accent5>
        <a:srgbClr val="326698"/>
      </a:accent5>
      <a:accent6>
        <a:srgbClr val="6C9AC3"/>
      </a:accent6>
      <a:hlink>
        <a:srgbClr val="FF462C"/>
      </a:hlink>
      <a:folHlink>
        <a:srgbClr val="FF7F3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29B"/>
        </a:solidFill>
        <a:ln>
          <a:noFill/>
        </a:ln>
      </a:spPr>
      <a:bodyPr rtlCol="0" anchor="ctr"/>
      <a:lstStyle>
        <a:defPPr algn="ctr">
          <a:defRPr spc="100" dirty="0" smtClean="0">
            <a:solidFill>
              <a:schemeClr val="bg1"/>
            </a:solidFill>
            <a:latin typeface="Helvetica Light" panose="020B040302020202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28600" indent="-228600" algn="l" defTabSz="914400">
          <a:spcBef>
            <a:spcPts val="0"/>
          </a:spcBef>
          <a:spcAft>
            <a:spcPts val="600"/>
          </a:spcAft>
          <a:buClr>
            <a:srgbClr val="FA4616"/>
          </a:buClr>
          <a:buSzPct val="100000"/>
          <a:buFont typeface="Wingdings" pitchFamily="2" charset="2"/>
          <a:buChar char="§"/>
          <a:defRPr sz="1600" dirty="0" smtClean="0">
            <a:solidFill>
              <a:srgbClr val="326698"/>
            </a:solidFill>
            <a:latin typeface="Rockwell" panose="02060603020205020403" pitchFamily="18" charset="77"/>
            <a:ea typeface="MS PGothic" panose="020B060007020508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E_MAE_template.potx" id="{BD85BFF2-0E39-466B-99ED-E362F1BE6671}" vid="{B9578687-9B51-4E94-8A8E-8F615DAA3164}"/>
    </a:ext>
  </a:extLst>
</a:theme>
</file>

<file path=ppt/theme/theme2.xml><?xml version="1.0" encoding="utf-8"?>
<a:theme xmlns:a="http://schemas.openxmlformats.org/drawingml/2006/main" name="cdc_simpl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AB6403-E413-4578-9C52-20CA467AB375}" vid="{108558C6-9E88-4817-829A-E27EDEF5781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COE_MAE_template</Template>
  <TotalTime>3625</TotalTime>
  <Words>319</Words>
  <Application>Microsoft Office PowerPoint</Application>
  <PresentationFormat>Widescreen</PresentationFormat>
  <Paragraphs>81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Gentona Book</vt:lpstr>
      <vt:lpstr>Helvetica Light</vt:lpstr>
      <vt:lpstr>Quadon Medium</vt:lpstr>
      <vt:lpstr>Rockwell</vt:lpstr>
      <vt:lpstr>System Font Regular</vt:lpstr>
      <vt:lpstr>Times New Roman</vt:lpstr>
      <vt:lpstr>Wingdings</vt:lpstr>
      <vt:lpstr>PNE Theme Slide Deck</vt:lpstr>
      <vt:lpstr>cdc_simple 2</vt:lpstr>
      <vt:lpstr>MathType 6.0 Equation</vt:lpstr>
      <vt:lpstr>Equation</vt:lpstr>
      <vt:lpstr>PowerPoint Presentation</vt:lpstr>
      <vt:lpstr>Objective</vt:lpstr>
      <vt:lpstr>Objective</vt:lpstr>
      <vt:lpstr>Objective</vt:lpstr>
      <vt:lpstr>PID control</vt:lpstr>
      <vt:lpstr>PID control</vt:lpstr>
      <vt:lpstr>PID tuning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Crane</dc:creator>
  <cp:lastModifiedBy>Carl Crane</cp:lastModifiedBy>
  <cp:revision>158</cp:revision>
  <dcterms:created xsi:type="dcterms:W3CDTF">2022-07-14T15:43:12Z</dcterms:created>
  <dcterms:modified xsi:type="dcterms:W3CDTF">2023-10-15T20:27:56Z</dcterms:modified>
</cp:coreProperties>
</file>