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41" r:id="rId2"/>
    <p:sldId id="319" r:id="rId3"/>
    <p:sldId id="337" r:id="rId4"/>
    <p:sldId id="339" r:id="rId5"/>
    <p:sldId id="340" r:id="rId6"/>
    <p:sldId id="338" r:id="rId7"/>
    <p:sldId id="342" r:id="rId8"/>
    <p:sldId id="343" r:id="rId9"/>
    <p:sldId id="34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2" autoAdjust="0"/>
  </p:normalViewPr>
  <p:slideViewPr>
    <p:cSldViewPr snapToGrid="0">
      <p:cViewPr varScale="1">
        <p:scale>
          <a:sx n="159" d="100"/>
          <a:sy n="159" d="100"/>
        </p:scale>
        <p:origin x="177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5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1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9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3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1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6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7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4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0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9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hws.edu/graphicsbook/demos/c2/rgb-hsv.html" TargetMode="External"/><Relationship Id="rId2" Type="http://schemas.openxmlformats.org/officeDocument/2006/relationships/hyperlink" Target="http://demos.telerik.com/aspnet-ajax/colorpicker/examples/default/defaultcs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93943" y="-166395"/>
            <a:ext cx="4705350" cy="4838868"/>
            <a:chOff x="4385726" y="804482"/>
            <a:chExt cx="4705350" cy="4838868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7963470" y="5310560"/>
              <a:ext cx="1127606" cy="3327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25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/>
                <a:t>Image credit: Wikipedia (Fovea)</a:t>
              </a:r>
            </a:p>
          </p:txBody>
        </p:sp>
        <p:pic>
          <p:nvPicPr>
            <p:cNvPr id="1026" name="Picture 2" descr="C:\Users\ksung\Desktop\ScreenHunter_19 Aug. 29 00.5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726" y="804482"/>
              <a:ext cx="4705350" cy="4791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667534" y="1166883"/>
              <a:ext cx="1276066" cy="689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62818" y="2510807"/>
              <a:ext cx="928048" cy="689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67534" y="3910083"/>
              <a:ext cx="1034955" cy="229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22775" y="1364776"/>
              <a:ext cx="679811" cy="955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34517" y="873456"/>
              <a:ext cx="1170145" cy="541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50605" y="1130487"/>
              <a:ext cx="1170145" cy="541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63470" y="1401167"/>
              <a:ext cx="940651" cy="569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50425" y="1712794"/>
              <a:ext cx="940651" cy="569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5188" y="232982"/>
            <a:ext cx="4357374" cy="1143000"/>
          </a:xfrm>
        </p:spPr>
        <p:txBody>
          <a:bodyPr/>
          <a:lstStyle/>
          <a:p>
            <a:r>
              <a:rPr lang="en-US" dirty="0"/>
              <a:t>Human Eye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0376" y="1142986"/>
            <a:ext cx="6080078" cy="5414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interesting facts</a:t>
            </a:r>
          </a:p>
          <a:p>
            <a:pPr lvl="1"/>
            <a:r>
              <a:rPr lang="en-US" dirty="0"/>
              <a:t>Rod cells</a:t>
            </a:r>
            <a:r>
              <a:rPr lang="en-US"/>
              <a:t>:  </a:t>
            </a:r>
            <a:endParaRPr lang="en-US" dirty="0"/>
          </a:p>
          <a:p>
            <a:pPr lvl="2"/>
            <a:r>
              <a:rPr lang="en-US" dirty="0"/>
              <a:t>requires only low light </a:t>
            </a:r>
          </a:p>
          <a:p>
            <a:pPr lvl="2"/>
            <a:r>
              <a:rPr lang="en-US" dirty="0"/>
              <a:t>b/w vision</a:t>
            </a:r>
          </a:p>
          <a:p>
            <a:pPr lvl="2"/>
            <a:r>
              <a:rPr lang="en-US" dirty="0"/>
              <a:t>blur, all over retina EXCEPT fovea</a:t>
            </a:r>
          </a:p>
          <a:p>
            <a:pPr lvl="1"/>
            <a:r>
              <a:rPr lang="en-US" dirty="0"/>
              <a:t>Cone cells: </a:t>
            </a:r>
          </a:p>
          <a:p>
            <a:pPr lvl="2"/>
            <a:r>
              <a:rPr lang="en-US" dirty="0"/>
              <a:t>requires bright light, </a:t>
            </a:r>
          </a:p>
          <a:p>
            <a:pPr lvl="2"/>
            <a:r>
              <a:rPr lang="en-US" dirty="0"/>
              <a:t>Color vision: three kinds of cone sensitive to roughly RGB wave lengths </a:t>
            </a:r>
          </a:p>
          <a:p>
            <a:pPr lvl="2"/>
            <a:r>
              <a:rPr lang="en-US" dirty="0"/>
              <a:t>acute, sharp image, located at the fovea</a:t>
            </a:r>
          </a:p>
          <a:p>
            <a:pPr lvl="1"/>
            <a:r>
              <a:rPr lang="en-US" dirty="0"/>
              <a:t>Dynamic range and adaptation</a:t>
            </a:r>
          </a:p>
          <a:p>
            <a:r>
              <a:rPr lang="en-US" dirty="0"/>
              <a:t>Useful fact</a:t>
            </a:r>
          </a:p>
          <a:p>
            <a:pPr lvl="1"/>
            <a:r>
              <a:rPr lang="en-US" dirty="0"/>
              <a:t>Lens is like a low pass filter!!</a:t>
            </a:r>
          </a:p>
          <a:p>
            <a:pPr lvl="1"/>
            <a:endParaRPr lang="en-US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023459" y="4233834"/>
            <a:ext cx="1096456" cy="390846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Image credit: </a:t>
            </a:r>
            <a:br>
              <a:rPr lang="en-US" dirty="0"/>
            </a:br>
            <a:r>
              <a:rPr lang="en-US" dirty="0"/>
              <a:t>Wikipedia: fovea</a:t>
            </a:r>
          </a:p>
        </p:txBody>
      </p:sp>
    </p:spTree>
    <p:extLst>
      <p:ext uri="{BB962C8B-B14F-4D97-AF65-F5344CB8AC3E}">
        <p14:creationId xmlns:p14="http://schemas.microsoft.com/office/powerpoint/2010/main" val="348120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11" y="1238814"/>
            <a:ext cx="8569464" cy="524387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Colorimetry</a:t>
            </a:r>
            <a:endParaRPr lang="en-US" dirty="0"/>
          </a:p>
          <a:p>
            <a:pPr lvl="1"/>
            <a:r>
              <a:rPr lang="en-US" dirty="0">
                <a:sym typeface="Wingdings" pitchFamily="2" charset="2"/>
              </a:rPr>
              <a:t>Measurement description of color</a:t>
            </a:r>
          </a:p>
          <a:p>
            <a:r>
              <a:rPr lang="en-US" dirty="0">
                <a:sym typeface="Wingdings" pitchFamily="2" charset="2"/>
              </a:rPr>
              <a:t>Remember our eye? </a:t>
            </a:r>
          </a:p>
          <a:p>
            <a:pPr lvl="1"/>
            <a:r>
              <a:rPr lang="en-US" dirty="0">
                <a:sym typeface="Wingdings" pitchFamily="2" charset="2"/>
              </a:rPr>
              <a:t>3 types of Cone cells: S M L</a:t>
            </a:r>
          </a:p>
          <a:p>
            <a:pPr lvl="1"/>
            <a:r>
              <a:rPr lang="en-US" dirty="0">
                <a:sym typeface="Wingdings" pitchFamily="2" charset="2"/>
              </a:rPr>
              <a:t>Each responsive to different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visible wavelength!</a:t>
            </a:r>
          </a:p>
          <a:p>
            <a:r>
              <a:rPr lang="en-US" dirty="0">
                <a:sym typeface="Wingdings" pitchFamily="2" charset="2"/>
              </a:rPr>
              <a:t>Color representation: </a:t>
            </a:r>
          </a:p>
          <a:p>
            <a:pPr lvl="1"/>
            <a:r>
              <a:rPr lang="en-US" dirty="0">
                <a:sym typeface="Wingdings" pitchFamily="2" charset="2"/>
              </a:rPr>
              <a:t>based on three components!</a:t>
            </a:r>
          </a:p>
          <a:p>
            <a:r>
              <a:rPr lang="en-US" dirty="0">
                <a:sym typeface="Wingdings" pitchFamily="2" charset="2"/>
              </a:rPr>
              <a:t>Color perception is SUBJECTIVE!</a:t>
            </a:r>
          </a:p>
          <a:p>
            <a:pPr lvl="1"/>
            <a:r>
              <a:rPr lang="en-US" dirty="0">
                <a:sym typeface="Wingdings" pitchFamily="2" charset="2"/>
              </a:rPr>
              <a:t>CIE Standardization effort (self reading)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ksung\Desktop\ScreenHunter_82 Aug. 29 22.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436" y="2459552"/>
            <a:ext cx="2849792" cy="21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ontent Placeholder 2"/>
          <p:cNvSpPr txBox="1">
            <a:spLocks/>
          </p:cNvSpPr>
          <p:nvPr/>
        </p:nvSpPr>
        <p:spPr>
          <a:xfrm>
            <a:off x="7304236" y="2168762"/>
            <a:ext cx="1096456" cy="39084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Image credit: </a:t>
            </a:r>
            <a:br>
              <a:rPr lang="en-US" dirty="0"/>
            </a:br>
            <a:r>
              <a:rPr lang="en-US" dirty="0"/>
              <a:t>Wikipedia: cone cells</a:t>
            </a:r>
          </a:p>
        </p:txBody>
      </p:sp>
    </p:spTree>
    <p:extLst>
      <p:ext uri="{BB962C8B-B14F-4D97-AF65-F5344CB8AC3E}">
        <p14:creationId xmlns:p14="http://schemas.microsoft.com/office/powerpoint/2010/main" val="13550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RGB: Additive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11" y="1238814"/>
            <a:ext cx="8569464" cy="524387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(R, G, B): 0 – off, 1 – full on</a:t>
            </a:r>
          </a:p>
          <a:p>
            <a:pPr lvl="1"/>
            <a:r>
              <a:rPr lang="en-US" dirty="0"/>
              <a:t>Components are added</a:t>
            </a:r>
          </a:p>
          <a:p>
            <a:pPr lvl="1"/>
            <a:r>
              <a:rPr lang="en-US" dirty="0">
                <a:sym typeface="Wingdings" pitchFamily="2" charset="2"/>
              </a:rPr>
              <a:t>E.g., Our eyes, CRT, LCD, Projector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ym typeface="Wingdings" pitchFamily="2" charset="2"/>
              </a:rPr>
              <a:t>RGB – most often used</a:t>
            </a:r>
          </a:p>
          <a:p>
            <a:pPr lvl="1"/>
            <a:r>
              <a:rPr lang="en-US" dirty="0">
                <a:sym typeface="Wingdings" pitchFamily="2" charset="2"/>
              </a:rPr>
              <a:t>range between 0 to 1</a:t>
            </a:r>
          </a:p>
          <a:p>
            <a:pPr lvl="1"/>
            <a:r>
              <a:rPr lang="en-US" dirty="0">
                <a:sym typeface="Wingdings" pitchFamily="2" charset="2"/>
              </a:rPr>
              <a:t>RGB: a Color Cube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26998" y="1337618"/>
            <a:ext cx="2680895" cy="2656356"/>
            <a:chOff x="6244621" y="1856849"/>
            <a:chExt cx="2680895" cy="2656356"/>
          </a:xfrm>
        </p:grpSpPr>
        <p:pic>
          <p:nvPicPr>
            <p:cNvPr id="3074" name="Picture 2" descr="C:\Users\ksung\Desktop\ScreenHunter_84 Aug. 29 23.2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4621" y="2206295"/>
              <a:ext cx="2680895" cy="2045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6244621" y="3741747"/>
              <a:ext cx="924724" cy="38707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25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Image credit: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Wikipedia: Additive Color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4622" y="1856849"/>
              <a:ext cx="1036920" cy="5219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 (1,0,0)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71427" y="1856849"/>
              <a:ext cx="1036920" cy="5219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 (0,1,0)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69345" y="3991277"/>
              <a:ext cx="1036920" cy="5219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 (1,0,0)</a:t>
              </a:r>
            </a:p>
          </p:txBody>
        </p:sp>
      </p:grpSp>
      <p:pic>
        <p:nvPicPr>
          <p:cNvPr id="3075" name="Picture 3" descr="C:\Users\ksung\Desktop\ScreenHunter_86 Aug. 29 23.4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021" y="3811046"/>
            <a:ext cx="2759620" cy="245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99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728"/>
            <a:ext cx="8569464" cy="524387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Easier for human to</a:t>
            </a:r>
          </a:p>
          <a:p>
            <a:pPr lvl="1"/>
            <a:r>
              <a:rPr lang="en-US" dirty="0">
                <a:sym typeface="Wingdings" pitchFamily="2" charset="2"/>
              </a:rPr>
              <a:t>separate color from “intensity”</a:t>
            </a:r>
          </a:p>
          <a:p>
            <a:r>
              <a:rPr lang="en-US" dirty="0">
                <a:sym typeface="Wingdings" pitchFamily="2" charset="2"/>
              </a:rPr>
              <a:t>HSV Hue, Saturation, Value </a:t>
            </a:r>
          </a:p>
          <a:p>
            <a:pPr lvl="1"/>
            <a:r>
              <a:rPr lang="en-US" dirty="0">
                <a:sym typeface="Wingdings" pitchFamily="2" charset="2"/>
              </a:rPr>
              <a:t>HSL (Luminosity, Lightness)</a:t>
            </a:r>
          </a:p>
          <a:p>
            <a:pPr lvl="1"/>
            <a:r>
              <a:rPr lang="en-US" dirty="0">
                <a:sym typeface="Wingdings" pitchFamily="2" charset="2"/>
              </a:rPr>
              <a:t>HSB (Blackness?)</a:t>
            </a:r>
          </a:p>
          <a:p>
            <a:pPr lvl="1"/>
            <a:r>
              <a:rPr lang="en-US" dirty="0">
                <a:sym typeface="Wingdings" pitchFamily="2" charset="2"/>
              </a:rPr>
              <a:t>Demo: </a:t>
            </a:r>
            <a:r>
              <a:rPr lang="en-US" sz="1200" dirty="0">
                <a:sym typeface="Wingdings" pitchFamily="2" charset="2"/>
                <a:hlinkClick r:id="rId2"/>
              </a:rPr>
              <a:t>http://demos.telerik.com/aspnet-ajax/colorpicker/examples/default/defaultcs.aspx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4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RGB to HSV Demo: 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200" dirty="0">
                <a:hlinkClick r:id="rId3"/>
              </a:rPr>
              <a:t>https://math.hws.edu/graphicsbook/demos/c2/rgb-hsv.html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02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249111" y="1791732"/>
            <a:ext cx="3812620" cy="3867588"/>
            <a:chOff x="2402029" y="1645877"/>
            <a:chExt cx="3812620" cy="3867588"/>
          </a:xfrm>
        </p:grpSpPr>
        <p:pic>
          <p:nvPicPr>
            <p:cNvPr id="5122" name="Picture 2" descr="C:\Users\ksung\Desktop\ScreenHunter_89 Aug. 30 00.0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127" y="2036840"/>
              <a:ext cx="3209926" cy="3476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402029" y="1645877"/>
              <a:ext cx="3812620" cy="6458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/>
                <a:t>Microsoft Office Color Picker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672976" y="2900275"/>
              <a:ext cx="1318308" cy="302930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3764188" y="2900275"/>
              <a:ext cx="2227096" cy="20756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6">
                <a:alpha val="98000"/>
              </a:schemeClr>
            </a:solidFill>
          </a:ln>
        </p:spPr>
        <p:txBody>
          <a:bodyPr/>
          <a:lstStyle/>
          <a:p>
            <a:r>
              <a:rPr lang="en-US" dirty="0"/>
              <a:t>Additive Color: Example</a:t>
            </a:r>
          </a:p>
        </p:txBody>
      </p:sp>
      <p:sp>
        <p:nvSpPr>
          <p:cNvPr id="4" name="Cloud 3"/>
          <p:cNvSpPr/>
          <p:nvPr/>
        </p:nvSpPr>
        <p:spPr>
          <a:xfrm>
            <a:off x="5104931" y="2838566"/>
            <a:ext cx="431955" cy="1402455"/>
          </a:xfrm>
          <a:prstGeom prst="cloud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87878" y="2920842"/>
            <a:ext cx="2283193" cy="1437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Luminosity</a:t>
            </a:r>
            <a:r>
              <a:rPr lang="en-US" sz="1600" dirty="0">
                <a:solidFill>
                  <a:schemeClr val="tx1"/>
                </a:solidFill>
              </a:rPr>
              <a:t>: the “intensity” or brightness.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Range: </a:t>
            </a:r>
            <a:r>
              <a:rPr lang="en-US" sz="1600" dirty="0">
                <a:solidFill>
                  <a:schemeClr val="tx1"/>
                </a:solidFill>
              </a:rPr>
              <a:t>0 to 100, height of the cone (MS normalized this to 0 to 255)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778963" y="3066469"/>
            <a:ext cx="832307" cy="45719"/>
          </a:xfrm>
          <a:prstGeom prst="right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8054" y="2437595"/>
            <a:ext cx="2586125" cy="1202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Hue</a:t>
            </a:r>
            <a:r>
              <a:rPr lang="en-US" sz="1600" dirty="0">
                <a:solidFill>
                  <a:schemeClr val="tx1"/>
                </a:solidFill>
              </a:rPr>
              <a:t>: Which color.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Range</a:t>
            </a:r>
            <a:r>
              <a:rPr lang="en-US" sz="1600" dirty="0">
                <a:solidFill>
                  <a:schemeClr val="tx1"/>
                </a:solidFill>
              </a:rPr>
              <a:t>: 0 to 360, degrees around the cone circumference (MS normalized this to 0 to 255)</a:t>
            </a:r>
          </a:p>
        </p:txBody>
      </p:sp>
      <p:cxnSp>
        <p:nvCxnSpPr>
          <p:cNvPr id="23" name="Straight Arrow Connector 22"/>
          <p:cNvCxnSpPr>
            <a:endCxn id="12" idx="1"/>
          </p:cNvCxnSpPr>
          <p:nvPr/>
        </p:nvCxnSpPr>
        <p:spPr>
          <a:xfrm>
            <a:off x="2692712" y="2608564"/>
            <a:ext cx="1086251" cy="480765"/>
          </a:xfrm>
          <a:prstGeom prst="straightConnector1">
            <a:avLst/>
          </a:prstGeom>
          <a:ln w="31750">
            <a:solidFill>
              <a:srgbClr val="00B050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692712" y="2608564"/>
            <a:ext cx="824643" cy="2041973"/>
          </a:xfrm>
          <a:prstGeom prst="straightConnector1">
            <a:avLst/>
          </a:prstGeom>
          <a:ln w="31750">
            <a:solidFill>
              <a:srgbClr val="00B050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4149397" y="3197595"/>
            <a:ext cx="45719" cy="777090"/>
          </a:xfrm>
          <a:prstGeom prst="down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17932" y="4142978"/>
            <a:ext cx="2586125" cy="1202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Saturation</a:t>
            </a:r>
            <a:r>
              <a:rPr lang="en-US" sz="1600" dirty="0">
                <a:solidFill>
                  <a:schemeClr val="tx1"/>
                </a:solidFill>
              </a:rPr>
              <a:t>: how colorful.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Range</a:t>
            </a:r>
            <a:r>
              <a:rPr lang="en-US" sz="1600" dirty="0">
                <a:solidFill>
                  <a:schemeClr val="tx1"/>
                </a:solidFill>
              </a:rPr>
              <a:t>: 0 to 100, distance from the center of the cone (MS normalized this to 0 to 255)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894665" y="3539793"/>
            <a:ext cx="1254732" cy="1204304"/>
          </a:xfrm>
          <a:prstGeom prst="straightConnector1">
            <a:avLst/>
          </a:prstGeom>
          <a:ln w="31750">
            <a:solidFill>
              <a:srgbClr val="0070C0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94665" y="4744097"/>
            <a:ext cx="602589" cy="130833"/>
          </a:xfrm>
          <a:prstGeom prst="straightConnector1">
            <a:avLst/>
          </a:prstGeom>
          <a:ln w="31750">
            <a:solidFill>
              <a:srgbClr val="0070C0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41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561749" y="2340772"/>
            <a:ext cx="3501460" cy="3610063"/>
            <a:chOff x="5525668" y="1775507"/>
            <a:chExt cx="3501460" cy="3610063"/>
          </a:xfrm>
        </p:grpSpPr>
        <p:pic>
          <p:nvPicPr>
            <p:cNvPr id="2050" name="Picture 2" descr="C:\Users\ksung\Desktop\ScreenHunter_83 Aug. 29 23.09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668" y="1891400"/>
              <a:ext cx="3303140" cy="314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669552" y="4342144"/>
              <a:ext cx="1357576" cy="6956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Cyan (0, 1, 1)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08236" y="1775507"/>
              <a:ext cx="1580099" cy="6956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Yellow (1, 1, 0)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57624" y="4689953"/>
              <a:ext cx="1643676" cy="6956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Magenta (1, 0, 1)</a:t>
              </a: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7930672" y="1790668"/>
              <a:ext cx="1096456" cy="3908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25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/>
                <a:t>Image credit: </a:t>
              </a:r>
              <a:br>
                <a:rPr lang="en-US" dirty="0"/>
              </a:br>
              <a:r>
                <a:rPr lang="en-US" dirty="0"/>
                <a:t>Wikipedia: Subtractive Color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11" y="1238814"/>
            <a:ext cx="8569464" cy="524387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Wingdings" pitchFamily="2" charset="2"/>
              </a:rPr>
              <a:t>The expensive printer cartridges</a:t>
            </a:r>
          </a:p>
          <a:p>
            <a:r>
              <a:rPr lang="en-US" dirty="0">
                <a:sym typeface="Wingdings" pitchFamily="2" charset="2"/>
              </a:rPr>
              <a:t>CMY – filtering white color</a:t>
            </a:r>
          </a:p>
          <a:p>
            <a:pPr lvl="1"/>
            <a:r>
              <a:rPr lang="en-US" dirty="0">
                <a:sym typeface="Wingdings" pitchFamily="2" charset="2"/>
              </a:rPr>
              <a:t>Each acts as a filter of (1,1,1)</a:t>
            </a:r>
          </a:p>
          <a:p>
            <a:r>
              <a:rPr lang="en-US" dirty="0">
                <a:sym typeface="Wingdings" pitchFamily="2" charset="2"/>
              </a:rPr>
              <a:t>E.g., Black on White Paper: (1,1,1)</a:t>
            </a:r>
          </a:p>
          <a:p>
            <a:pPr lvl="1"/>
            <a:r>
              <a:rPr lang="en-US" dirty="0">
                <a:sym typeface="Wingdings" pitchFamily="2" charset="2"/>
              </a:rPr>
              <a:t>Through Y filter =&gt; (1,1,0)</a:t>
            </a:r>
          </a:p>
          <a:p>
            <a:pPr lvl="1"/>
            <a:r>
              <a:rPr lang="en-US" dirty="0">
                <a:sym typeface="Wingdings" pitchFamily="2" charset="2"/>
              </a:rPr>
              <a:t>Through M filter =&gt;(1,0,0)</a:t>
            </a:r>
          </a:p>
          <a:p>
            <a:pPr lvl="1"/>
            <a:r>
              <a:rPr lang="en-US" dirty="0">
                <a:sym typeface="Wingdings" pitchFamily="2" charset="2"/>
              </a:rPr>
              <a:t>Through C filter =&gt; (0,0,0)</a:t>
            </a:r>
          </a:p>
          <a:p>
            <a:r>
              <a:rPr lang="en-US" dirty="0">
                <a:sym typeface="Wingdings" pitchFamily="2" charset="2"/>
              </a:rPr>
              <a:t>The filter (ink pigment) leaks</a:t>
            </a:r>
          </a:p>
          <a:p>
            <a:pPr lvl="1"/>
            <a:r>
              <a:rPr lang="en-US" dirty="0">
                <a:sym typeface="Wingdings" pitchFamily="2" charset="2"/>
              </a:rPr>
              <a:t>Black is not very black</a:t>
            </a:r>
          </a:p>
          <a:p>
            <a:pPr lvl="1"/>
            <a:r>
              <a:rPr lang="en-US" dirty="0">
                <a:sym typeface="Wingdings" pitchFamily="2" charset="2"/>
              </a:rPr>
              <a:t>That’s why the separate black cartridge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Subtractive Color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29075" y="3556624"/>
            <a:ext cx="1904481" cy="437565"/>
          </a:xfrm>
          <a:prstGeom prst="straightConnector1">
            <a:avLst/>
          </a:prstGeom>
          <a:ln w="31750">
            <a:solidFill>
              <a:srgbClr val="0070C0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689806" y="3169547"/>
            <a:ext cx="1860623" cy="387077"/>
          </a:xfrm>
          <a:prstGeom prst="straightConnector1">
            <a:avLst/>
          </a:prstGeom>
          <a:ln w="31750">
            <a:solidFill>
              <a:srgbClr val="0070C0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729075" y="3882002"/>
            <a:ext cx="2153863" cy="589022"/>
          </a:xfrm>
          <a:prstGeom prst="straightConnector1">
            <a:avLst/>
          </a:prstGeom>
          <a:ln w="31750">
            <a:solidFill>
              <a:srgbClr val="0070C0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6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want to show red color: (1, 0, 0) on White</a:t>
            </a:r>
          </a:p>
          <a:p>
            <a:pPr lvl="1"/>
            <a:r>
              <a:rPr lang="en-US" dirty="0"/>
              <a:t>Use Yellow: (1, 1, 0)      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sym typeface="Wingdings" panose="05000000000000000000" pitchFamily="2" charset="2"/>
              </a:rPr>
              <a:t>white filters to </a:t>
            </a:r>
            <a:r>
              <a:rPr lang="en-US" sz="2400" dirty="0"/>
              <a:t>yellow</a:t>
            </a:r>
          </a:p>
          <a:p>
            <a:pPr lvl="1"/>
            <a:r>
              <a:rPr lang="en-US" dirty="0"/>
              <a:t>Use Magenta: (1, 0, 1) 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sym typeface="Wingdings" panose="05000000000000000000" pitchFamily="2" charset="2"/>
              </a:rPr>
              <a:t>yellow filters to red</a:t>
            </a:r>
            <a:endParaRPr lang="en-US" sz="2400" dirty="0"/>
          </a:p>
          <a:p>
            <a:pPr lvl="1"/>
            <a:r>
              <a:rPr lang="en-US" dirty="0"/>
              <a:t>DO NOT use Cyan: (0, 1, 1) </a:t>
            </a:r>
          </a:p>
          <a:p>
            <a:r>
              <a:rPr lang="en-US" dirty="0"/>
              <a:t>If I want to show blue color (0, 0, 1) on white</a:t>
            </a:r>
          </a:p>
          <a:p>
            <a:pPr lvl="1"/>
            <a:r>
              <a:rPr lang="en-US" dirty="0"/>
              <a:t>DO NOT use yellow:		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Use Magenta: (1, 0, 1)	 </a:t>
            </a:r>
            <a:r>
              <a:rPr lang="en-US" sz="2400" dirty="0">
                <a:sym typeface="Wingdings" panose="05000000000000000000" pitchFamily="2" charset="2"/>
              </a:rPr>
              <a:t>white filters to magenta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 Cyan: (0, 1, 1)		</a:t>
            </a:r>
            <a:r>
              <a:rPr lang="en-US" sz="2400" dirty="0">
                <a:sym typeface="Wingdings" panose="05000000000000000000" pitchFamily="2" charset="2"/>
              </a:rPr>
              <a:t> magenta filters </a:t>
            </a:r>
            <a:r>
              <a:rPr lang="en-US" sz="2400">
                <a:sym typeface="Wingdings" panose="05000000000000000000" pitchFamily="2" charset="2"/>
              </a:rPr>
              <a:t>to blue</a:t>
            </a: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898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B756-E9D7-1F8D-8EA9-C7EC7157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Blending of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40CD-664F-2851-EDF6-85DB83982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experienced with this:</a:t>
            </a:r>
          </a:p>
          <a:p>
            <a:pPr lvl="1"/>
            <a:r>
              <a:rPr lang="en-US" dirty="0"/>
              <a:t>Out = w  * C1   +   (1-w) * C2</a:t>
            </a:r>
          </a:p>
          <a:p>
            <a:pPr lvl="1"/>
            <a:r>
              <a:rPr lang="en-US" dirty="0"/>
              <a:t>Out1 = (1-w)  * C1   +   w * C2</a:t>
            </a:r>
          </a:p>
          <a:p>
            <a:r>
              <a:rPr lang="en-US" dirty="0"/>
              <a:t>We have experienced with C and C1 being </a:t>
            </a:r>
          </a:p>
          <a:p>
            <a:pPr lvl="1"/>
            <a:r>
              <a:rPr lang="en-US" dirty="0"/>
              <a:t>simple float values (shape blending), or</a:t>
            </a:r>
          </a:p>
          <a:p>
            <a:pPr lvl="1"/>
            <a:r>
              <a:rPr lang="en-US" dirty="0"/>
              <a:t>Colors: color blending</a:t>
            </a:r>
          </a:p>
          <a:p>
            <a:r>
              <a:rPr lang="en-US" dirty="0"/>
              <a:t>Now creating the illusion of transparency</a:t>
            </a:r>
          </a:p>
          <a:p>
            <a:pPr lvl="1"/>
            <a:r>
              <a:rPr lang="en-US" dirty="0"/>
              <a:t>Alpha blending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4186-EB1D-46EA-AFEC-ED9A9D46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Lerp: 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2A26-6C46-48C6-89B3-8C752EFC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0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2426</TotalTime>
  <Words>650</Words>
  <Application>Microsoft Office PowerPoint</Application>
  <PresentationFormat>On-screen Show (4:3)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Human Eye</vt:lpstr>
      <vt:lpstr>Color?</vt:lpstr>
      <vt:lpstr>RGB: Additive Color</vt:lpstr>
      <vt:lpstr>Additive Color</vt:lpstr>
      <vt:lpstr>Additive Color: Example</vt:lpstr>
      <vt:lpstr>Subtractive Color</vt:lpstr>
      <vt:lpstr>Example</vt:lpstr>
      <vt:lpstr>Linear Blending of Color</vt:lpstr>
      <vt:lpstr>Lerp: Linear Interpolation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Photograph of two papers</dc:title>
  <dc:creator>Kelvin Sung</dc:creator>
  <cp:lastModifiedBy>Kelvin Sung</cp:lastModifiedBy>
  <cp:revision>420</cp:revision>
  <dcterms:created xsi:type="dcterms:W3CDTF">2006-08-16T00:00:00Z</dcterms:created>
  <dcterms:modified xsi:type="dcterms:W3CDTF">2023-01-25T03:35:36Z</dcterms:modified>
</cp:coreProperties>
</file>