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41" r:id="rId2"/>
    <p:sldId id="342" r:id="rId3"/>
    <p:sldId id="343" r:id="rId4"/>
    <p:sldId id="344" r:id="rId5"/>
    <p:sldId id="345" r:id="rId6"/>
    <p:sldId id="356" r:id="rId7"/>
    <p:sldId id="353" r:id="rId8"/>
    <p:sldId id="346" r:id="rId9"/>
    <p:sldId id="349" r:id="rId10"/>
    <p:sldId id="351" r:id="rId11"/>
    <p:sldId id="352" r:id="rId12"/>
    <p:sldId id="355" r:id="rId13"/>
    <p:sldId id="347" r:id="rId14"/>
    <p:sldId id="357" r:id="rId15"/>
    <p:sldId id="358" r:id="rId16"/>
    <p:sldId id="359" r:id="rId17"/>
    <p:sldId id="360" r:id="rId18"/>
    <p:sldId id="361" r:id="rId19"/>
    <p:sldId id="362" r:id="rId20"/>
    <p:sldId id="367" r:id="rId21"/>
    <p:sldId id="363" r:id="rId22"/>
    <p:sldId id="364" r:id="rId23"/>
    <p:sldId id="365" r:id="rId24"/>
    <p:sldId id="36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FF"/>
    <a:srgbClr val="00FFFF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2" autoAdjust="0"/>
  </p:normalViewPr>
  <p:slideViewPr>
    <p:cSldViewPr snapToGrid="0">
      <p:cViewPr varScale="1">
        <p:scale>
          <a:sx n="159" d="100"/>
          <a:sy n="159" d="100"/>
        </p:scale>
        <p:origin x="177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5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3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2.tmp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3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14.jpeg"/><Relationship Id="rId10" Type="http://schemas.openxmlformats.org/officeDocument/2006/relationships/image" Target="../media/image1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56.png"/><Relationship Id="rId5" Type="http://schemas.openxmlformats.org/officeDocument/2006/relationships/image" Target="../media/image19.jpeg"/><Relationship Id="rId10" Type="http://schemas.openxmlformats.org/officeDocument/2006/relationships/image" Target="../media/image55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6.png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61.png"/><Relationship Id="rId4" Type="http://schemas.openxmlformats.org/officeDocument/2006/relationships/image" Target="../media/image27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compute color to represent a scene</a:t>
            </a:r>
          </a:p>
          <a:p>
            <a:r>
              <a:rPr lang="en-US" dirty="0"/>
              <a:t>As in taking a </a:t>
            </a:r>
            <a:br>
              <a:rPr lang="en-US" dirty="0"/>
            </a:br>
            <a:r>
              <a:rPr lang="en-US" dirty="0"/>
              <a:t>photo in real life: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Lighting</a:t>
            </a:r>
          </a:p>
          <a:p>
            <a:pPr lvl="1"/>
            <a:r>
              <a:rPr lang="en-US" dirty="0"/>
              <a:t>Object</a:t>
            </a:r>
          </a:p>
          <a:p>
            <a:pPr lvl="2"/>
            <a:r>
              <a:rPr lang="en-US" dirty="0"/>
              <a:t>Geometry</a:t>
            </a:r>
          </a:p>
          <a:p>
            <a:pPr lvl="2"/>
            <a:r>
              <a:rPr lang="en-US" dirty="0"/>
              <a:t>Material</a:t>
            </a:r>
          </a:p>
          <a:p>
            <a:r>
              <a:rPr lang="en-US" dirty="0"/>
              <a:t>Illumination model:</a:t>
            </a:r>
          </a:p>
          <a:p>
            <a:pPr lvl="1"/>
            <a:r>
              <a:rPr lang="en-US" dirty="0"/>
              <a:t>Combine all to produce a color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40" y="2128626"/>
            <a:ext cx="4514051" cy="339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30159" y="2356109"/>
            <a:ext cx="989197" cy="847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Camera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78035" y="2227097"/>
            <a:ext cx="1257534" cy="796582"/>
            <a:chOff x="4478035" y="2227097"/>
            <a:chExt cx="1257534" cy="796582"/>
          </a:xfrm>
        </p:grpSpPr>
        <p:sp>
          <p:nvSpPr>
            <p:cNvPr id="7" name="Sun 6"/>
            <p:cNvSpPr/>
            <p:nvPr/>
          </p:nvSpPr>
          <p:spPr>
            <a:xfrm>
              <a:off x="4652875" y="2227097"/>
              <a:ext cx="375858" cy="336589"/>
            </a:xfrm>
            <a:prstGeom prst="sun">
              <a:avLst/>
            </a:prstGeom>
            <a:solidFill>
              <a:srgbClr val="FF000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8035" y="2277578"/>
              <a:ext cx="1257534" cy="746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Light source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423340" y="4704760"/>
            <a:ext cx="2092462" cy="746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Object geometry (shape, size, location)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6802" y="3845926"/>
            <a:ext cx="2092462" cy="746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material property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3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4521" y="1088192"/>
                <a:ext cx="8229600" cy="52509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∝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Proportional constant: </a:t>
                </a:r>
                <a:br>
                  <a:rPr lang="en-US" i="1" dirty="0">
                    <a:latin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(specular coefficient)</a:t>
                </a:r>
              </a:p>
              <a:p>
                <a:pPr lvl="1"/>
                <a:r>
                  <a:rPr lang="en-US" dirty="0"/>
                  <a:t>Specular light source: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33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3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33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33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3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acc>
                        <m:r>
                          <a:rPr lang="en-US" sz="3300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</m:d>
                  </m:oMath>
                </a14:m>
                <a:endParaRPr lang="en-US" sz="3300" dirty="0"/>
              </a:p>
              <a:p>
                <a:r>
                  <a:rPr lang="en-US" dirty="0"/>
                  <a:t>From object: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 -- specular material property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-- object geometric property</a:t>
                </a:r>
              </a:p>
              <a:p>
                <a:r>
                  <a:rPr lang="en-US" dirty="0"/>
                  <a:t>From scene: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acc>
                    <m:r>
                      <a:rPr lang="en-US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-- Light source intensity</a:t>
                </a:r>
                <a:br>
                  <a:rPr lang="en-US" dirty="0"/>
                </a:br>
                <a:r>
                  <a:rPr lang="en-US" dirty="0"/>
                  <a:t>                     and direction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-- is defined by camera</a:t>
                </a:r>
                <a:endParaRPr lang="en-US" i="1" dirty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-- is a float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-- are RGB triples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521" y="1088192"/>
                <a:ext cx="8229600" cy="5250900"/>
              </a:xfrm>
              <a:blipFill rotWithShape="1">
                <a:blip r:embed="rId2" cstate="print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174127" y="1145624"/>
            <a:ext cx="4969654" cy="2228404"/>
            <a:chOff x="2301361" y="1308877"/>
            <a:chExt cx="4969654" cy="22284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1361" y="2155046"/>
                  <a:ext cx="1021655" cy="2991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361" y="2155046"/>
                  <a:ext cx="1021655" cy="299167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t="-81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772042" y="1465221"/>
                  <a:ext cx="478522" cy="364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042" y="1465221"/>
                  <a:ext cx="478522" cy="364688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r="-1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4670929" y="1593145"/>
                  <a:ext cx="646062" cy="5206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0929" y="1593145"/>
                  <a:ext cx="646062" cy="520604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r="-226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978892" y="1465221"/>
                  <a:ext cx="1292123" cy="102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892" y="1465221"/>
                  <a:ext cx="1292123" cy="1022390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rapezoid 26"/>
            <p:cNvSpPr/>
            <p:nvPr/>
          </p:nvSpPr>
          <p:spPr>
            <a:xfrm>
              <a:off x="3466620" y="2336781"/>
              <a:ext cx="3158334" cy="1200500"/>
            </a:xfrm>
            <a:prstGeom prst="trapezoid">
              <a:avLst>
                <a:gd name="adj" fmla="val 563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5114318" y="2058489"/>
              <a:ext cx="1772541" cy="937443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108708" y="1829909"/>
              <a:ext cx="0" cy="1166025"/>
            </a:xfrm>
            <a:prstGeom prst="straightConnector1">
              <a:avLst/>
            </a:prstGeom>
            <a:ln w="66675">
              <a:solidFill>
                <a:schemeClr val="accent1">
                  <a:lumMod val="40000"/>
                  <a:lumOff val="60000"/>
                </a:schemeClr>
              </a:solidFill>
              <a:tailEnd type="stealth"/>
            </a:ln>
            <a:scene3d>
              <a:camera prst="orthographicFront"/>
              <a:lightRig rig="threePt" dir="t"/>
            </a:scene3d>
            <a:sp3d>
              <a:bevelT w="215900" prst="coolSlant"/>
              <a:bevelB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898280" y="2267475"/>
              <a:ext cx="2216038" cy="728459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triangle"/>
            </a:ln>
            <a:effectLst>
              <a:softEdge rad="12700"/>
            </a:effectLst>
            <a:scene3d>
              <a:camera prst="orthographicFront"/>
              <a:lightRig rig="soft" dir="t">
                <a:rot lat="0" lon="0" rev="3600000"/>
              </a:lightRig>
            </a:scene3d>
            <a:sp3d prstMaterial="plastic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miley Face 30"/>
            <p:cNvSpPr/>
            <p:nvPr/>
          </p:nvSpPr>
          <p:spPr>
            <a:xfrm rot="1357203">
              <a:off x="2390854" y="1308877"/>
              <a:ext cx="572202" cy="579799"/>
            </a:xfrm>
            <a:prstGeom prst="smileyFace">
              <a:avLst>
                <a:gd name="adj" fmla="val 4653"/>
              </a:avLst>
            </a:prstGeom>
            <a:scene3d>
              <a:camera prst="isometricOffAxis2Right"/>
              <a:lightRig rig="threePt" dir="t"/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819743" y="1706493"/>
              <a:ext cx="2288966" cy="1289443"/>
            </a:xfrm>
            <a:prstGeom prst="straightConnector1">
              <a:avLst/>
            </a:prstGeom>
            <a:ln w="76200" cmpd="sng">
              <a:solidFill>
                <a:schemeClr val="accent3">
                  <a:lumMod val="75000"/>
                </a:schemeClr>
              </a:solidFill>
              <a:prstDash val="solid"/>
              <a:headEnd type="none"/>
              <a:tailEnd type="triangle"/>
            </a:ln>
            <a:effectLst>
              <a:softEdge rad="12700"/>
            </a:effectLst>
            <a:scene3d>
              <a:camera prst="orthographicFront"/>
              <a:lightRig rig="soft" dir="t"/>
            </a:scene3d>
            <a:sp3d prstMaterial="soft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4993960" y="2407311"/>
              <a:ext cx="555372" cy="672470"/>
            </a:xfrm>
            <a:prstGeom prst="arc">
              <a:avLst>
                <a:gd name="adj1" fmla="val 14152774"/>
                <a:gd name="adj2" fmla="val 21325979"/>
              </a:avLst>
            </a:prstGeom>
            <a:ln w="60325">
              <a:solidFill>
                <a:schemeClr val="bg2">
                  <a:lumMod val="75000"/>
                </a:schemeClr>
              </a:solidFill>
            </a:ln>
            <a:scene3d>
              <a:camera prst="perspectiveLeft"/>
              <a:lightRig rig="threePt" dir="t"/>
            </a:scene3d>
            <a:sp3d>
              <a:bevelT prst="convex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64807" y="2336781"/>
              <a:ext cx="577804" cy="537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sz="2000" b="1" dirty="0">
                  <a:solidFill>
                    <a:schemeClr val="tx1"/>
                  </a:solidFill>
                </a:rPr>
                <a:t>θ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Arc 35"/>
            <p:cNvSpPr/>
            <p:nvPr/>
          </p:nvSpPr>
          <p:spPr>
            <a:xfrm rot="17736284">
              <a:off x="3396098" y="2117978"/>
              <a:ext cx="555372" cy="672470"/>
            </a:xfrm>
            <a:prstGeom prst="arc">
              <a:avLst>
                <a:gd name="adj1" fmla="val 15017161"/>
                <a:gd name="adj2" fmla="val 18971245"/>
              </a:avLst>
            </a:prstGeom>
            <a:ln w="60325">
              <a:solidFill>
                <a:schemeClr val="bg2">
                  <a:lumMod val="75000"/>
                </a:schemeClr>
              </a:solidFill>
            </a:ln>
            <a:scene3d>
              <a:camera prst="perspectiveLeft"/>
              <a:lightRig rig="threePt" dir="t"/>
            </a:scene3d>
            <a:sp3d>
              <a:bevelT prst="convex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41538" y="1869818"/>
              <a:ext cx="577804" cy="537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sz="2000" b="1" dirty="0">
                  <a:solidFill>
                    <a:schemeClr val="tx1"/>
                  </a:solidFill>
                </a:rPr>
                <a:t>α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9401"/>
          </a:xfrm>
        </p:spPr>
        <p:txBody>
          <a:bodyPr/>
          <a:lstStyle/>
          <a:p>
            <a:r>
              <a:rPr lang="en-US" dirty="0"/>
              <a:t>Specular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8"/>
              <p:cNvSpPr/>
              <p:nvPr/>
            </p:nvSpPr>
            <p:spPr>
              <a:xfrm>
                <a:off x="5232806" y="4409315"/>
                <a:ext cx="3506135" cy="1783922"/>
              </a:xfrm>
              <a:prstGeom prst="cloud">
                <a:avLst/>
              </a:prstGeom>
              <a:noFill/>
              <a:ln w="539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But, where does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come from??</a:t>
                </a:r>
              </a:p>
            </p:txBody>
          </p:sp>
        </mc:Choice>
        <mc:Fallback xmlns="">
          <p:sp>
            <p:nvSpPr>
              <p:cNvPr id="9" name="Cloud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806" y="4409315"/>
                <a:ext cx="3506135" cy="1783922"/>
              </a:xfrm>
              <a:prstGeom prst="cloud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  <a:ln w="539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4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93188"/>
                <a:ext cx="8229600" cy="45329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Introduce: n – shininess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93188"/>
                <a:ext cx="8229600" cy="4532975"/>
              </a:xfrm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/>
          <p:nvPr/>
        </p:nvPicPr>
        <p:blipFill>
          <a:blip r:embed="rId3"/>
          <a:stretch>
            <a:fillRect/>
          </a:stretch>
        </p:blipFill>
        <p:spPr>
          <a:xfrm>
            <a:off x="1670353" y="2849794"/>
            <a:ext cx="1957795" cy="1554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Inadequacy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 cstate="print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420746" y="1856343"/>
            <a:ext cx="4402653" cy="2228404"/>
            <a:chOff x="2301361" y="1308877"/>
            <a:chExt cx="4402653" cy="22284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301361" y="2155046"/>
                  <a:ext cx="1021655" cy="2991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361" y="2155046"/>
                  <a:ext cx="1021655" cy="299167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t="-81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772042" y="1465221"/>
                  <a:ext cx="478522" cy="364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042" y="1465221"/>
                  <a:ext cx="478522" cy="364688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r="-1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670929" y="1593145"/>
                  <a:ext cx="646062" cy="5206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0929" y="1593145"/>
                  <a:ext cx="646062" cy="520604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 r="-226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411891" y="1756280"/>
                  <a:ext cx="1292123" cy="102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891" y="1756280"/>
                  <a:ext cx="1292123" cy="1022390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rapezoid 24"/>
            <p:cNvSpPr/>
            <p:nvPr/>
          </p:nvSpPr>
          <p:spPr>
            <a:xfrm>
              <a:off x="3466620" y="2336781"/>
              <a:ext cx="3158334" cy="1200500"/>
            </a:xfrm>
            <a:prstGeom prst="trapezoid">
              <a:avLst>
                <a:gd name="adj" fmla="val 563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114320" y="2407311"/>
              <a:ext cx="1107878" cy="588621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5108708" y="1829909"/>
              <a:ext cx="0" cy="1166025"/>
            </a:xfrm>
            <a:prstGeom prst="straightConnector1">
              <a:avLst/>
            </a:prstGeom>
            <a:ln w="66675">
              <a:solidFill>
                <a:schemeClr val="accent1">
                  <a:lumMod val="40000"/>
                  <a:lumOff val="60000"/>
                </a:schemeClr>
              </a:solidFill>
              <a:tailEnd type="stealth"/>
            </a:ln>
            <a:scene3d>
              <a:camera prst="orthographicFront"/>
              <a:lightRig rig="threePt" dir="t"/>
            </a:scene3d>
            <a:sp3d>
              <a:bevelT w="215900" prst="coolSlant"/>
              <a:bevelB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2898280" y="2267475"/>
              <a:ext cx="2216038" cy="728459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triangle"/>
            </a:ln>
            <a:effectLst>
              <a:softEdge rad="12700"/>
            </a:effectLst>
            <a:scene3d>
              <a:camera prst="orthographicFront"/>
              <a:lightRig rig="soft" dir="t">
                <a:rot lat="0" lon="0" rev="3600000"/>
              </a:lightRig>
            </a:scene3d>
            <a:sp3d prstMaterial="plastic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miley Face 28"/>
            <p:cNvSpPr/>
            <p:nvPr/>
          </p:nvSpPr>
          <p:spPr>
            <a:xfrm rot="1357203">
              <a:off x="2390854" y="1308877"/>
              <a:ext cx="572202" cy="579799"/>
            </a:xfrm>
            <a:prstGeom prst="smileyFace">
              <a:avLst>
                <a:gd name="adj" fmla="val 4653"/>
              </a:avLst>
            </a:prstGeom>
            <a:scene3d>
              <a:camera prst="isometricOffAxis2Right"/>
              <a:lightRig rig="threePt" dir="t"/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2819743" y="1706493"/>
              <a:ext cx="2288966" cy="1289443"/>
            </a:xfrm>
            <a:prstGeom prst="straightConnector1">
              <a:avLst/>
            </a:prstGeom>
            <a:ln w="76200" cmpd="sng">
              <a:solidFill>
                <a:schemeClr val="accent3">
                  <a:lumMod val="75000"/>
                </a:schemeClr>
              </a:solidFill>
              <a:prstDash val="solid"/>
              <a:headEnd type="none"/>
              <a:tailEnd type="triangle"/>
            </a:ln>
            <a:effectLst>
              <a:softEdge rad="12700"/>
            </a:effectLst>
            <a:scene3d>
              <a:camera prst="orthographicFront"/>
              <a:lightRig rig="soft" dir="t"/>
            </a:scene3d>
            <a:sp3d prstMaterial="soft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4993960" y="2407311"/>
              <a:ext cx="555372" cy="672470"/>
            </a:xfrm>
            <a:prstGeom prst="arc">
              <a:avLst>
                <a:gd name="adj1" fmla="val 14152774"/>
                <a:gd name="adj2" fmla="val 21325979"/>
              </a:avLst>
            </a:prstGeom>
            <a:ln w="60325">
              <a:solidFill>
                <a:schemeClr val="bg2">
                  <a:lumMod val="75000"/>
                </a:schemeClr>
              </a:solidFill>
            </a:ln>
            <a:scene3d>
              <a:camera prst="perspectiveLeft"/>
              <a:lightRig rig="threePt" dir="t"/>
            </a:scene3d>
            <a:sp3d>
              <a:bevelT prst="convex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64807" y="2336781"/>
              <a:ext cx="577804" cy="537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sz="2000" b="1" dirty="0">
                  <a:solidFill>
                    <a:schemeClr val="tx1"/>
                  </a:solidFill>
                </a:rPr>
                <a:t>θ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17736284">
              <a:off x="3396098" y="2117978"/>
              <a:ext cx="555372" cy="672470"/>
            </a:xfrm>
            <a:prstGeom prst="arc">
              <a:avLst>
                <a:gd name="adj1" fmla="val 15017161"/>
                <a:gd name="adj2" fmla="val 18971245"/>
              </a:avLst>
            </a:prstGeom>
            <a:ln w="60325">
              <a:solidFill>
                <a:schemeClr val="bg2">
                  <a:lumMod val="75000"/>
                </a:schemeClr>
              </a:solidFill>
            </a:ln>
            <a:scene3d>
              <a:camera prst="perspectiveLeft"/>
              <a:lightRig rig="threePt" dir="t"/>
            </a:scene3d>
            <a:sp3d>
              <a:bevelT prst="convex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3"/>
            <p:cNvSpPr/>
            <p:nvPr/>
          </p:nvSpPr>
          <p:spPr>
            <a:xfrm>
              <a:off x="3141538" y="1869818"/>
              <a:ext cx="577804" cy="537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sz="2000" b="1" dirty="0">
                  <a:solidFill>
                    <a:schemeClr val="tx1"/>
                  </a:solidFill>
                </a:rPr>
                <a:t>α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-57991" y="3064736"/>
            <a:ext cx="1728344" cy="839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Need to control drop off rate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2942509" y="2157169"/>
            <a:ext cx="552406" cy="60286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77659" y="4045051"/>
            <a:ext cx="535739" cy="389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600" dirty="0">
                <a:solidFill>
                  <a:schemeClr val="tx1"/>
                </a:solidFill>
              </a:rPr>
              <a:t>α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23234" y="2702512"/>
                <a:ext cx="1036012" cy="4347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</m:acc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34" y="2702512"/>
                <a:ext cx="1036012" cy="43476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09789" y="4257034"/>
                <a:ext cx="535739" cy="3898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90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789" y="4257034"/>
                <a:ext cx="535739" cy="389882"/>
              </a:xfrm>
              <a:prstGeom prst="rect">
                <a:avLst/>
              </a:prstGeom>
              <a:blipFill rotWithShape="1">
                <a:blip r:embed="rId10"/>
                <a:stretch>
                  <a:fillRect l="-6818" b="-140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3427595" y="2569478"/>
            <a:ext cx="1036012" cy="43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Drops off too slowly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048269" y="3434381"/>
            <a:ext cx="686961" cy="61067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942509" y="2760029"/>
            <a:ext cx="552406" cy="85052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0260" y="3480424"/>
            <a:ext cx="811184" cy="241533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/>
          <p:nvPr/>
        </p:nvPicPr>
        <p:blipFill>
          <a:blip r:embed="rId3"/>
          <a:stretch>
            <a:fillRect/>
          </a:stretch>
        </p:blipFill>
        <p:spPr>
          <a:xfrm>
            <a:off x="5701632" y="4434933"/>
            <a:ext cx="2927079" cy="20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6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Specular Lighting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C:\Users\ksung\Desktop\ScreenHunter_17 Sep. 01 01.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29" y="1365707"/>
            <a:ext cx="3575219" cy="251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267613" y="3203205"/>
                <a:ext cx="1728344" cy="674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613" y="3203205"/>
                <a:ext cx="1728344" cy="67481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ksung\Desktop\ScreenHunter_16 Sep. 01 01.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" y="2157783"/>
            <a:ext cx="3285336" cy="230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41677" y="4215323"/>
                <a:ext cx="2923235" cy="12822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𝑆𝑐𝑒𝑛𝑒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𝐶𝑜𝑚𝑝𝑜𝑠𝑖𝑡𝑖𝑜𝑛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Three light sources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N different on each object</a:t>
                </a: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7" y="4215323"/>
                <a:ext cx="2923235" cy="1282297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6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 descr="C:\Users\ksung\Desktop\ScreenHunter_18 Sep. 01 01.1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29" y="4038939"/>
            <a:ext cx="3803611" cy="251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493729" y="5963233"/>
                <a:ext cx="1728344" cy="5880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729" y="5963233"/>
                <a:ext cx="1728344" cy="588021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7097766" y="1878694"/>
                <a:ext cx="864172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766" y="1878694"/>
                <a:ext cx="864172" cy="45720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395534" y="2552807"/>
                <a:ext cx="864172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534" y="2552807"/>
                <a:ext cx="864172" cy="4572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646207" y="2095607"/>
                <a:ext cx="864172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1600" dirty="0"/>
                  <a:t>0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07" y="2095607"/>
                <a:ext cx="864172" cy="45720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995957" y="1929183"/>
                <a:ext cx="864172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en-US" sz="1600" dirty="0"/>
                  <a:t>0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957" y="1929183"/>
                <a:ext cx="864172" cy="45720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97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C:\Users\ksung\Desktop\ScreenHunter_14 Sep. 01 00.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629" y="4372946"/>
            <a:ext cx="2861650" cy="22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12120" cy="1143000"/>
          </a:xfrm>
        </p:spPr>
        <p:txBody>
          <a:bodyPr/>
          <a:lstStyle/>
          <a:p>
            <a:r>
              <a:rPr lang="en-US" dirty="0"/>
              <a:t>Combine all: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56870" y="2968874"/>
            <a:ext cx="3104469" cy="2298599"/>
            <a:chOff x="-86388" y="2045111"/>
            <a:chExt cx="3104469" cy="2298599"/>
          </a:xfrm>
        </p:grpSpPr>
        <p:pic>
          <p:nvPicPr>
            <p:cNvPr id="1028" name="Picture 4" descr="C:\Users\ksung\Desktop\ScreenHunter_04 Sep. 01 00.2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048" y="2045111"/>
              <a:ext cx="2092033" cy="19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sung\Desktop\ScreenHunter_07 Sep. 01 00.28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388" y="3358839"/>
              <a:ext cx="154305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sung\Desktop\ScreenHunter_05 Sep. 01 00.28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73" y="3991285"/>
              <a:ext cx="158115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ksung\Desktop\ScreenHunter_08 Sep. 01 00.29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2705" y="4048435"/>
              <a:ext cx="1095375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48724" y="2059451"/>
              <a:ext cx="2081240" cy="5497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Scene Composition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32" name="Picture 8" descr="C:\Users\ksung\Desktop\ScreenHunter_09 Sep. 01 00.3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26" y="2024471"/>
            <a:ext cx="2892748" cy="22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sung\Desktop\ScreenHunter_10 Sep. 01 00.3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09" y="1976453"/>
            <a:ext cx="2907091" cy="227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152326" y="1303568"/>
            <a:ext cx="1062121" cy="51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n=2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36909" y="1274833"/>
            <a:ext cx="1062121" cy="51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n=10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36908" y="3652043"/>
            <a:ext cx="1062121" cy="51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n=50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38" name="Picture 14" descr="C:\Users\ksung\Desktop\ScreenHunter_15 Sep. 01 00.38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74" y="4372946"/>
            <a:ext cx="2912652" cy="22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142374" y="3664952"/>
            <a:ext cx="1062121" cy="51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n=20</a:t>
            </a:r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29364" y="572896"/>
                <a:ext cx="4787978" cy="8982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9364" y="572896"/>
                <a:ext cx="4787978" cy="898281"/>
              </a:xfr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39269" y="1195623"/>
                <a:ext cx="8860704" cy="828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𝐼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9" y="1195623"/>
                <a:ext cx="8860704" cy="828848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07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4521" y="1088192"/>
                <a:ext cx="8229600" cy="52509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Must compute</a:t>
                </a:r>
                <a:br>
                  <a:rPr lang="en-US" dirty="0"/>
                </a:br>
                <a:r>
                  <a:rPr lang="en-US" dirty="0"/>
                  <a:t>for each pixel</a:t>
                </a:r>
              </a:p>
              <a:p>
                <a:pPr lvl="1"/>
                <a:r>
                  <a:rPr lang="en-US" dirty="0"/>
                  <a:t>Very expensive!!</a:t>
                </a:r>
              </a:p>
              <a:p>
                <a:pPr lvl="4"/>
                <a:endParaRPr lang="en-US" sz="2500" dirty="0"/>
              </a:p>
              <a:p>
                <a:r>
                  <a:rPr lang="en-US" dirty="0"/>
                  <a:t>Introduce halfway vector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521" y="1088192"/>
                <a:ext cx="8229600" cy="5250900"/>
              </a:xfrm>
              <a:blipFill rotWithShape="1">
                <a:blip r:embed="rId2" cstate="print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381899" y="1153762"/>
            <a:ext cx="4969654" cy="2228404"/>
            <a:chOff x="2301361" y="1308877"/>
            <a:chExt cx="4969654" cy="22284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1361" y="2155046"/>
                  <a:ext cx="1021655" cy="2991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361" y="2155046"/>
                  <a:ext cx="1021655" cy="299167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t="-81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772042" y="1465221"/>
                  <a:ext cx="478522" cy="364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042" y="1465221"/>
                  <a:ext cx="478522" cy="364688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r="-1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4670929" y="1593145"/>
                  <a:ext cx="646062" cy="5206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0929" y="1593145"/>
                  <a:ext cx="646062" cy="520604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r="-226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978892" y="1465221"/>
                  <a:ext cx="1292123" cy="102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892" y="1465221"/>
                  <a:ext cx="1292123" cy="1022390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rapezoid 26"/>
            <p:cNvSpPr/>
            <p:nvPr/>
          </p:nvSpPr>
          <p:spPr>
            <a:xfrm>
              <a:off x="3466620" y="2336781"/>
              <a:ext cx="3158334" cy="1200500"/>
            </a:xfrm>
            <a:prstGeom prst="trapezoid">
              <a:avLst>
                <a:gd name="adj" fmla="val 563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5114318" y="2058489"/>
              <a:ext cx="1772541" cy="937443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108708" y="1829909"/>
              <a:ext cx="0" cy="1166025"/>
            </a:xfrm>
            <a:prstGeom prst="straightConnector1">
              <a:avLst/>
            </a:prstGeom>
            <a:ln w="66675">
              <a:solidFill>
                <a:schemeClr val="accent1">
                  <a:lumMod val="40000"/>
                  <a:lumOff val="60000"/>
                </a:schemeClr>
              </a:solidFill>
              <a:tailEnd type="stealth"/>
            </a:ln>
            <a:scene3d>
              <a:camera prst="orthographicFront"/>
              <a:lightRig rig="threePt" dir="t"/>
            </a:scene3d>
            <a:sp3d>
              <a:bevelT w="215900" prst="coolSlant"/>
              <a:bevelB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898280" y="2267475"/>
              <a:ext cx="2216038" cy="728459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triangle"/>
            </a:ln>
            <a:effectLst>
              <a:softEdge rad="12700"/>
            </a:effectLst>
            <a:scene3d>
              <a:camera prst="orthographicFront"/>
              <a:lightRig rig="soft" dir="t">
                <a:rot lat="0" lon="0" rev="3600000"/>
              </a:lightRig>
            </a:scene3d>
            <a:sp3d prstMaterial="plastic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miley Face 30"/>
            <p:cNvSpPr/>
            <p:nvPr/>
          </p:nvSpPr>
          <p:spPr>
            <a:xfrm rot="1357203">
              <a:off x="2390854" y="1308877"/>
              <a:ext cx="572202" cy="579799"/>
            </a:xfrm>
            <a:prstGeom prst="smileyFace">
              <a:avLst>
                <a:gd name="adj" fmla="val 4653"/>
              </a:avLst>
            </a:prstGeom>
            <a:scene3d>
              <a:camera prst="isometricOffAxis2Right"/>
              <a:lightRig rig="threePt" dir="t"/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819743" y="1706493"/>
              <a:ext cx="2288966" cy="1289443"/>
            </a:xfrm>
            <a:prstGeom prst="straightConnector1">
              <a:avLst/>
            </a:prstGeom>
            <a:ln w="76200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/>
              <a:tailEnd type="triangle"/>
            </a:ln>
            <a:effectLst>
              <a:softEdge rad="12700"/>
            </a:effectLst>
            <a:scene3d>
              <a:camera prst="orthographicFront"/>
              <a:lightRig rig="soft" dir="t"/>
            </a:scene3d>
            <a:sp3d prstMaterial="soft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4993960" y="2407311"/>
              <a:ext cx="555372" cy="672470"/>
            </a:xfrm>
            <a:prstGeom prst="arc">
              <a:avLst>
                <a:gd name="adj1" fmla="val 14152774"/>
                <a:gd name="adj2" fmla="val 21325979"/>
              </a:avLst>
            </a:prstGeom>
            <a:ln w="60325">
              <a:solidFill>
                <a:schemeClr val="bg2">
                  <a:lumMod val="75000"/>
                </a:schemeClr>
              </a:solidFill>
            </a:ln>
            <a:scene3d>
              <a:camera prst="perspectiveLeft"/>
              <a:lightRig rig="threePt" dir="t"/>
            </a:scene3d>
            <a:sp3d>
              <a:bevelT prst="convex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64807" y="2336781"/>
              <a:ext cx="577804" cy="537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sz="2000" b="1" dirty="0">
                  <a:solidFill>
                    <a:schemeClr val="tx1"/>
                  </a:solidFill>
                </a:rPr>
                <a:t>θ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Arc 35"/>
            <p:cNvSpPr/>
            <p:nvPr/>
          </p:nvSpPr>
          <p:spPr>
            <a:xfrm rot="17736284">
              <a:off x="3396098" y="2117978"/>
              <a:ext cx="555372" cy="672470"/>
            </a:xfrm>
            <a:prstGeom prst="arc">
              <a:avLst>
                <a:gd name="adj1" fmla="val 15017161"/>
                <a:gd name="adj2" fmla="val 18971245"/>
              </a:avLst>
            </a:prstGeom>
            <a:ln w="60325">
              <a:solidFill>
                <a:schemeClr val="bg2">
                  <a:lumMod val="75000"/>
                </a:schemeClr>
              </a:solidFill>
            </a:ln>
            <a:scene3d>
              <a:camera prst="perspectiveLeft"/>
              <a:lightRig rig="threePt" dir="t"/>
            </a:scene3d>
            <a:sp3d>
              <a:bevelT prst="convex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41538" y="1869818"/>
              <a:ext cx="577804" cy="537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sz="2000" b="1" dirty="0">
                  <a:solidFill>
                    <a:schemeClr val="tx1"/>
                  </a:solidFill>
                </a:rPr>
                <a:t>α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9401"/>
          </a:xfrm>
        </p:spPr>
        <p:txBody>
          <a:bodyPr/>
          <a:lstStyle/>
          <a:p>
            <a:r>
              <a:rPr lang="en-US" dirty="0"/>
              <a:t>The Reflection </a:t>
            </a:r>
            <a:r>
              <a:rPr lang="en-US"/>
              <a:t>Halfway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98311" y="4886798"/>
                <a:ext cx="478522" cy="364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311" y="4886798"/>
                <a:ext cx="478522" cy="364688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r="-1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06122" y="4137091"/>
                <a:ext cx="646062" cy="5206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22" y="4137091"/>
                <a:ext cx="646062" cy="520604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r="-226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692624" y="4293007"/>
                <a:ext cx="1292123" cy="1022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24" y="4293007"/>
                <a:ext cx="1292123" cy="102239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rapezoid 32"/>
          <p:cNvSpPr/>
          <p:nvPr/>
        </p:nvSpPr>
        <p:spPr>
          <a:xfrm>
            <a:off x="5180352" y="5164567"/>
            <a:ext cx="3158334" cy="1200500"/>
          </a:xfrm>
          <a:prstGeom prst="trapezoid">
            <a:avLst>
              <a:gd name="adj" fmla="val 56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828050" y="4886275"/>
            <a:ext cx="1772541" cy="937443"/>
          </a:xfrm>
          <a:prstGeom prst="straightConnector1">
            <a:avLst/>
          </a:prstGeom>
          <a:ln w="76200" cmpd="sng">
            <a:solidFill>
              <a:schemeClr val="accent4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  <a:effectLst>
            <a:softEdge rad="12700"/>
          </a:effectLst>
          <a:scene3d>
            <a:camera prst="orthographicFront"/>
            <a:lightRig rig="threePt" dir="t">
              <a:rot lat="0" lon="0" rev="600000"/>
            </a:lightRig>
          </a:scene3d>
          <a:sp3d prstMaterial="dkEdge">
            <a:bevelT w="15875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22440" y="4106385"/>
            <a:ext cx="5611" cy="1717336"/>
          </a:xfrm>
          <a:prstGeom prst="straightConnector1">
            <a:avLst/>
          </a:prstGeom>
          <a:ln w="66675">
            <a:solidFill>
              <a:schemeClr val="accent1">
                <a:lumMod val="40000"/>
                <a:lumOff val="60000"/>
              </a:schemeClr>
            </a:solidFill>
            <a:tailEnd type="stealth"/>
          </a:ln>
          <a:scene3d>
            <a:camera prst="orthographicFront"/>
            <a:lightRig rig="threePt" dir="t"/>
          </a:scene3d>
          <a:sp3d>
            <a:bevelT w="215900" prst="coolSlant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6374990" y="3846083"/>
            <a:ext cx="453061" cy="1977638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prstDash val="solid"/>
            <a:tailEnd type="triangle"/>
          </a:ln>
          <a:effectLst>
            <a:softEdge rad="12700"/>
          </a:effectLst>
          <a:scene3d>
            <a:camera prst="orthographicFront"/>
            <a:lightRig rig="soft" dir="t">
              <a:rot lat="0" lon="0" rev="3600000"/>
            </a:lightRig>
          </a:scene3d>
          <a:sp3d prstMaterial="plastic">
            <a:bevelT w="15875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miley Face 40"/>
          <p:cNvSpPr/>
          <p:nvPr/>
        </p:nvSpPr>
        <p:spPr>
          <a:xfrm rot="1357203">
            <a:off x="4317123" y="4730454"/>
            <a:ext cx="572202" cy="579799"/>
          </a:xfrm>
          <a:prstGeom prst="smileyFace">
            <a:avLst>
              <a:gd name="adj" fmla="val 4653"/>
            </a:avLst>
          </a:prstGeom>
          <a:scene3d>
            <a:camera prst="isometricOffAxis2Right"/>
            <a:lightRig rig="threePt" dir="t"/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987570">
            <a:off x="6496660" y="5272553"/>
            <a:ext cx="691391" cy="605296"/>
          </a:xfrm>
          <a:prstGeom prst="arc">
            <a:avLst>
              <a:gd name="adj1" fmla="val 13561247"/>
              <a:gd name="adj2" fmla="val 20814863"/>
            </a:avLst>
          </a:prstGeom>
          <a:ln w="60325">
            <a:solidFill>
              <a:schemeClr val="bg2">
                <a:lumMod val="75000"/>
              </a:schemeClr>
            </a:solidFill>
          </a:ln>
          <a:scene3d>
            <a:camera prst="obliqueTopRigh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20511684">
            <a:off x="6428436" y="4509276"/>
            <a:ext cx="555372" cy="672470"/>
          </a:xfrm>
          <a:prstGeom prst="arc">
            <a:avLst>
              <a:gd name="adj1" fmla="val 15421192"/>
              <a:gd name="adj2" fmla="val 18552580"/>
            </a:avLst>
          </a:prstGeom>
          <a:ln w="60325">
            <a:solidFill>
              <a:schemeClr val="accent6">
                <a:lumMod val="75000"/>
              </a:schemeClr>
            </a:solidFill>
          </a:ln>
          <a:scene3d>
            <a:camera prst="perspectiveLef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801291" y="3963890"/>
                <a:ext cx="646062" cy="5206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91" y="3963890"/>
                <a:ext cx="646062" cy="520604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r="-226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/>
          <p:cNvSpPr/>
          <p:nvPr/>
        </p:nvSpPr>
        <p:spPr>
          <a:xfrm rot="17980051">
            <a:off x="6249376" y="5326532"/>
            <a:ext cx="691391" cy="605296"/>
          </a:xfrm>
          <a:prstGeom prst="arc">
            <a:avLst>
              <a:gd name="adj1" fmla="val 13561247"/>
              <a:gd name="adj2" fmla="val 20814863"/>
            </a:avLst>
          </a:prstGeom>
          <a:ln w="60325">
            <a:solidFill>
              <a:schemeClr val="bg2">
                <a:lumMod val="75000"/>
              </a:schemeClr>
            </a:solidFill>
          </a:ln>
          <a:scene3d>
            <a:camera prst="obliqueTopRigh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4725035" y="5187006"/>
            <a:ext cx="2097408" cy="636719"/>
          </a:xfrm>
          <a:prstGeom prst="straightConnector1">
            <a:avLst/>
          </a:prstGeom>
          <a:ln w="76200" cmpd="sng">
            <a:solidFill>
              <a:schemeClr val="accent3">
                <a:lumMod val="60000"/>
                <a:lumOff val="40000"/>
              </a:schemeClr>
            </a:solidFill>
            <a:prstDash val="solid"/>
            <a:headEnd type="none"/>
            <a:tailEnd type="triangle"/>
          </a:ln>
          <a:effectLst>
            <a:softEdge rad="12700"/>
          </a:effectLst>
          <a:scene3d>
            <a:camera prst="orthographicFront"/>
            <a:lightRig rig="soft" dir="t"/>
          </a:scene3d>
          <a:sp3d prstMaterial="softEdge">
            <a:bevelT w="15875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0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Phong</a:t>
            </a:r>
            <a:r>
              <a:rPr lang="en-US" dirty="0"/>
              <a:t> Illumination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𝐼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</m:acc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6"/>
                <a:endParaRPr lang="en-US" dirty="0"/>
              </a:p>
              <a:p>
                <a:r>
                  <a:rPr lang="en-US" dirty="0"/>
                  <a:t>All graphics hardware implements (maybe </a:t>
                </a:r>
                <a:br>
                  <a:rPr lang="en-US" dirty="0"/>
                </a:br>
                <a:r>
                  <a:rPr lang="en-US" dirty="0"/>
                  <a:t>small variation </a:t>
                </a:r>
                <a:br>
                  <a:rPr lang="en-US" dirty="0"/>
                </a:br>
                <a:r>
                  <a:rPr lang="en-US" dirty="0"/>
                  <a:t>of this mode)</a:t>
                </a:r>
              </a:p>
              <a:p>
                <a:pPr lvl="1"/>
                <a:r>
                  <a:rPr lang="en-US" dirty="0"/>
                  <a:t>E.g., the H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450159" y="3519055"/>
            <a:ext cx="4693841" cy="2228404"/>
            <a:chOff x="4202003" y="3858953"/>
            <a:chExt cx="4693841" cy="22284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202003" y="4705122"/>
                  <a:ext cx="1021655" cy="4635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003" y="4705122"/>
                  <a:ext cx="1021655" cy="4635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140752" y="3940607"/>
                  <a:ext cx="1292123" cy="102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752" y="3940607"/>
                  <a:ext cx="1292123" cy="10223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155348" y="4158993"/>
                  <a:ext cx="740496" cy="6740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348" y="4158993"/>
                  <a:ext cx="740496" cy="67407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291496" y="3858953"/>
              <a:ext cx="4496005" cy="2228404"/>
              <a:chOff x="895028" y="3980421"/>
              <a:chExt cx="4496005" cy="2228404"/>
            </a:xfrm>
          </p:grpSpPr>
          <p:sp>
            <p:nvSpPr>
              <p:cNvPr id="15" name="Trapezoid 14"/>
              <p:cNvSpPr/>
              <p:nvPr/>
            </p:nvSpPr>
            <p:spPr>
              <a:xfrm>
                <a:off x="1970794" y="5008325"/>
                <a:ext cx="3158334" cy="1200500"/>
              </a:xfrm>
              <a:prstGeom prst="trapezoid">
                <a:avLst>
                  <a:gd name="adj" fmla="val 5630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3618492" y="4730033"/>
                <a:ext cx="1772541" cy="937443"/>
              </a:xfrm>
              <a:prstGeom prst="straightConnector1">
                <a:avLst/>
              </a:prstGeom>
              <a:ln w="76200" cmpd="sng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/>
                <a:tailEnd type="none"/>
              </a:ln>
              <a:effectLst>
                <a:softEdge rad="12700"/>
              </a:effectLst>
              <a:scene3d>
                <a:camera prst="orthographicFront"/>
                <a:lightRig rig="threePt" dir="t">
                  <a:rot lat="0" lon="0" rev="600000"/>
                </a:lightRig>
              </a:scene3d>
              <a:sp3d prstMaterial="dkEdge">
                <a:bevelT w="15875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3612882" y="4501453"/>
                <a:ext cx="0" cy="1166025"/>
              </a:xfrm>
              <a:prstGeom prst="straightConnector1">
                <a:avLst/>
              </a:prstGeom>
              <a:ln w="66675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  <a:scene3d>
                <a:camera prst="orthographicFront"/>
                <a:lightRig rig="threePt" dir="t"/>
              </a:scene3d>
              <a:sp3d>
                <a:bevelT w="215900" prst="coolSlant"/>
                <a:bevelB w="152400" h="50800" prst="softRound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1402454" y="4939019"/>
                <a:ext cx="2216038" cy="728459"/>
              </a:xfrm>
              <a:prstGeom prst="straightConnector1">
                <a:avLst/>
              </a:prstGeom>
              <a:ln w="76200" cmpd="sng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tailEnd type="triangle"/>
              </a:ln>
              <a:effectLst>
                <a:softEdge rad="12700"/>
              </a:effectLst>
              <a:scene3d>
                <a:camera prst="orthographicFront"/>
                <a:lightRig rig="soft" dir="t">
                  <a:rot lat="0" lon="0" rev="3600000"/>
                </a:lightRig>
              </a:scene3d>
              <a:sp3d prstMaterial="plastic">
                <a:bevelT w="15875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Smiley Face 18"/>
              <p:cNvSpPr/>
              <p:nvPr/>
            </p:nvSpPr>
            <p:spPr>
              <a:xfrm rot="1357203">
                <a:off x="895028" y="3980421"/>
                <a:ext cx="572202" cy="579799"/>
              </a:xfrm>
              <a:prstGeom prst="smileyFace">
                <a:avLst>
                  <a:gd name="adj" fmla="val 4653"/>
                </a:avLst>
              </a:prstGeom>
              <a:scene3d>
                <a:camera prst="isometricOffAxis2Right"/>
                <a:lightRig rig="threePt" dir="t"/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1323917" y="4378037"/>
                <a:ext cx="2288966" cy="1289443"/>
              </a:xfrm>
              <a:prstGeom prst="straightConnector1">
                <a:avLst/>
              </a:prstGeom>
              <a:ln w="76200" cmpd="sng">
                <a:solidFill>
                  <a:schemeClr val="accent3">
                    <a:lumMod val="75000"/>
                  </a:schemeClr>
                </a:solidFill>
                <a:prstDash val="solid"/>
                <a:headEnd type="none"/>
                <a:tailEnd type="triangle"/>
              </a:ln>
              <a:effectLst>
                <a:softEdge rad="12700"/>
              </a:effectLst>
              <a:scene3d>
                <a:camera prst="orthographicFront"/>
                <a:lightRig rig="soft" dir="t"/>
              </a:scene3d>
              <a:sp3d prstMaterial="softEdge">
                <a:bevelT w="15875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ardrop 20"/>
              <p:cNvSpPr/>
              <p:nvPr/>
            </p:nvSpPr>
            <p:spPr>
              <a:xfrm rot="11891525">
                <a:off x="2473154" y="4330376"/>
                <a:ext cx="1155710" cy="799315"/>
              </a:xfrm>
              <a:prstGeom prst="teardrop">
                <a:avLst>
                  <a:gd name="adj" fmla="val 169913"/>
                </a:avLst>
              </a:prstGeom>
              <a:solidFill>
                <a:schemeClr val="accent5">
                  <a:lumMod val="40000"/>
                  <a:lumOff val="60000"/>
                  <a:alpha val="69000"/>
                </a:schemeClr>
              </a:solidFill>
              <a:ln>
                <a:noFill/>
              </a:ln>
              <a:scene3d>
                <a:camera prst="perspectiveContrastingRightFacing" fov="7200000">
                  <a:rot lat="19200000" lon="8400000" rev="3000000"/>
                </a:camera>
                <a:lightRig rig="threePt" dir="t">
                  <a:rot lat="0" lon="0" rev="17400000"/>
                </a:lightRig>
              </a:scene3d>
              <a:sp3d prstMaterial="matte">
                <a:bevelT w="2540000" h="615950" prst="coolSlant"/>
                <a:bevelB w="1111250" h="4508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260580" y="4560041"/>
              <a:ext cx="1508760" cy="150623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7000"/>
              </a:schemeClr>
            </a:solidFill>
            <a:ln w="3175" cap="sq"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  <a:reflection endPos="0" dir="5400000" sy="-100000" algn="bl" rotWithShape="0"/>
            </a:effectLst>
            <a:scene3d>
              <a:camera prst="isometricOffAxis2Top"/>
              <a:lightRig rig="twoPt" dir="t"/>
            </a:scene3d>
            <a:sp3d z="374650" prstMaterial="flat">
              <a:bevelT w="800100" h="736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81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</a:t>
            </a:r>
            <a:r>
              <a:rPr lang="en-US" dirty="0" err="1"/>
              <a:t>Phong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How to improve the model?</a:t>
            </a:r>
          </a:p>
          <a:p>
            <a:r>
              <a:rPr lang="en-US" dirty="0"/>
              <a:t>Non-physically based</a:t>
            </a:r>
          </a:p>
          <a:p>
            <a:pPr lvl="1"/>
            <a:r>
              <a:rPr lang="en-US" dirty="0"/>
              <a:t>Based on “observation”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specularity</a:t>
            </a:r>
            <a:r>
              <a:rPr lang="en-US" dirty="0"/>
              <a:t>: as n increase the area under the curve decreases</a:t>
            </a:r>
          </a:p>
          <a:p>
            <a:pPr lvl="2"/>
            <a:r>
              <a:rPr lang="en-US" dirty="0"/>
              <a:t>Large n =&gt; less energy in the scene!</a:t>
            </a:r>
          </a:p>
          <a:p>
            <a:pPr lvl="1"/>
            <a:r>
              <a:rPr lang="en-US" dirty="0"/>
              <a:t>E.g., “Ambient” term</a:t>
            </a:r>
          </a:p>
          <a:p>
            <a:pPr lvl="2"/>
            <a:r>
              <a:rPr lang="en-US" dirty="0"/>
              <a:t>Color bleeding</a:t>
            </a:r>
          </a:p>
        </p:txBody>
      </p:sp>
    </p:spTree>
    <p:extLst>
      <p:ext uri="{BB962C8B-B14F-4D97-AF65-F5344CB8AC3E}">
        <p14:creationId xmlns:p14="http://schemas.microsoft.com/office/powerpoint/2010/main" val="195007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Describe</a:t>
            </a:r>
            <a:r>
              <a:rPr lang="en-US" dirty="0"/>
              <a:t>/simulate 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454"/>
            <a:ext cx="8229600" cy="52227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Radiance: Light energy in a direction</a:t>
            </a:r>
          </a:p>
          <a:p>
            <a:pPr lvl="1"/>
            <a:r>
              <a:rPr lang="en-US" dirty="0"/>
              <a:t>Think river: flow of energy over cross section area</a:t>
            </a:r>
          </a:p>
          <a:p>
            <a:r>
              <a:rPr lang="en-US" dirty="0"/>
              <a:t>Irradiance: Radiance received from fixed incoming area</a:t>
            </a:r>
          </a:p>
          <a:p>
            <a:r>
              <a:rPr lang="en-US" dirty="0"/>
              <a:t>BRDF: (material properties)</a:t>
            </a:r>
          </a:p>
          <a:p>
            <a:pPr lvl="1"/>
            <a:r>
              <a:rPr lang="en-US" dirty="0"/>
              <a:t>Bi-directional Reflectance Distribution Function</a:t>
            </a:r>
          </a:p>
          <a:p>
            <a:pPr lvl="1"/>
            <a:r>
              <a:rPr lang="en-US" dirty="0"/>
              <a:t>How energy reflect across surfaces</a:t>
            </a:r>
          </a:p>
          <a:p>
            <a:pPr lvl="1"/>
            <a:r>
              <a:rPr lang="en-US" dirty="0"/>
              <a:t>Angular and Spectrum dependencies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Difficult to model correctly</a:t>
            </a:r>
          </a:p>
          <a:p>
            <a:pPr lvl="1"/>
            <a:r>
              <a:rPr lang="en-US" dirty="0"/>
              <a:t>Computationally costly</a:t>
            </a:r>
          </a:p>
          <a:p>
            <a:pPr lvl="1"/>
            <a:r>
              <a:rPr lang="en-US" dirty="0"/>
              <a:t>What is the ultimate goal? </a:t>
            </a:r>
          </a:p>
          <a:p>
            <a:pPr lvl="2"/>
            <a:r>
              <a:rPr lang="en-US" dirty="0"/>
              <a:t>looks good vs. looks real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3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Recently: </a:t>
            </a:r>
            <a:r>
              <a:rPr lang="en-US"/>
              <a:t>physics only if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long as it looks good, who cares?</a:t>
            </a:r>
          </a:p>
          <a:p>
            <a:pPr lvl="1"/>
            <a:r>
              <a:rPr lang="en-US" dirty="0"/>
              <a:t>Games, Movies, etc.</a:t>
            </a:r>
          </a:p>
          <a:p>
            <a:r>
              <a:rPr lang="en-US" dirty="0"/>
              <a:t>Physics: Looks real</a:t>
            </a:r>
          </a:p>
          <a:p>
            <a:pPr lvl="1"/>
            <a:r>
              <a:rPr lang="en-US" dirty="0"/>
              <a:t>But: does it look “good”?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8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Lighting/Illumination vs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Lighting </a:t>
            </a:r>
            <a:r>
              <a:rPr lang="en-US" dirty="0"/>
              <a:t>and </a:t>
            </a:r>
            <a:r>
              <a:rPr lang="en-US" b="1" dirty="0"/>
              <a:t>Illumination</a:t>
            </a:r>
          </a:p>
          <a:p>
            <a:pPr lvl="1"/>
            <a:r>
              <a:rPr lang="en-US" dirty="0"/>
              <a:t>Probably means the same thing</a:t>
            </a:r>
          </a:p>
          <a:p>
            <a:pPr lvl="1"/>
            <a:r>
              <a:rPr lang="en-US" dirty="0"/>
              <a:t>scene lit/</a:t>
            </a:r>
            <a:r>
              <a:rPr lang="en-US" dirty="0" err="1"/>
              <a:t>illiuminated</a:t>
            </a:r>
            <a:r>
              <a:rPr lang="en-US" dirty="0"/>
              <a:t> by light sources</a:t>
            </a:r>
          </a:p>
          <a:p>
            <a:r>
              <a:rPr lang="en-US" b="1" dirty="0"/>
              <a:t>Shading</a:t>
            </a:r>
            <a:r>
              <a:rPr lang="en-US" dirty="0"/>
              <a:t>: usually mean </a:t>
            </a:r>
            <a:r>
              <a:rPr lang="en-US" dirty="0" err="1"/>
              <a:t>Gouraud</a:t>
            </a:r>
            <a:r>
              <a:rPr lang="en-US" dirty="0"/>
              <a:t> Shading</a:t>
            </a:r>
          </a:p>
          <a:p>
            <a:pPr lvl="1"/>
            <a:r>
              <a:rPr lang="en-US" dirty="0"/>
              <a:t>Color interpolation from vertices vs Flat Shading</a:t>
            </a:r>
          </a:p>
          <a:p>
            <a:pPr lvl="2"/>
            <a:r>
              <a:rPr lang="en-US" dirty="0"/>
              <a:t>Should have nothing to do with lights</a:t>
            </a:r>
          </a:p>
          <a:p>
            <a:pPr lvl="1"/>
            <a:r>
              <a:rPr lang="en-US" dirty="0"/>
              <a:t>D3D example (General Cylinder Example)</a:t>
            </a:r>
          </a:p>
          <a:p>
            <a:pPr lvl="1"/>
            <a:r>
              <a:rPr lang="en-US" dirty="0"/>
              <a:t>Maya example (Shading -&gt; Flat shading)</a:t>
            </a:r>
          </a:p>
        </p:txBody>
      </p:sp>
    </p:spTree>
    <p:extLst>
      <p:ext uri="{BB962C8B-B14F-4D97-AF65-F5344CB8AC3E}">
        <p14:creationId xmlns:p14="http://schemas.microsoft.com/office/powerpoint/2010/main" val="218571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model: when all lights are off!</a:t>
            </a:r>
          </a:p>
          <a:p>
            <a:r>
              <a:rPr lang="en-US" dirty="0"/>
              <a:t>Still sees color! 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How to model?</a:t>
            </a:r>
          </a:p>
          <a:p>
            <a:pPr lvl="2"/>
            <a:r>
              <a:rPr lang="en-US" dirty="0"/>
              <a:t>       is the “ambient” light</a:t>
            </a:r>
          </a:p>
          <a:p>
            <a:pPr lvl="2"/>
            <a:r>
              <a:rPr lang="en-US" dirty="0"/>
              <a:t>       is the object’s “ambient” material property!</a:t>
            </a:r>
          </a:p>
          <a:p>
            <a:r>
              <a:rPr lang="en-US" dirty="0"/>
              <a:t>A “Vector” equation: RGB</a:t>
            </a:r>
          </a:p>
          <a:p>
            <a:r>
              <a:rPr lang="en-US" dirty="0"/>
              <a:t>Blend, flat, no 3D features</a:t>
            </a:r>
          </a:p>
        </p:txBody>
      </p:sp>
      <p:pic>
        <p:nvPicPr>
          <p:cNvPr id="6146" name="Picture 2" descr="C:\Users\ksung\Desktop\ScreenHunter_90 Aug. 30 00.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19" y="3291435"/>
            <a:ext cx="21431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sung\Desktop\ScreenHunter_90 Aug. 30 00.3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0" r="41232" b="12453"/>
          <a:stretch/>
        </p:blipFill>
        <p:spPr bwMode="auto">
          <a:xfrm>
            <a:off x="1744653" y="3838030"/>
            <a:ext cx="305673" cy="32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ksung\Desktop\ScreenHunter_90 Aug. 30 00.3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3"/>
          <a:stretch/>
        </p:blipFill>
        <p:spPr bwMode="auto">
          <a:xfrm>
            <a:off x="1695068" y="4260813"/>
            <a:ext cx="393622" cy="38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ksung\Desktop\ScreenHunter_91 Aug. 30 00.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56" y="2141392"/>
            <a:ext cx="2426158" cy="20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0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Review questions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0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T/F:</a:t>
            </a:r>
          </a:p>
          <a:p>
            <a:pPr lvl="1"/>
            <a:r>
              <a:rPr lang="en-US" dirty="0"/>
              <a:t>Changing the ambient light position will affect the illumination computation</a:t>
            </a:r>
          </a:p>
          <a:p>
            <a:pPr lvl="1"/>
            <a:r>
              <a:rPr lang="en-US" dirty="0"/>
              <a:t>Ambient light source color must be a number between 0 to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22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</a:p>
              <a:p>
                <a:pPr lvl="1"/>
                <a:r>
                  <a:rPr lang="en-US" dirty="0"/>
                  <a:t>We want to illuminate: </a:t>
                </a:r>
              </a:p>
              <a:p>
                <a:pPr lvl="2"/>
                <a:r>
                  <a:rPr lang="en-US" dirty="0"/>
                  <a:t>Position (4, 0, 6), with </a:t>
                </a:r>
              </a:p>
              <a:p>
                <a:pPr lvl="2"/>
                <a:r>
                  <a:rPr lang="en-US" dirty="0"/>
                  <a:t>Normal vector: (1, 3, 2)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= (0.2, 0.1, 0.8)</a:t>
                </a:r>
              </a:p>
              <a:p>
                <a:pPr lvl="1"/>
                <a:r>
                  <a:rPr lang="en-US" dirty="0"/>
                  <a:t>light </a:t>
                </a:r>
              </a:p>
              <a:p>
                <a:pPr lvl="2"/>
                <a:r>
                  <a:rPr lang="en-US" dirty="0"/>
                  <a:t>located at: (10, 20, 10)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= (0.</m:t>
                    </m:r>
                    <m:r>
                      <m:rPr>
                        <m:nor/>
                      </m:rPr>
                      <a:rPr lang="en-US" b="0" i="0" dirty="0" smtClean="0"/>
                      <m:t>2</m:t>
                    </m:r>
                    <m:r>
                      <m:rPr>
                        <m:nor/>
                      </m:rPr>
                      <a:rPr lang="en-US" dirty="0"/>
                      <m:t>, 0.</m:t>
                    </m:r>
                    <m:r>
                      <m:rPr>
                        <m:nor/>
                      </m:rPr>
                      <a:rPr lang="en-US" b="0" i="0" dirty="0" smtClean="0"/>
                      <m:t>1</m:t>
                    </m:r>
                    <m:r>
                      <m:rPr>
                        <m:nor/>
                      </m:rPr>
                      <a:rPr lang="en-US" dirty="0"/>
                      <m:t>, 0.</m:t>
                    </m:r>
                    <m:r>
                      <m:rPr>
                        <m:nor/>
                      </m:rPr>
                      <a:rPr lang="en-US" b="0" i="0" dirty="0" smtClean="0"/>
                      <m:t>3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6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elements that must participate are:</a:t>
            </a:r>
          </a:p>
          <a:p>
            <a:pPr lvl="1"/>
            <a:r>
              <a:rPr lang="en-US" dirty="0"/>
              <a:t>The object, to provide what vector(s)?</a:t>
            </a:r>
          </a:p>
          <a:p>
            <a:pPr lvl="1"/>
            <a:r>
              <a:rPr lang="en-US" dirty="0"/>
              <a:t>The light, to provide what vector(s)?</a:t>
            </a:r>
          </a:p>
          <a:p>
            <a:pPr lvl="1"/>
            <a:r>
              <a:rPr lang="en-US" dirty="0"/>
              <a:t>The eye (camera), to provide what vector(s)?</a:t>
            </a:r>
          </a:p>
          <a:p>
            <a:r>
              <a:rPr lang="en-US" dirty="0"/>
              <a:t>Of these vectors, which is the most expensive to compute?</a:t>
            </a:r>
          </a:p>
          <a:p>
            <a:r>
              <a:rPr lang="en-US" dirty="0"/>
              <a:t>What are the effects of increasing n?</a:t>
            </a:r>
          </a:p>
        </p:txBody>
      </p:sp>
    </p:spTree>
    <p:extLst>
      <p:ext uri="{BB962C8B-B14F-4D97-AF65-F5344CB8AC3E}">
        <p14:creationId xmlns:p14="http://schemas.microsoft.com/office/powerpoint/2010/main" val="2509609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3D feature of Phong illuminated object </a:t>
            </a:r>
            <a:r>
              <a:rPr lang="en-US"/>
              <a:t>is mainly a  </a:t>
            </a:r>
            <a:r>
              <a:rPr lang="en-US" dirty="0"/>
              <a:t>result of which component?</a:t>
            </a:r>
          </a:p>
          <a:p>
            <a:r>
              <a:rPr lang="en-US" dirty="0"/>
              <a:t>T/F: </a:t>
            </a:r>
          </a:p>
          <a:p>
            <a:pPr lvl="1"/>
            <a:r>
              <a:rPr lang="en-US" dirty="0"/>
              <a:t>Specularity models reflection of objects.</a:t>
            </a:r>
          </a:p>
          <a:p>
            <a:pPr lvl="1"/>
            <a:r>
              <a:rPr lang="en-US" dirty="0"/>
              <a:t>Shadow is properly modeled by the Phong model we have learned.</a:t>
            </a:r>
          </a:p>
          <a:p>
            <a:pPr lvl="1"/>
            <a:r>
              <a:rPr lang="en-US" dirty="0"/>
              <a:t>The RGB components of colors must be within the range of 0 to 1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Intensity of paper in relation with light source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71024" y="2017662"/>
            <a:ext cx="2283193" cy="1437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 coming energy</a:t>
            </a:r>
            <a:r>
              <a:rPr lang="en-US" sz="1600" dirty="0">
                <a:solidFill>
                  <a:schemeClr val="tx1"/>
                </a:solidFill>
              </a:rPr>
              <a:t>: is scattered uniformly in all directions according to the “</a:t>
            </a:r>
            <a:r>
              <a:rPr lang="en-US" sz="1600" dirty="0">
                <a:solidFill>
                  <a:srgbClr val="FF0000"/>
                </a:solidFill>
              </a:rPr>
              <a:t>facing</a:t>
            </a:r>
            <a:r>
              <a:rPr lang="en-US" sz="1600" dirty="0">
                <a:solidFill>
                  <a:schemeClr val="tx1"/>
                </a:solidFill>
              </a:rPr>
              <a:t>” of the paper</a:t>
            </a:r>
          </a:p>
        </p:txBody>
      </p:sp>
      <p:sp>
        <p:nvSpPr>
          <p:cNvPr id="21" name="Trapezoid 20"/>
          <p:cNvSpPr/>
          <p:nvPr/>
        </p:nvSpPr>
        <p:spPr>
          <a:xfrm>
            <a:off x="4567326" y="4291050"/>
            <a:ext cx="3158334" cy="1200500"/>
          </a:xfrm>
          <a:prstGeom prst="trapezoid">
            <a:avLst>
              <a:gd name="adj" fmla="val 56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18444" y="3677235"/>
            <a:ext cx="0" cy="959278"/>
          </a:xfrm>
          <a:prstGeom prst="straightConnector1">
            <a:avLst/>
          </a:prstGeom>
          <a:ln w="66675">
            <a:solidFill>
              <a:schemeClr val="accent1">
                <a:lumMod val="40000"/>
                <a:lumOff val="60000"/>
              </a:schemeClr>
            </a:solidFill>
            <a:tailEnd type="stealth"/>
          </a:ln>
          <a:scene3d>
            <a:camera prst="orthographicFront"/>
            <a:lightRig rig="threePt" dir="t"/>
          </a:scene3d>
          <a:sp3d>
            <a:bevelT w="215900" prst="coolSlant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38592" y="3203441"/>
            <a:ext cx="858301" cy="606329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46493" y="3298575"/>
            <a:ext cx="2283193" cy="1022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Normal Vector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of the paper</a:t>
            </a:r>
          </a:p>
        </p:txBody>
      </p:sp>
      <p:sp>
        <p:nvSpPr>
          <p:cNvPr id="12" name="Trapezoid 11"/>
          <p:cNvSpPr/>
          <p:nvPr/>
        </p:nvSpPr>
        <p:spPr>
          <a:xfrm>
            <a:off x="454388" y="3432971"/>
            <a:ext cx="3158334" cy="1200500"/>
          </a:xfrm>
          <a:prstGeom prst="trapezoid">
            <a:avLst>
              <a:gd name="adj" fmla="val 56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89650" y="2953332"/>
            <a:ext cx="0" cy="959278"/>
          </a:xfrm>
          <a:prstGeom prst="straightConnector1">
            <a:avLst/>
          </a:prstGeom>
          <a:ln w="66675">
            <a:solidFill>
              <a:schemeClr val="accent1">
                <a:lumMod val="40000"/>
                <a:lumOff val="60000"/>
              </a:schemeClr>
            </a:solidFill>
            <a:tailEnd type="stealth"/>
          </a:ln>
          <a:scene3d>
            <a:camera prst="orthographicFront"/>
            <a:lightRig rig="threePt" dir="t"/>
          </a:scene3d>
          <a:sp3d>
            <a:bevelT w="215900" prst="coolSlant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89651" y="3091009"/>
            <a:ext cx="861112" cy="806996"/>
          </a:xfrm>
          <a:prstGeom prst="straightConnector1">
            <a:avLst/>
          </a:prstGeom>
          <a:ln w="76200" cmpd="sng">
            <a:solidFill>
              <a:schemeClr val="accent4">
                <a:lumMod val="40000"/>
                <a:lumOff val="60000"/>
              </a:schemeClr>
            </a:solidFill>
            <a:prstDash val="solid"/>
            <a:tailEnd type="triangle"/>
          </a:ln>
          <a:effectLst>
            <a:softEdge rad="12700"/>
          </a:effectLst>
          <a:scene3d>
            <a:camera prst="orthographicFront"/>
            <a:lightRig rig="soft" dir="t"/>
          </a:scene3d>
          <a:sp3d prstMaterial="softEdge">
            <a:bevelT w="15875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82469" y="2384175"/>
            <a:ext cx="1784859" cy="13363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950763" y="2384175"/>
            <a:ext cx="1616564" cy="70683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1335270" y="2967356"/>
            <a:ext cx="1508760" cy="1506239"/>
          </a:xfrm>
          <a:prstGeom prst="ellipse">
            <a:avLst/>
          </a:prstGeom>
          <a:solidFill>
            <a:schemeClr val="accent5">
              <a:lumMod val="40000"/>
              <a:lumOff val="60000"/>
              <a:alpha val="71000"/>
            </a:schemeClr>
          </a:solidFill>
          <a:ln w="3175" cap="sq">
            <a:noFill/>
          </a:ln>
          <a:effectLst>
            <a:innerShdw blurRad="63500" dist="50800" dir="8100000">
              <a:prstClr val="black">
                <a:alpha val="50000"/>
              </a:prstClr>
            </a:innerShdw>
            <a:reflection endPos="0" dir="5400000" sy="-100000" algn="bl" rotWithShape="0"/>
          </a:effectLst>
          <a:scene3d>
            <a:camera prst="isometricOffAxis2Top"/>
            <a:lightRig rig="twoPt" dir="t"/>
          </a:scene3d>
          <a:sp3d z="374650" prstMaterial="dkEdge">
            <a:bevelT w="800100" h="736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Diffuse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6511" y="1516053"/>
                <a:ext cx="8229600" cy="4856698"/>
              </a:xfrm>
            </p:spPr>
            <p:txBody>
              <a:bodyPr/>
              <a:lstStyle/>
              <a:p>
                <a:r>
                  <a:rPr lang="en-US" dirty="0"/>
                  <a:t>Amount Scattered</a:t>
                </a:r>
              </a:p>
              <a:p>
                <a:pPr lvl="1"/>
                <a:r>
                  <a:rPr lang="en-US" dirty="0"/>
                  <a:t>Proportion to the angle (</a:t>
                </a:r>
                <a:r>
                  <a:rPr lang="el-GR" dirty="0"/>
                  <a:t>θ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Notice: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 away from the surface</a:t>
                </a:r>
              </a:p>
              <a:p>
                <a:pPr lvl="1"/>
                <a:r>
                  <a:rPr lang="en-US" dirty="0"/>
                  <a:t>All vectors normalized</a:t>
                </a:r>
              </a:p>
              <a:p>
                <a:r>
                  <a:rPr lang="en-US" dirty="0"/>
                  <a:t>Model Diffuse: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∝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Proportional constant: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(diffuse coefficient)</a:t>
                </a:r>
              </a:p>
              <a:p>
                <a:pPr lvl="1"/>
                <a:r>
                  <a:rPr lang="en-US" dirty="0"/>
                  <a:t>Introduce diffuse light source: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511" y="1516053"/>
                <a:ext cx="8229600" cy="4856698"/>
              </a:xfrm>
              <a:blipFill rotWithShape="1">
                <a:blip r:embed="rId2" cstate="print"/>
                <a:stretch>
                  <a:fillRect l="-1630" t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289187" y="914401"/>
            <a:ext cx="3855669" cy="2215611"/>
            <a:chOff x="2081234" y="1321024"/>
            <a:chExt cx="3855669" cy="2215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601083" y="1321024"/>
                  <a:ext cx="1292123" cy="102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>
                      <a:solidFill>
                        <a:schemeClr val="tx1"/>
                      </a:solidFill>
                    </a:rPr>
                    <a:t>Normal: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</m:acc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83" y="1321024"/>
                  <a:ext cx="1292123" cy="1022390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2830" r="-566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2081234" y="1545859"/>
              <a:ext cx="3855669" cy="1990776"/>
              <a:chOff x="2081234" y="1545859"/>
              <a:chExt cx="3855669" cy="199077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081234" y="1545859"/>
                <a:ext cx="3158334" cy="1990776"/>
                <a:chOff x="3236856" y="2114901"/>
                <a:chExt cx="3158334" cy="1990776"/>
              </a:xfrm>
            </p:grpSpPr>
            <p:sp>
              <p:nvSpPr>
                <p:cNvPr id="10" name="Trapezoid 9"/>
                <p:cNvSpPr/>
                <p:nvPr/>
              </p:nvSpPr>
              <p:spPr>
                <a:xfrm>
                  <a:off x="3236856" y="2905177"/>
                  <a:ext cx="3158334" cy="1200500"/>
                </a:xfrm>
                <a:prstGeom prst="trapezoid">
                  <a:avLst>
                    <a:gd name="adj" fmla="val 5630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>
                  <a:off x="4771142" y="2621100"/>
                  <a:ext cx="555372" cy="672470"/>
                </a:xfrm>
                <a:prstGeom prst="arc">
                  <a:avLst>
                    <a:gd name="adj1" fmla="val 14152774"/>
                    <a:gd name="adj2" fmla="val 21325979"/>
                  </a:avLst>
                </a:prstGeom>
                <a:ln w="60325">
                  <a:solidFill>
                    <a:schemeClr val="bg2">
                      <a:lumMod val="75000"/>
                    </a:schemeClr>
                  </a:solidFill>
                </a:ln>
                <a:scene3d>
                  <a:camera prst="perspectiveLeft"/>
                  <a:lightRig rig="threePt" dir="t"/>
                </a:scene3d>
                <a:sp3d>
                  <a:bevelT prst="convex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4872118" y="2114901"/>
                  <a:ext cx="0" cy="1269915"/>
                </a:xfrm>
                <a:prstGeom prst="straightConnector1">
                  <a:avLst/>
                </a:prstGeom>
                <a:ln w="66675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  <a:scene3d>
                  <a:camera prst="orthographicFront"/>
                  <a:lightRig rig="threePt" dir="t"/>
                </a:scene3d>
                <a:sp3d>
                  <a:bevelT w="215900" prst="coolSlant"/>
                  <a:bevelB w="152400" h="50800" prst="softRound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H="1">
                  <a:off x="4884275" y="2541247"/>
                  <a:ext cx="980978" cy="843569"/>
                </a:xfrm>
                <a:prstGeom prst="straightConnector1">
                  <a:avLst/>
                </a:prstGeom>
                <a:ln w="7620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  <a:headEnd type="triangle"/>
                  <a:tailEnd type="none"/>
                </a:ln>
                <a:effectLst>
                  <a:softEdge rad="12700"/>
                </a:effectLst>
                <a:scene3d>
                  <a:camera prst="orthographicFront"/>
                  <a:lightRig rig="soft" dir="t"/>
                </a:scene3d>
                <a:sp3d prstMaterial="softEdge">
                  <a:bevelT w="158750" h="254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>
                  <a:spLocks noChangeAspect="1"/>
                </p:cNvSpPr>
                <p:nvPr/>
              </p:nvSpPr>
              <p:spPr>
                <a:xfrm>
                  <a:off x="4117738" y="2425538"/>
                  <a:ext cx="1508760" cy="1506239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57000"/>
                  </a:schemeClr>
                </a:solidFill>
                <a:ln w="3175" cap="sq"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endPos="0" dir="5400000" sy="-100000" algn="bl" rotWithShape="0"/>
                </a:effectLst>
                <a:scene3d>
                  <a:camera prst="isometricOffAxis2Top"/>
                  <a:lightRig rig="twoPt" dir="t"/>
                </a:scene3d>
                <a:sp3d z="374650" prstMaterial="flat">
                  <a:bevelT w="800100" h="736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085862" y="2272500"/>
                  <a:ext cx="577804" cy="5374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l-GR" sz="2000" b="1" dirty="0">
                      <a:solidFill>
                        <a:schemeClr val="tx1"/>
                      </a:solidFill>
                    </a:rPr>
                    <a:t>θ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644780" y="1587225"/>
                    <a:ext cx="1292123" cy="10223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Incoming Direction: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acc>
                      </m:oMath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780" y="1587225"/>
                    <a:ext cx="1292123" cy="1022390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l="-2358" r="-801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7569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Lighting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387" y="1471168"/>
                <a:ext cx="779484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ea typeface="Cambria Math"/>
                </a:endParaRPr>
              </a:p>
              <a:p>
                <a:pPr lvl="1"/>
                <a:r>
                  <a:rPr lang="en-US" dirty="0"/>
                  <a:t>From object: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 -- diffuse material property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-- object geometric property</a:t>
                </a:r>
              </a:p>
              <a:p>
                <a:pPr lvl="1"/>
                <a:r>
                  <a:rPr lang="en-US" dirty="0"/>
                  <a:t>From scene: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acc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-- Light source intensity and direction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-- is a float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-- are RGB triples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87" y="1471168"/>
                <a:ext cx="7794840" cy="4525963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462383" y="926500"/>
            <a:ext cx="3855669" cy="2215611"/>
            <a:chOff x="2081234" y="1321024"/>
            <a:chExt cx="3855669" cy="2215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601083" y="1321024"/>
                  <a:ext cx="1292123" cy="102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>
                      <a:solidFill>
                        <a:schemeClr val="tx1"/>
                      </a:solidFill>
                    </a:rPr>
                    <a:t>Normal: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</m:acc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83" y="1321024"/>
                  <a:ext cx="1292123" cy="1022390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2830" r="-566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2081234" y="1545859"/>
              <a:ext cx="3855669" cy="1990776"/>
              <a:chOff x="2081234" y="1545859"/>
              <a:chExt cx="3855669" cy="199077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081234" y="1545859"/>
                <a:ext cx="3158334" cy="1990776"/>
                <a:chOff x="3236856" y="2114901"/>
                <a:chExt cx="3158334" cy="1990776"/>
              </a:xfrm>
            </p:grpSpPr>
            <p:sp>
              <p:nvSpPr>
                <p:cNvPr id="4" name="Trapezoid 19"/>
                <p:cNvSpPr/>
                <p:nvPr/>
              </p:nvSpPr>
              <p:spPr>
                <a:xfrm>
                  <a:off x="3236856" y="2905177"/>
                  <a:ext cx="3158334" cy="1200500"/>
                </a:xfrm>
                <a:prstGeom prst="trapezoid">
                  <a:avLst>
                    <a:gd name="adj" fmla="val 5630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Arc 20"/>
                <p:cNvSpPr/>
                <p:nvPr/>
              </p:nvSpPr>
              <p:spPr>
                <a:xfrm>
                  <a:off x="4771142" y="2621100"/>
                  <a:ext cx="555372" cy="672470"/>
                </a:xfrm>
                <a:prstGeom prst="arc">
                  <a:avLst>
                    <a:gd name="adj1" fmla="val 14152774"/>
                    <a:gd name="adj2" fmla="val 21325979"/>
                  </a:avLst>
                </a:prstGeom>
                <a:ln w="60325">
                  <a:solidFill>
                    <a:schemeClr val="bg2">
                      <a:lumMod val="75000"/>
                    </a:schemeClr>
                  </a:solidFill>
                </a:ln>
                <a:scene3d>
                  <a:camera prst="perspectiveLeft"/>
                  <a:lightRig rig="threePt" dir="t"/>
                </a:scene3d>
                <a:sp3d>
                  <a:bevelT prst="convex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 flipV="1">
                  <a:off x="4872118" y="2114901"/>
                  <a:ext cx="0" cy="1269915"/>
                </a:xfrm>
                <a:prstGeom prst="straightConnector1">
                  <a:avLst/>
                </a:prstGeom>
                <a:ln w="66675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  <a:scene3d>
                  <a:camera prst="orthographicFront"/>
                  <a:lightRig rig="threePt" dir="t"/>
                </a:scene3d>
                <a:sp3d>
                  <a:bevelT w="215900" prst="coolSlant"/>
                  <a:bevelB w="152400" h="50800" prst="softRound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4884275" y="2541247"/>
                  <a:ext cx="980978" cy="843569"/>
                </a:xfrm>
                <a:prstGeom prst="straightConnector1">
                  <a:avLst/>
                </a:prstGeom>
                <a:ln w="7620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  <a:headEnd type="triangle"/>
                  <a:tailEnd type="none"/>
                </a:ln>
                <a:effectLst>
                  <a:softEdge rad="12700"/>
                </a:effectLst>
                <a:scene3d>
                  <a:camera prst="orthographicFront"/>
                  <a:lightRig rig="soft" dir="t"/>
                </a:scene3d>
                <a:sp3d prstMaterial="softEdge">
                  <a:bevelT w="158750" h="254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4117738" y="2425538"/>
                  <a:ext cx="1508760" cy="1506239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57000"/>
                  </a:schemeClr>
                </a:solidFill>
                <a:ln w="3175" cap="sq"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endPos="0" dir="5400000" sy="-100000" algn="bl" rotWithShape="0"/>
                </a:effectLst>
                <a:scene3d>
                  <a:camera prst="isometricOffAxis2Top"/>
                  <a:lightRig rig="twoPt" dir="t"/>
                </a:scene3d>
                <a:sp3d z="374650" prstMaterial="flat">
                  <a:bevelT w="800100" h="7366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085862" y="2272500"/>
                  <a:ext cx="577804" cy="5374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l-GR" sz="2000" b="1" dirty="0">
                      <a:solidFill>
                        <a:schemeClr val="tx1"/>
                      </a:solidFill>
                    </a:rPr>
                    <a:t>θ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644780" y="1587225"/>
                    <a:ext cx="1292123" cy="10223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Incoming Direction: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acc>
                      </m:oMath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780" y="1587225"/>
                    <a:ext cx="1292123" cy="1022390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l="-2358" r="-801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3369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and Diffuse Lighting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ksung\Desktop\ScreenHunter_20 Sep. 01 01.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6" y="2119429"/>
            <a:ext cx="39243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71024" y="2017662"/>
            <a:ext cx="2283193" cy="1437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23921" y="3779868"/>
                <a:ext cx="130420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921" y="3779868"/>
                <a:ext cx="1304203" cy="40498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r="-9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C:\Users\ksung\Desktop\ScreenHunter_21 Sep. 01 01.1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60" y="2119429"/>
            <a:ext cx="39433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36660" y="4386663"/>
                <a:ext cx="190026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660" y="4386663"/>
                <a:ext cx="1900264" cy="404983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r="-6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8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Combine: Ambient and Diffuse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5747" y="1825875"/>
                <a:ext cx="5231153" cy="17435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5747" y="1825875"/>
                <a:ext cx="5231153" cy="1743524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80234" y="3667927"/>
            <a:ext cx="7841487" cy="1580371"/>
            <a:chOff x="680234" y="3667927"/>
            <a:chExt cx="7841487" cy="1580371"/>
          </a:xfrm>
        </p:grpSpPr>
        <p:pic>
          <p:nvPicPr>
            <p:cNvPr id="17" name="Picture 3" descr="C:\Users\ksung\Desktop\ScreenHunter_94 Aug. 30 03.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34" y="3667927"/>
              <a:ext cx="1585404" cy="1580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680234" y="3667927"/>
              <a:ext cx="1025149" cy="331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err="1">
                  <a:solidFill>
                    <a:schemeClr val="tx1"/>
                  </a:solidFill>
                </a:rPr>
                <a:t>kd</a:t>
              </a:r>
              <a:r>
                <a:rPr lang="en-US" sz="1600" b="1" dirty="0">
                  <a:solidFill>
                    <a:schemeClr val="tx1"/>
                  </a:solidFill>
                </a:rPr>
                <a:t>(1,1,1)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2" descr="C:\Users\ksung\Desktop\ScreenHunter_93 Aug. 30 03.1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3691" y="3667927"/>
              <a:ext cx="1585404" cy="1580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2253691" y="3667927"/>
              <a:ext cx="1025149" cy="331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err="1">
                  <a:solidFill>
                    <a:schemeClr val="tx1"/>
                  </a:solidFill>
                </a:rPr>
                <a:t>kd</a:t>
              </a:r>
              <a:r>
                <a:rPr lang="en-US" sz="1600" b="1" dirty="0">
                  <a:solidFill>
                    <a:schemeClr val="tx1"/>
                  </a:solidFill>
                </a:rPr>
                <a:t>(0.8)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4" descr="C:\Users\ksung\Desktop\ScreenHunter_95 Aug. 30 03.1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096" y="3667927"/>
              <a:ext cx="1585404" cy="1580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3839095" y="3667927"/>
              <a:ext cx="1025149" cy="331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err="1">
                  <a:solidFill>
                    <a:schemeClr val="tx1"/>
                  </a:solidFill>
                </a:rPr>
                <a:t>kd</a:t>
              </a:r>
              <a:r>
                <a:rPr lang="en-US" sz="1600" b="1" dirty="0">
                  <a:solidFill>
                    <a:schemeClr val="tx1"/>
                  </a:solidFill>
                </a:rPr>
                <a:t>(0.6)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5" descr="C:\Users\ksung\Desktop\ScreenHunter_96 Aug. 30 03.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695" y="3667927"/>
              <a:ext cx="1585404" cy="1580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5384695" y="3667927"/>
              <a:ext cx="1025149" cy="331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err="1">
                  <a:solidFill>
                    <a:schemeClr val="bg1"/>
                  </a:solidFill>
                </a:rPr>
                <a:t>kd</a:t>
              </a:r>
              <a:r>
                <a:rPr lang="en-US" sz="1600" b="1" dirty="0">
                  <a:solidFill>
                    <a:schemeClr val="bg1"/>
                  </a:solidFill>
                </a:rPr>
                <a:t>(0.4)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6" descr="C:\Users\ksung\Desktop\ScreenHunter_97 Aug. 30 03.12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6317" y="3667927"/>
              <a:ext cx="1585404" cy="1580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6936317" y="3667927"/>
              <a:ext cx="1025149" cy="331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err="1">
                  <a:solidFill>
                    <a:schemeClr val="bg1"/>
                  </a:solidFill>
                </a:rPr>
                <a:t>kd</a:t>
              </a:r>
              <a:r>
                <a:rPr lang="en-US" sz="1600" b="1" dirty="0">
                  <a:solidFill>
                    <a:schemeClr val="bg1"/>
                  </a:solidFill>
                </a:rPr>
                <a:t>(0.2)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95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my White Board Marker!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0268"/>
            <a:ext cx="8229600" cy="1351965"/>
          </a:xfrm>
        </p:spPr>
        <p:txBody>
          <a:bodyPr/>
          <a:lstStyle/>
          <a:p>
            <a:r>
              <a:rPr lang="en-US" dirty="0"/>
              <a:t>Reflection of </a:t>
            </a:r>
            <a:br>
              <a:rPr lang="en-US" dirty="0"/>
            </a:br>
            <a:r>
              <a:rPr lang="en-US" dirty="0"/>
              <a:t>Light Sources!!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25646" y="1351965"/>
            <a:ext cx="3606441" cy="2429051"/>
            <a:chOff x="3068569" y="2245279"/>
            <a:chExt cx="4454741" cy="2876483"/>
          </a:xfrm>
        </p:grpSpPr>
        <p:grpSp>
          <p:nvGrpSpPr>
            <p:cNvPr id="4" name="Group 3"/>
            <p:cNvGrpSpPr/>
            <p:nvPr/>
          </p:nvGrpSpPr>
          <p:grpSpPr>
            <a:xfrm>
              <a:off x="3068569" y="2245279"/>
              <a:ext cx="4454741" cy="2876483"/>
              <a:chOff x="5431135" y="1605760"/>
              <a:chExt cx="3259404" cy="2035389"/>
            </a:xfrm>
          </p:grpSpPr>
          <p:pic>
            <p:nvPicPr>
              <p:cNvPr id="8194" name="Picture 2" descr="C:\Users\ksung\Desktop\ScreenHunter_98 Aug. 30 03.20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1135" y="1605760"/>
                <a:ext cx="3259404" cy="2035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594083" y="1605760"/>
                <a:ext cx="1096456" cy="390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Image credit: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Some random site selling random stuff</a:t>
                </a:r>
              </a:p>
            </p:txBody>
          </p:sp>
        </p:grpSp>
        <p:sp>
          <p:nvSpPr>
            <p:cNvPr id="6" name="Cloud 5"/>
            <p:cNvSpPr/>
            <p:nvPr/>
          </p:nvSpPr>
          <p:spPr>
            <a:xfrm rot="19591877">
              <a:off x="3846897" y="2395009"/>
              <a:ext cx="858147" cy="480743"/>
            </a:xfrm>
            <a:prstGeom prst="cloud">
              <a:avLst/>
            </a:prstGeom>
            <a:noFill/>
            <a:ln w="38100">
              <a:solidFill>
                <a:srgbClr val="FFFF00">
                  <a:alpha val="7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loud 7"/>
            <p:cNvSpPr/>
            <p:nvPr/>
          </p:nvSpPr>
          <p:spPr>
            <a:xfrm>
              <a:off x="4885650" y="3180766"/>
              <a:ext cx="970998" cy="408367"/>
            </a:xfrm>
            <a:prstGeom prst="cloud">
              <a:avLst/>
            </a:prstGeom>
            <a:noFill/>
            <a:ln w="38100">
              <a:solidFill>
                <a:srgbClr val="FFFF00">
                  <a:alpha val="7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loud 8"/>
            <p:cNvSpPr/>
            <p:nvPr/>
          </p:nvSpPr>
          <p:spPr>
            <a:xfrm>
              <a:off x="3494331" y="3736138"/>
              <a:ext cx="1757628" cy="499060"/>
            </a:xfrm>
            <a:prstGeom prst="cloud">
              <a:avLst/>
            </a:prstGeom>
            <a:noFill/>
            <a:ln w="38100">
              <a:solidFill>
                <a:srgbClr val="FFFF00">
                  <a:alpha val="7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267819" y="1183670"/>
            <a:ext cx="2283193" cy="998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What are these?</a:t>
            </a:r>
            <a:r>
              <a:rPr lang="en-US" sz="1600" dirty="0">
                <a:solidFill>
                  <a:schemeClr val="tx1"/>
                </a:solidFill>
              </a:rPr>
              <a:t> “shinning” white stuff?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15401" y="1682944"/>
            <a:ext cx="1980265" cy="140246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15401" y="1823190"/>
            <a:ext cx="2689435" cy="426346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15401" y="1823190"/>
            <a:ext cx="1626847" cy="98732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856275" y="3483315"/>
            <a:ext cx="4496005" cy="3142804"/>
            <a:chOff x="700294" y="3476779"/>
            <a:chExt cx="4496005" cy="3142804"/>
          </a:xfrm>
        </p:grpSpPr>
        <p:grpSp>
          <p:nvGrpSpPr>
            <p:cNvPr id="8214" name="Group 8213"/>
            <p:cNvGrpSpPr/>
            <p:nvPr/>
          </p:nvGrpSpPr>
          <p:grpSpPr>
            <a:xfrm>
              <a:off x="700294" y="3476779"/>
              <a:ext cx="4496005" cy="2228404"/>
              <a:chOff x="895028" y="3980421"/>
              <a:chExt cx="4496005" cy="2228404"/>
            </a:xfrm>
          </p:grpSpPr>
          <p:sp>
            <p:nvSpPr>
              <p:cNvPr id="28" name="Trapezoid 27"/>
              <p:cNvSpPr/>
              <p:nvPr/>
            </p:nvSpPr>
            <p:spPr>
              <a:xfrm>
                <a:off x="1970794" y="5008325"/>
                <a:ext cx="3158334" cy="1200500"/>
              </a:xfrm>
              <a:prstGeom prst="trapezoid">
                <a:avLst>
                  <a:gd name="adj" fmla="val 5630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>
                <a:off x="3618492" y="4730033"/>
                <a:ext cx="1772541" cy="937443"/>
              </a:xfrm>
              <a:prstGeom prst="straightConnector1">
                <a:avLst/>
              </a:prstGeom>
              <a:ln w="76200" cmpd="sng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tailEnd type="triangle"/>
              </a:ln>
              <a:effectLst>
                <a:softEdge rad="12700"/>
              </a:effectLst>
              <a:scene3d>
                <a:camera prst="orthographicFront"/>
                <a:lightRig rig="threePt" dir="t">
                  <a:rot lat="0" lon="0" rev="600000"/>
                </a:lightRig>
              </a:scene3d>
              <a:sp3d prstMaterial="dkEdge">
                <a:bevelT w="15875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3612882" y="4501453"/>
                <a:ext cx="0" cy="1166025"/>
              </a:xfrm>
              <a:prstGeom prst="straightConnector1">
                <a:avLst/>
              </a:prstGeom>
              <a:ln w="66675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  <a:scene3d>
                <a:camera prst="orthographicFront"/>
                <a:lightRig rig="threePt" dir="t"/>
              </a:scene3d>
              <a:sp3d>
                <a:bevelT w="215900" prst="coolSlant"/>
                <a:bevelB w="152400" h="50800" prst="softRound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1402454" y="4939019"/>
                <a:ext cx="2216038" cy="728459"/>
              </a:xfrm>
              <a:prstGeom prst="straightConnector1">
                <a:avLst/>
              </a:prstGeom>
              <a:ln w="76200" cmpd="sng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tailEnd type="triangle"/>
              </a:ln>
              <a:effectLst>
                <a:softEdge rad="12700"/>
              </a:effectLst>
              <a:scene3d>
                <a:camera prst="orthographicFront"/>
                <a:lightRig rig="soft" dir="t">
                  <a:rot lat="0" lon="0" rev="3600000"/>
                </a:lightRig>
              </a:scene3d>
              <a:sp3d prstMaterial="plastic">
                <a:bevelT w="15875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07" name="Smiley Face 8206"/>
              <p:cNvSpPr/>
              <p:nvPr/>
            </p:nvSpPr>
            <p:spPr>
              <a:xfrm rot="1357203">
                <a:off x="895028" y="3980421"/>
                <a:ext cx="572202" cy="579799"/>
              </a:xfrm>
              <a:prstGeom prst="smileyFace">
                <a:avLst>
                  <a:gd name="adj" fmla="val 4653"/>
                </a:avLst>
              </a:prstGeom>
              <a:scene3d>
                <a:camera prst="isometricOffAxis2Right"/>
                <a:lightRig rig="threePt" dir="t"/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1323917" y="4378037"/>
                <a:ext cx="2288966" cy="1289443"/>
              </a:xfrm>
              <a:prstGeom prst="straightConnector1">
                <a:avLst/>
              </a:prstGeom>
              <a:ln w="76200" cmpd="sng">
                <a:solidFill>
                  <a:schemeClr val="accent3">
                    <a:lumMod val="75000"/>
                  </a:schemeClr>
                </a:solidFill>
                <a:prstDash val="solid"/>
                <a:headEnd type="none"/>
                <a:tailEnd type="triangle"/>
              </a:ln>
              <a:effectLst>
                <a:softEdge rad="12700"/>
              </a:effectLst>
              <a:scene3d>
                <a:camera prst="orthographicFront"/>
                <a:lightRig rig="soft" dir="t"/>
              </a:scene3d>
              <a:sp3d prstMaterial="softEdge">
                <a:bevelT w="15875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00" name="Teardrop 8199"/>
              <p:cNvSpPr/>
              <p:nvPr/>
            </p:nvSpPr>
            <p:spPr>
              <a:xfrm rot="11891525">
                <a:off x="2473154" y="4330376"/>
                <a:ext cx="1155710" cy="799315"/>
              </a:xfrm>
              <a:prstGeom prst="teardrop">
                <a:avLst>
                  <a:gd name="adj" fmla="val 169913"/>
                </a:avLst>
              </a:prstGeom>
              <a:solidFill>
                <a:schemeClr val="accent5">
                  <a:lumMod val="40000"/>
                  <a:lumOff val="60000"/>
                  <a:alpha val="69000"/>
                </a:schemeClr>
              </a:solidFill>
              <a:ln>
                <a:noFill/>
              </a:ln>
              <a:scene3d>
                <a:camera prst="perspectiveContrastingRightFacing" fov="7200000">
                  <a:rot lat="19200000" lon="8400000" rev="3000000"/>
                </a:camera>
                <a:lightRig rig="threePt" dir="t">
                  <a:rot lat="0" lon="0" rev="17400000"/>
                </a:lightRig>
              </a:scene3d>
              <a:sp3d prstMaterial="matte">
                <a:bevelT w="2540000" h="615950" prst="coolSlant"/>
                <a:bevelB w="1111250" h="4508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2273666" y="5581767"/>
              <a:ext cx="2655156" cy="1037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In coming energy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is scattered mainly in the </a:t>
              </a:r>
              <a:r>
                <a:rPr lang="en-US" sz="1600" dirty="0">
                  <a:solidFill>
                    <a:srgbClr val="FF0000"/>
                  </a:solidFill>
                </a:rPr>
                <a:t>mirror reflection direction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915652" y="4519116"/>
              <a:ext cx="869521" cy="1343143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 flipV="1">
              <a:off x="1361989" y="4622489"/>
              <a:ext cx="953750" cy="1710993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1626" y="4232927"/>
            <a:ext cx="2655156" cy="103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Visible</a:t>
            </a:r>
            <a:r>
              <a:rPr lang="en-US" sz="1600" dirty="0">
                <a:solidFill>
                  <a:schemeClr val="tx1"/>
                </a:solidFill>
              </a:rPr>
              <a:t>: scattered energy is a function of how far from mirror reflection direction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2580515" y="3954921"/>
            <a:ext cx="734887" cy="63243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6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Specular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6511" y="3590283"/>
                <a:ext cx="8229600" cy="27824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Visible Amount Scattered</a:t>
                </a:r>
              </a:p>
              <a:p>
                <a:pPr lvl="1"/>
                <a:r>
                  <a:rPr lang="en-US" dirty="0"/>
                  <a:t>Proportion to the angle (</a:t>
                </a:r>
                <a:r>
                  <a:rPr lang="el-GR" dirty="0"/>
                  <a:t>α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Notice: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 away from the surface</a:t>
                </a:r>
              </a:p>
              <a:p>
                <a:pPr lvl="1"/>
                <a:r>
                  <a:rPr lang="en-US" dirty="0"/>
                  <a:t>All vectors normalized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511" y="3590283"/>
                <a:ext cx="8229600" cy="2782468"/>
              </a:xfrm>
              <a:blipFill rotWithShape="1">
                <a:blip r:embed="rId2" cstate="print"/>
                <a:stretch>
                  <a:fillRect l="-1630" t="-2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030893" y="987205"/>
            <a:ext cx="4920817" cy="2550076"/>
            <a:chOff x="2294563" y="1245265"/>
            <a:chExt cx="4920817" cy="2550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294563" y="2413106"/>
                  <a:ext cx="1292123" cy="102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>
                      <a:solidFill>
                        <a:schemeClr val="tx1"/>
                      </a:solidFill>
                    </a:rPr>
                    <a:t>Reflection Direction of Light: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</m:acc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4563" y="2413106"/>
                  <a:ext cx="1292123" cy="1022390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23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35711" y="1245265"/>
                  <a:ext cx="1292123" cy="102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>
                      <a:solidFill>
                        <a:schemeClr val="tx1"/>
                      </a:solidFill>
                    </a:rPr>
                    <a:t>View Direction: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</m:acc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711" y="1245265"/>
                  <a:ext cx="1292123" cy="1022390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l="-2830" r="-160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2654524" y="1559420"/>
              <a:ext cx="4560856" cy="2235921"/>
              <a:chOff x="4648851" y="845857"/>
              <a:chExt cx="4560856" cy="22359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6290544" y="935028"/>
                    <a:ext cx="1292123" cy="10223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Normal: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</m:acc>
                      </m:oMath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0544" y="935028"/>
                    <a:ext cx="1292123" cy="1022390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 l="-2844" r="-61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7917584" y="845857"/>
                    <a:ext cx="1292123" cy="10223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Incoming Direction: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acc>
                      </m:oMath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584" y="845857"/>
                    <a:ext cx="1292123" cy="1022390"/>
                  </a:xfrm>
                  <a:prstGeom prst="rect">
                    <a:avLst/>
                  </a:prstGeom>
                  <a:blipFill rotWithShape="1">
                    <a:blip r:embed="rId6" cstate="print"/>
                    <a:stretch>
                      <a:fillRect l="-2358" r="-801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4648851" y="853374"/>
                <a:ext cx="4496005" cy="2228404"/>
                <a:chOff x="895028" y="3980421"/>
                <a:chExt cx="4496005" cy="2228404"/>
              </a:xfrm>
            </p:grpSpPr>
            <p:sp>
              <p:nvSpPr>
                <p:cNvPr id="27" name="Trapezoid 26"/>
                <p:cNvSpPr/>
                <p:nvPr/>
              </p:nvSpPr>
              <p:spPr>
                <a:xfrm>
                  <a:off x="1970794" y="5008325"/>
                  <a:ext cx="3158334" cy="1200500"/>
                </a:xfrm>
                <a:prstGeom prst="trapezoid">
                  <a:avLst>
                    <a:gd name="adj" fmla="val 5630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3618492" y="4730033"/>
                  <a:ext cx="1772541" cy="937443"/>
                </a:xfrm>
                <a:prstGeom prst="straightConnector1">
                  <a:avLst/>
                </a:prstGeom>
                <a:ln w="76200" cmpd="sng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headEnd type="triangle"/>
                  <a:tailEnd type="none"/>
                </a:ln>
                <a:effectLst>
                  <a:softEdge rad="12700"/>
                </a:effectLst>
                <a:scene3d>
                  <a:camera prst="orthographicFront"/>
                  <a:lightRig rig="threePt" dir="t">
                    <a:rot lat="0" lon="0" rev="600000"/>
                  </a:lightRig>
                </a:scene3d>
                <a:sp3d prstMaterial="dkEdge">
                  <a:bevelT w="158750" h="254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3612882" y="4501453"/>
                  <a:ext cx="0" cy="1166025"/>
                </a:xfrm>
                <a:prstGeom prst="straightConnector1">
                  <a:avLst/>
                </a:prstGeom>
                <a:ln w="66675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  <a:scene3d>
                  <a:camera prst="orthographicFront"/>
                  <a:lightRig rig="threePt" dir="t"/>
                </a:scene3d>
                <a:sp3d>
                  <a:bevelT w="215900" prst="coolSlant"/>
                  <a:bevelB w="152400" h="50800" prst="softRound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H="1" flipV="1">
                  <a:off x="1402454" y="4939019"/>
                  <a:ext cx="2216038" cy="728459"/>
                </a:xfrm>
                <a:prstGeom prst="straightConnector1">
                  <a:avLst/>
                </a:prstGeom>
                <a:ln w="76200" cmpd="sng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tailEnd type="triangle"/>
                </a:ln>
                <a:effectLst>
                  <a:softEdge rad="12700"/>
                </a:effectLst>
                <a:scene3d>
                  <a:camera prst="orthographicFront"/>
                  <a:lightRig rig="soft" dir="t">
                    <a:rot lat="0" lon="0" rev="3600000"/>
                  </a:lightRig>
                </a:scene3d>
                <a:sp3d prstMaterial="plastic">
                  <a:bevelT w="158750" h="254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Smiley Face 30"/>
                <p:cNvSpPr/>
                <p:nvPr/>
              </p:nvSpPr>
              <p:spPr>
                <a:xfrm rot="1357203">
                  <a:off x="895028" y="3980421"/>
                  <a:ext cx="572202" cy="579799"/>
                </a:xfrm>
                <a:prstGeom prst="smileyFace">
                  <a:avLst>
                    <a:gd name="adj" fmla="val 4653"/>
                  </a:avLst>
                </a:prstGeom>
                <a:scene3d>
                  <a:camera prst="isometricOffAxis2Right"/>
                  <a:lightRig rig="threePt" dir="t"/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Arrow Connector 31"/>
                <p:cNvCxnSpPr/>
                <p:nvPr/>
              </p:nvCxnSpPr>
              <p:spPr>
                <a:xfrm flipH="1" flipV="1">
                  <a:off x="1323917" y="4378037"/>
                  <a:ext cx="2288966" cy="1289443"/>
                </a:xfrm>
                <a:prstGeom prst="straightConnector1">
                  <a:avLst/>
                </a:prstGeom>
                <a:ln w="76200" cmpd="sng">
                  <a:solidFill>
                    <a:schemeClr val="accent3">
                      <a:lumMod val="75000"/>
                    </a:schemeClr>
                  </a:solidFill>
                  <a:prstDash val="solid"/>
                  <a:headEnd type="none"/>
                  <a:tailEnd type="triangle"/>
                </a:ln>
                <a:effectLst>
                  <a:softEdge rad="12700"/>
                </a:effectLst>
                <a:scene3d>
                  <a:camera prst="orthographicFront"/>
                  <a:lightRig rig="soft" dir="t"/>
                </a:scene3d>
                <a:sp3d prstMaterial="softEdge">
                  <a:bevelT w="158750" h="254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ardrop 32"/>
                <p:cNvSpPr/>
                <p:nvPr/>
              </p:nvSpPr>
              <p:spPr>
                <a:xfrm rot="11891525">
                  <a:off x="2473154" y="4330376"/>
                  <a:ext cx="1155710" cy="799315"/>
                </a:xfrm>
                <a:prstGeom prst="teardrop">
                  <a:avLst>
                    <a:gd name="adj" fmla="val 169913"/>
                  </a:avLst>
                </a:prstGeom>
                <a:solidFill>
                  <a:schemeClr val="accent5">
                    <a:lumMod val="40000"/>
                    <a:lumOff val="60000"/>
                    <a:alpha val="69000"/>
                  </a:schemeClr>
                </a:solidFill>
                <a:ln>
                  <a:noFill/>
                </a:ln>
                <a:scene3d>
                  <a:camera prst="perspectiveContrastingRightFacing" fov="7200000">
                    <a:rot lat="19200000" lon="8400000" rev="3000000"/>
                  </a:camera>
                  <a:lightRig rig="threePt" dir="t">
                    <a:rot lat="0" lon="0" rev="17400000"/>
                  </a:lightRig>
                </a:scene3d>
                <a:sp3d prstMaterial="matte">
                  <a:bevelT w="2540000" h="615950" prst="coolSlant"/>
                  <a:bevelB w="1111250" h="45085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Arc 16"/>
              <p:cNvSpPr/>
              <p:nvPr/>
            </p:nvSpPr>
            <p:spPr>
              <a:xfrm>
                <a:off x="7251957" y="1951808"/>
                <a:ext cx="555372" cy="672470"/>
              </a:xfrm>
              <a:prstGeom prst="arc">
                <a:avLst>
                  <a:gd name="adj1" fmla="val 14152774"/>
                  <a:gd name="adj2" fmla="val 21325979"/>
                </a:avLst>
              </a:prstGeom>
              <a:ln w="60325"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>
                <a:bevelT prst="convex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422804" y="1881278"/>
                <a:ext cx="577804" cy="5374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l-GR" sz="2000" b="1" dirty="0">
                    <a:solidFill>
                      <a:schemeClr val="tx1"/>
                    </a:solidFill>
                  </a:rPr>
                  <a:t>θ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Arc 35"/>
              <p:cNvSpPr/>
              <p:nvPr/>
            </p:nvSpPr>
            <p:spPr>
              <a:xfrm rot="16900676">
                <a:off x="5699653" y="1629751"/>
                <a:ext cx="555372" cy="672470"/>
              </a:xfrm>
              <a:prstGeom prst="arc">
                <a:avLst>
                  <a:gd name="adj1" fmla="val 15548950"/>
                  <a:gd name="adj2" fmla="val 18571664"/>
                </a:avLst>
              </a:prstGeom>
              <a:ln w="60325"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>
                <a:bevelT prst="convex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399535" y="1414315"/>
                <a:ext cx="577804" cy="5374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l-GR" sz="2000" b="1" dirty="0">
                    <a:solidFill>
                      <a:schemeClr val="tx1"/>
                    </a:solidFill>
                  </a:rPr>
                  <a:t>α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42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Words>1106</Words>
  <Application>Microsoft Office PowerPoint</Application>
  <PresentationFormat>On-screen Show (4:3)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Illumination Model</vt:lpstr>
      <vt:lpstr>Ambient Light</vt:lpstr>
      <vt:lpstr>Diffuse Reflection</vt:lpstr>
      <vt:lpstr>Model Diffuse Reflection</vt:lpstr>
      <vt:lpstr>Diffuse Lighting</vt:lpstr>
      <vt:lpstr>(N ̂∙L ̂ ) and Diffuse Lighting</vt:lpstr>
      <vt:lpstr>Combine: Ambient and Diffuse</vt:lpstr>
      <vt:lpstr>Look at my White Board Marker!</vt:lpstr>
      <vt:lpstr>Model Specular Reflection</vt:lpstr>
      <vt:lpstr>Specular Reflection</vt:lpstr>
      <vt:lpstr>Inadequacy of V ̂∙R ̂</vt:lpstr>
      <vt:lpstr>〖 (V ̂∙R ̂)〗^n and Specular Lighting</vt:lpstr>
      <vt:lpstr>Combine all: </vt:lpstr>
      <vt:lpstr>The Reflection Halfway Vector</vt:lpstr>
      <vt:lpstr>The Phong Illumination Model</vt:lpstr>
      <vt:lpstr>Evaluating the Phong Model</vt:lpstr>
      <vt:lpstr>Describe/simulate physics</vt:lpstr>
      <vt:lpstr>Recently: physics only if ..</vt:lpstr>
      <vt:lpstr>Lighting/Illumination vs Shading</vt:lpstr>
      <vt:lpstr>PowerPoint Presentation</vt:lpstr>
      <vt:lpstr>Ambient Light</vt:lpstr>
      <vt:lpstr>Diffuse Reflection</vt:lpstr>
      <vt:lpstr>Specular Reflection</vt:lpstr>
      <vt:lpstr>Phong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Photograph of two papers</dc:title>
  <dc:creator>Kelvin Sung</dc:creator>
  <cp:lastModifiedBy>Kelvin Sung</cp:lastModifiedBy>
  <cp:revision>441</cp:revision>
  <dcterms:created xsi:type="dcterms:W3CDTF">2006-08-16T00:00:00Z</dcterms:created>
  <dcterms:modified xsi:type="dcterms:W3CDTF">2023-01-26T23:14:31Z</dcterms:modified>
</cp:coreProperties>
</file>