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0" r:id="rId2"/>
    <p:sldId id="362" r:id="rId3"/>
    <p:sldId id="367" r:id="rId4"/>
    <p:sldId id="368" r:id="rId5"/>
    <p:sldId id="369" r:id="rId6"/>
    <p:sldId id="374" r:id="rId7"/>
    <p:sldId id="375" r:id="rId8"/>
    <p:sldId id="364" r:id="rId9"/>
    <p:sldId id="377" r:id="rId10"/>
    <p:sldId id="376" r:id="rId11"/>
    <p:sldId id="378" r:id="rId12"/>
    <p:sldId id="381" r:id="rId13"/>
    <p:sldId id="382" r:id="rId14"/>
    <p:sldId id="383" r:id="rId15"/>
    <p:sldId id="384" r:id="rId16"/>
    <p:sldId id="348" r:id="rId17"/>
    <p:sldId id="3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FF00"/>
    <a:srgbClr val="FF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2" autoAdjust="0"/>
  </p:normalViewPr>
  <p:slideViewPr>
    <p:cSldViewPr snapToGrid="0">
      <p:cViewPr>
        <p:scale>
          <a:sx n="200" d="100"/>
          <a:sy n="200" d="100"/>
        </p:scale>
        <p:origin x="576" y="-8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yaScenes/SpotLight.ma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30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MayaScenes/SpotLightWithDropOff.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yaScenes/AmbientScene.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hyperlink" Target="MayaScenes/DirectionalLight.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hyperlink" Target="MayaScenes/PointLight.m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Lights in the </a:t>
            </a:r>
            <a:r>
              <a:rPr lang="en-US" dirty="0" err="1" smtClean="0"/>
              <a:t>Phong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060" y="3842724"/>
                <a:ext cx="8551449" cy="992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060" y="3842724"/>
                <a:ext cx="8551449" cy="992937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2359168" y="4905784"/>
            <a:ext cx="3096634" cy="12889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2. What are these?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636613" y="4487853"/>
            <a:ext cx="44879" cy="880741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5183470" y="3287352"/>
            <a:ext cx="2103681" cy="734886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787440" y="1281093"/>
            <a:ext cx="4693841" cy="2228404"/>
            <a:chOff x="4202003" y="3858953"/>
            <a:chExt cx="4693841" cy="2228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02003" y="4705122"/>
                  <a:ext cx="1021655" cy="46353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003" y="4705122"/>
                  <a:ext cx="1021655" cy="4635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140752" y="3940607"/>
                  <a:ext cx="129212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752" y="3940607"/>
                  <a:ext cx="1292123" cy="10223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155348" y="4158993"/>
                  <a:ext cx="740496" cy="67407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𝑳</m:t>
                            </m:r>
                          </m:e>
                        </m:acc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348" y="4158993"/>
                  <a:ext cx="740496" cy="67407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>
              <a:off x="4291496" y="3858953"/>
              <a:ext cx="4496005" cy="2228404"/>
              <a:chOff x="895028" y="3980421"/>
              <a:chExt cx="4496005" cy="2228404"/>
            </a:xfrm>
          </p:grpSpPr>
          <p:sp>
            <p:nvSpPr>
              <p:cNvPr id="33" name="Trapezoid 32"/>
              <p:cNvSpPr/>
              <p:nvPr/>
            </p:nvSpPr>
            <p:spPr>
              <a:xfrm>
                <a:off x="1970794" y="5008325"/>
                <a:ext cx="3158334" cy="1200500"/>
              </a:xfrm>
              <a:prstGeom prst="trapezoid">
                <a:avLst>
                  <a:gd name="adj" fmla="val 5630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3618492" y="4730033"/>
                <a:ext cx="1772541" cy="937443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/>
                <a:tailEnd type="none"/>
              </a:ln>
              <a:effectLst>
                <a:softEdge rad="12700"/>
              </a:effectLst>
              <a:scene3d>
                <a:camera prst="orthographicFront"/>
                <a:lightRig rig="threePt" dir="t">
                  <a:rot lat="0" lon="0" rev="600000"/>
                </a:lightRig>
              </a:scene3d>
              <a:sp3d prstMaterial="dk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3612882" y="4501453"/>
                <a:ext cx="0" cy="1166025"/>
              </a:xfrm>
              <a:prstGeom prst="straightConnector1">
                <a:avLst/>
              </a:prstGeom>
              <a:ln w="66675">
                <a:solidFill>
                  <a:schemeClr val="accent1">
                    <a:lumMod val="40000"/>
                    <a:lumOff val="60000"/>
                  </a:schemeClr>
                </a:solidFill>
                <a:tailEnd type="stealth"/>
              </a:ln>
              <a:scene3d>
                <a:camera prst="orthographicFront"/>
                <a:lightRig rig="threePt" dir="t"/>
              </a:scene3d>
              <a:sp3d>
                <a:bevelT w="215900" prst="coolSlant"/>
                <a:bevelB w="152400" h="50800" prst="softRound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1402454" y="4939019"/>
                <a:ext cx="2216038" cy="728459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>
                  <a:rot lat="0" lon="0" rev="3600000"/>
                </a:lightRig>
              </a:scene3d>
              <a:sp3d prstMaterial="plastic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miley Face 39"/>
              <p:cNvSpPr/>
              <p:nvPr/>
            </p:nvSpPr>
            <p:spPr>
              <a:xfrm rot="1357203">
                <a:off x="895028" y="3980421"/>
                <a:ext cx="572202" cy="579799"/>
              </a:xfrm>
              <a:prstGeom prst="smileyFace">
                <a:avLst>
                  <a:gd name="adj" fmla="val 4653"/>
                </a:avLst>
              </a:prstGeom>
              <a:scene3d>
                <a:camera prst="isometricOffAxis2Right"/>
                <a:lightRig rig="threePt" dir="t"/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1323917" y="4378037"/>
                <a:ext cx="2288966" cy="1289443"/>
              </a:xfrm>
              <a:prstGeom prst="straightConnector1">
                <a:avLst/>
              </a:prstGeom>
              <a:ln w="76200" cmpd="sng">
                <a:solidFill>
                  <a:schemeClr val="accent3">
                    <a:lumMod val="75000"/>
                  </a:schemeClr>
                </a:solidFill>
                <a:prstDash val="solid"/>
                <a:headEnd type="none"/>
                <a:tailEnd type="triangle"/>
              </a:ln>
              <a:effectLst>
                <a:softEdge rad="12700"/>
              </a:effectLst>
              <a:scene3d>
                <a:camera prst="orthographicFront"/>
                <a:lightRig rig="soft" dir="t"/>
              </a:scene3d>
              <a:sp3d prstMaterial="soft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ardrop 41"/>
              <p:cNvSpPr/>
              <p:nvPr/>
            </p:nvSpPr>
            <p:spPr>
              <a:xfrm rot="11891525">
                <a:off x="2473154" y="4330376"/>
                <a:ext cx="1155710" cy="799315"/>
              </a:xfrm>
              <a:prstGeom prst="teardrop">
                <a:avLst>
                  <a:gd name="adj" fmla="val 169913"/>
                </a:avLst>
              </a:prstGeom>
              <a:solidFill>
                <a:schemeClr val="accent5">
                  <a:lumMod val="40000"/>
                  <a:lumOff val="60000"/>
                  <a:alpha val="69000"/>
                </a:schemeClr>
              </a:solidFill>
              <a:ln>
                <a:noFill/>
              </a:ln>
              <a:scene3d>
                <a:camera prst="perspectiveContrastingRightFacing" fov="7200000">
                  <a:rot lat="19200000" lon="8400000" rev="3000000"/>
                </a:camera>
                <a:lightRig rig="threePt" dir="t">
                  <a:rot lat="0" lon="0" rev="17400000"/>
                </a:lightRig>
              </a:scene3d>
              <a:sp3d prstMaterial="matte">
                <a:bevelT w="2540000" h="615950" prst="coolSlant"/>
                <a:bevelB w="1111250" h="45085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260580" y="4560041"/>
              <a:ext cx="1508760" cy="150623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57000"/>
              </a:schemeClr>
            </a:solidFill>
            <a:ln w="3175" cap="sq"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  <a:reflection endPos="0" dir="5400000" sy="-100000" algn="bl" rotWithShape="0"/>
            </a:effectLst>
            <a:scene3d>
              <a:camera prst="isometricOffAxis2Top"/>
              <a:lightRig rig="twoPt" dir="t"/>
            </a:scene3d>
            <a:sp3d z="374650" prstMaterial="flat">
              <a:bevelT w="800100" h="7366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7281551" y="2698326"/>
            <a:ext cx="1570748" cy="1022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1. How to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compute these?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2659052" y="4442975"/>
            <a:ext cx="1359260" cy="92561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81492" y="4442975"/>
            <a:ext cx="3825895" cy="92561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87151" y="3287352"/>
            <a:ext cx="196343" cy="734886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4594439" y="2499426"/>
            <a:ext cx="2642224" cy="787926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0999" y="712343"/>
            <a:ext cx="2949994" cy="2367949"/>
            <a:chOff x="696386" y="3123304"/>
            <a:chExt cx="2949994" cy="2367949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76" y="3379658"/>
              <a:ext cx="2899504" cy="211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696386" y="3123304"/>
              <a:ext cx="2388642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Rendered image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98497" y="397027"/>
            <a:ext cx="6067175" cy="4106890"/>
            <a:chOff x="3167521" y="1184448"/>
            <a:chExt cx="6067175" cy="4106890"/>
          </a:xfrm>
        </p:grpSpPr>
        <p:pic>
          <p:nvPicPr>
            <p:cNvPr id="2048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756" y="2086878"/>
              <a:ext cx="3072018" cy="2585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7521" y="1184448"/>
              <a:ext cx="2097098" cy="1120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765" y="1553379"/>
              <a:ext cx="2035720" cy="644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6" name="Picture 6" descr="C:\Users\ksung\Desktop\ScreenHunter_56 Sep. 02 01.11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861" y="2757785"/>
              <a:ext cx="2040835" cy="1109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8751" y="4053538"/>
              <a:ext cx="2015261" cy="123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5804858" y="4689913"/>
            <a:ext cx="2740396" cy="95355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8" action="ppaction://hlinkfile"/>
              </a:rPr>
              <a:t>Maya Scene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22" y="2857100"/>
            <a:ext cx="1907353" cy="10223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Cone boundaries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50736" y="2208572"/>
            <a:ext cx="370502" cy="1106821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50736" y="2642215"/>
            <a:ext cx="639519" cy="67317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386" y="3929895"/>
            <a:ext cx="2994806" cy="22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95" y="3225651"/>
            <a:ext cx="2100485" cy="32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 flipH="1">
            <a:off x="532933" y="3392725"/>
            <a:ext cx="1032204" cy="1527084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565136" y="3392725"/>
            <a:ext cx="976111" cy="53717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879935">
            <a:off x="2530853" y="3739137"/>
            <a:ext cx="404275" cy="89773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3820071">
            <a:off x="-48214" y="4822430"/>
            <a:ext cx="655216" cy="897737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Spotlight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-200699" y="1373082"/>
                <a:ext cx="8525605" cy="51039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 smtClean="0"/>
                  <a:t>Position: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Main direction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b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e>
                    </m:acc>
                  </m:oMath>
                </a14:m>
                <a:endParaRPr lang="en-US" b="1" dirty="0" smtClean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𝝋</m:t>
                    </m:r>
                  </m:oMath>
                </a14:m>
                <a:r>
                  <a:rPr lang="en-US" dirty="0" smtClean="0">
                    <a:ea typeface="Cambria Math"/>
                  </a:rPr>
                  <a:t>: cone angle</a:t>
                </a:r>
              </a:p>
              <a:p>
                <a:pPr lvl="1"/>
                <a:r>
                  <a:rPr lang="el-GR" b="1" dirty="0" smtClean="0">
                    <a:solidFill>
                      <a:srgbClr val="00FF00"/>
                    </a:solidFill>
                  </a:rPr>
                  <a:t>θ</a:t>
                </a:r>
                <a:r>
                  <a:rPr lang="en-US" dirty="0" smtClean="0"/>
                  <a:t>: regions of full </a:t>
                </a:r>
                <a:br>
                  <a:rPr lang="en-US" dirty="0" smtClean="0"/>
                </a:br>
                <a:r>
                  <a:rPr lang="en-US" dirty="0" smtClean="0"/>
                  <a:t>     illumination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𝛂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</m:oMath>
                </a14:m>
                <a:r>
                  <a:rPr lang="en-US" dirty="0" smtClean="0"/>
                  <a:t>angle to position</a:t>
                </a:r>
                <a:br>
                  <a:rPr lang="en-US" dirty="0" smtClean="0"/>
                </a:br>
                <a:r>
                  <a:rPr lang="en-US" dirty="0" smtClean="0"/>
                  <a:t>      for illumination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l-GR" b="1" dirty="0" smtClean="0">
                    <a:solidFill>
                      <a:srgbClr val="00FF00"/>
                    </a:solidFill>
                  </a:rPr>
                  <a:t>θ</a:t>
                </a:r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/>
                        <a:ea typeface="Cambria Math"/>
                      </a:rPr>
                      <m:t>𝛂</m:t>
                    </m:r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0" i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Illumination drops off  according to: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699" y="1373082"/>
                <a:ext cx="8525605" cy="5103918"/>
              </a:xfrm>
              <a:prstGeom prst="rect">
                <a:avLst/>
              </a:prstGeom>
              <a:blipFill rotWithShape="1">
                <a:blip r:embed="rId2"/>
                <a:stretch>
                  <a:fillRect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/>
          <p:cNvGrpSpPr/>
          <p:nvPr/>
        </p:nvGrpSpPr>
        <p:grpSpPr>
          <a:xfrm>
            <a:off x="3549749" y="881130"/>
            <a:ext cx="5655187" cy="3684256"/>
            <a:chOff x="3406190" y="1356940"/>
            <a:chExt cx="5655187" cy="3684256"/>
          </a:xfrm>
        </p:grpSpPr>
        <p:grpSp>
          <p:nvGrpSpPr>
            <p:cNvPr id="120" name="Group 119"/>
            <p:cNvGrpSpPr/>
            <p:nvPr/>
          </p:nvGrpSpPr>
          <p:grpSpPr>
            <a:xfrm>
              <a:off x="3620147" y="1356940"/>
              <a:ext cx="5441230" cy="3684256"/>
              <a:chOff x="3109947" y="1903745"/>
              <a:chExt cx="5441230" cy="3684256"/>
            </a:xfrm>
          </p:grpSpPr>
          <p:sp>
            <p:nvSpPr>
              <p:cNvPr id="23" name="Trapezoid 22"/>
              <p:cNvSpPr/>
              <p:nvPr/>
            </p:nvSpPr>
            <p:spPr>
              <a:xfrm>
                <a:off x="3456166" y="3256845"/>
                <a:ext cx="4640084" cy="2331156"/>
              </a:xfrm>
              <a:prstGeom prst="trapezoid">
                <a:avLst>
                  <a:gd name="adj" fmla="val 56308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382383" y="3256845"/>
                <a:ext cx="2872226" cy="228565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36000">
                    <a:srgbClr val="D9D9D9"/>
                  </a:gs>
                  <a:gs pos="61000">
                    <a:schemeClr val="bg1">
                      <a:lumMod val="6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Isosceles Triangle 3"/>
              <p:cNvSpPr/>
              <p:nvPr/>
            </p:nvSpPr>
            <p:spPr>
              <a:xfrm rot="18557723">
                <a:off x="3526862" y="2295494"/>
                <a:ext cx="859699" cy="1061354"/>
              </a:xfrm>
              <a:prstGeom prst="triangl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257656" y="2795453"/>
                <a:ext cx="223602" cy="342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l-GR" b="1" dirty="0" smtClean="0">
                    <a:solidFill>
                      <a:srgbClr val="00FF00"/>
                    </a:solidFill>
                    <a:latin typeface="Cambria Math"/>
                    <a:ea typeface="Cambria Math"/>
                  </a:rPr>
                  <a:t>θ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3161642" y="3126450"/>
                    <a:ext cx="294524" cy="3554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1" i="1" dirty="0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1642" y="3126450"/>
                    <a:ext cx="294524" cy="35548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r="-20833" b="-862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/>
              <p:cNvCxnSpPr>
                <a:stCxn id="29" idx="3"/>
              </p:cNvCxnSpPr>
              <p:nvPr/>
            </p:nvCxnSpPr>
            <p:spPr>
              <a:xfrm>
                <a:off x="3481258" y="2966539"/>
                <a:ext cx="931992" cy="29030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4" idx="0"/>
              </p:cNvCxnSpPr>
              <p:nvPr/>
            </p:nvCxnSpPr>
            <p:spPr>
              <a:xfrm>
                <a:off x="3546026" y="2490083"/>
                <a:ext cx="2142327" cy="1768528"/>
              </a:xfrm>
              <a:prstGeom prst="straightConnector1">
                <a:avLst/>
              </a:prstGeom>
              <a:ln w="44450">
                <a:solidFill>
                  <a:schemeClr val="accent4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4" idx="0"/>
              </p:cNvCxnSpPr>
              <p:nvPr/>
            </p:nvCxnSpPr>
            <p:spPr>
              <a:xfrm>
                <a:off x="3546026" y="2490083"/>
                <a:ext cx="1889886" cy="2384847"/>
              </a:xfrm>
              <a:prstGeom prst="straightConnector1">
                <a:avLst/>
              </a:prstGeom>
              <a:ln w="22225">
                <a:solidFill>
                  <a:schemeClr val="accent3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546026" y="2490083"/>
                <a:ext cx="2938921" cy="878274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4" idx="0"/>
              </p:cNvCxnSpPr>
              <p:nvPr/>
            </p:nvCxnSpPr>
            <p:spPr>
              <a:xfrm>
                <a:off x="3546026" y="2490083"/>
                <a:ext cx="1603785" cy="2923389"/>
              </a:xfrm>
              <a:prstGeom prst="straightConnector1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4" idx="0"/>
              </p:cNvCxnSpPr>
              <p:nvPr/>
            </p:nvCxnSpPr>
            <p:spPr>
              <a:xfrm>
                <a:off x="3546026" y="2490083"/>
                <a:ext cx="2680870" cy="1307762"/>
              </a:xfrm>
              <a:prstGeom prst="straightConnector1">
                <a:avLst/>
              </a:prstGeom>
              <a:ln w="22225">
                <a:solidFill>
                  <a:schemeClr val="accent3">
                    <a:lumMod val="75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>
                <a:off x="3404918" y="3368357"/>
                <a:ext cx="1345329" cy="24564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3109947" y="3523224"/>
                <a:ext cx="2249453" cy="491013"/>
                <a:chOff x="3059147" y="3460765"/>
                <a:chExt cx="2249453" cy="4910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3059147" y="3460765"/>
                      <a:ext cx="397019" cy="37677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𝑳</m:t>
                                </m:r>
                              </m:e>
                            </m:acc>
                          </m:oMath>
                        </m:oMathPara>
                      </a14:m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9147" y="3460765"/>
                      <a:ext cx="397019" cy="376770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613" r="-4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54" idx="3"/>
                </p:cNvCxnSpPr>
                <p:nvPr/>
              </p:nvCxnSpPr>
              <p:spPr>
                <a:xfrm>
                  <a:off x="3456166" y="3649150"/>
                  <a:ext cx="1852434" cy="30262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prstDash val="dash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Arrow Connector 71"/>
              <p:cNvCxnSpPr>
                <a:stCxn id="4" idx="0"/>
              </p:cNvCxnSpPr>
              <p:nvPr/>
            </p:nvCxnSpPr>
            <p:spPr>
              <a:xfrm>
                <a:off x="3546026" y="2490083"/>
                <a:ext cx="2442315" cy="1001095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  <a:alpha val="63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Arc 26"/>
              <p:cNvSpPr/>
              <p:nvPr/>
            </p:nvSpPr>
            <p:spPr>
              <a:xfrm rot="5030679">
                <a:off x="3614690" y="2510900"/>
                <a:ext cx="960120" cy="958050"/>
              </a:xfrm>
              <a:prstGeom prst="arc">
                <a:avLst>
                  <a:gd name="adj1" fmla="val 16579259"/>
                  <a:gd name="adj2" fmla="val 20525152"/>
                </a:avLst>
              </a:prstGeom>
              <a:ln w="6985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/>
              <p:cNvSpPr/>
              <p:nvPr/>
            </p:nvSpPr>
            <p:spPr>
              <a:xfrm rot="6571943">
                <a:off x="4692925" y="2884023"/>
                <a:ext cx="772716" cy="974351"/>
              </a:xfrm>
              <a:prstGeom prst="arc">
                <a:avLst>
                  <a:gd name="adj1" fmla="val 14487313"/>
                  <a:gd name="adj2" fmla="val 20525152"/>
                </a:avLst>
              </a:prstGeom>
              <a:ln w="698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100"/>
                  <p:cNvSpPr/>
                  <p:nvPr/>
                </p:nvSpPr>
                <p:spPr>
                  <a:xfrm>
                    <a:off x="3257656" y="1903745"/>
                    <a:ext cx="777895" cy="7412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1" name="Rectangle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656" y="1903745"/>
                    <a:ext cx="777895" cy="74120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236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Right Brace 109"/>
              <p:cNvSpPr/>
              <p:nvPr/>
            </p:nvSpPr>
            <p:spPr>
              <a:xfrm rot="1721968">
                <a:off x="5600261" y="4262710"/>
                <a:ext cx="176183" cy="675285"/>
              </a:xfrm>
              <a:prstGeom prst="rightBrace">
                <a:avLst>
                  <a:gd name="adj1" fmla="val 60845"/>
                  <a:gd name="adj2" fmla="val 50000"/>
                </a:avLst>
              </a:prstGeom>
              <a:ln w="19050">
                <a:solidFill>
                  <a:srgbClr val="00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ight Brace 110"/>
              <p:cNvSpPr/>
              <p:nvPr/>
            </p:nvSpPr>
            <p:spPr>
              <a:xfrm rot="1796585">
                <a:off x="5315850" y="4919494"/>
                <a:ext cx="176183" cy="557106"/>
              </a:xfrm>
              <a:prstGeom prst="rightBrace">
                <a:avLst>
                  <a:gd name="adj1" fmla="val 60845"/>
                  <a:gd name="adj2" fmla="val 50000"/>
                </a:avLst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6869593" y="3137625"/>
                <a:ext cx="1603110" cy="7194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Region: </a:t>
                </a:r>
                <a:br>
                  <a:rPr lang="en-US" sz="1600" dirty="0" smtClean="0">
                    <a:solidFill>
                      <a:schemeClr val="tx1"/>
                    </a:solidFill>
                  </a:rPr>
                </a:br>
                <a:r>
                  <a:rPr lang="en-US" sz="1600" dirty="0" smtClean="0">
                    <a:solidFill>
                      <a:schemeClr val="tx1"/>
                    </a:solidFill>
                  </a:rPr>
                  <a:t>fully illuminated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791119" y="4011678"/>
                <a:ext cx="1760058" cy="7194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Penumbra Region: gradual drop off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H="1">
                <a:off x="5818496" y="3523224"/>
                <a:ext cx="1117476" cy="11122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5517820" y="4371380"/>
                <a:ext cx="1351773" cy="8879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Arc 27"/>
            <p:cNvSpPr>
              <a:spLocks noChangeAspect="1"/>
            </p:cNvSpPr>
            <p:nvPr/>
          </p:nvSpPr>
          <p:spPr>
            <a:xfrm rot="5000905">
              <a:off x="3403882" y="1375836"/>
              <a:ext cx="2139183" cy="2134568"/>
            </a:xfrm>
            <a:prstGeom prst="arc">
              <a:avLst>
                <a:gd name="adj1" fmla="val 16396294"/>
                <a:gd name="adj2" fmla="val 20724505"/>
              </a:avLst>
            </a:prstGeom>
            <a:ln w="698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/>
              <p:cNvSpPr/>
              <p:nvPr/>
            </p:nvSpPr>
            <p:spPr>
              <a:xfrm>
                <a:off x="5659143" y="1268982"/>
                <a:ext cx="397019" cy="376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𝛂</m:t>
                      </m:r>
                    </m:oMath>
                  </m:oMathPara>
                </a14:m>
                <a:endParaRPr lang="en-US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143" y="1268982"/>
                <a:ext cx="397019" cy="3767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/>
          <p:cNvCxnSpPr>
            <a:stCxn id="132" idx="2"/>
          </p:cNvCxnSpPr>
          <p:nvPr/>
        </p:nvCxnSpPr>
        <p:spPr>
          <a:xfrm>
            <a:off x="5857653" y="1645752"/>
            <a:ext cx="232018" cy="94563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6788176" y="1286049"/>
                <a:ext cx="1603110" cy="7194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>
                    <a:solidFill>
                      <a:schemeClr val="tx1"/>
                    </a:solidFill>
                  </a:rPr>
                  <a:t>Illumination at this point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176" y="1286049"/>
                <a:ext cx="1603110" cy="719405"/>
              </a:xfrm>
              <a:prstGeom prst="rect">
                <a:avLst/>
              </a:prstGeom>
              <a:blipFill rotWithShape="1">
                <a:blip r:embed="rId7"/>
                <a:stretch>
                  <a:fillRect l="-2281" b="-8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/>
          <p:cNvCxnSpPr/>
          <p:nvPr/>
        </p:nvCxnSpPr>
        <p:spPr>
          <a:xfrm flipH="1">
            <a:off x="6642100" y="1906605"/>
            <a:ext cx="615951" cy="56810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/>
              <p:cNvSpPr/>
              <p:nvPr/>
            </p:nvSpPr>
            <p:spPr>
              <a:xfrm>
                <a:off x="2821246" y="5379496"/>
                <a:ext cx="3283135" cy="102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46" y="5379496"/>
                <a:ext cx="3283135" cy="10276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51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off behavior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850" y="2692399"/>
            <a:ext cx="5099050" cy="3448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31941" y="1392000"/>
                <a:ext cx="3283135" cy="102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𝜃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𝜑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41" y="1392000"/>
                <a:ext cx="3283135" cy="10276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589731" y="4398052"/>
            <a:ext cx="1268519" cy="719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Drop off p=1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00801" y="4757755"/>
            <a:ext cx="1282699" cy="568107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17010" y="349781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p=0.2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43972" y="3046968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p=0.1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84822" y="544091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p=30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203967" y="5117457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p=20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22650" y="3682484"/>
            <a:ext cx="641351" cy="749083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36975" y="2900918"/>
            <a:ext cx="488948" cy="603250"/>
          </a:xfrm>
          <a:prstGeom prst="straightConnector1">
            <a:avLst/>
          </a:prstGeom>
          <a:ln w="85725">
            <a:solidFill>
              <a:schemeClr val="accent6">
                <a:lumMod val="75000"/>
              </a:schemeClr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20126" y="331315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P&gt;1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77072" y="2177322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P&lt;1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3012796" y="2361988"/>
            <a:ext cx="1213127" cy="53893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72841" y="3497818"/>
            <a:ext cx="1149809" cy="8138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0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0" y="6057900"/>
            <a:ext cx="1631950" cy="690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scene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45" y="2630187"/>
            <a:ext cx="581977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24799" y="202444"/>
            <a:ext cx="2949994" cy="2367949"/>
            <a:chOff x="696386" y="3123304"/>
            <a:chExt cx="2949994" cy="2367949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76" y="3379658"/>
              <a:ext cx="2899504" cy="2111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696386" y="3123304"/>
              <a:ext cx="2388642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No drop off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717" y="202444"/>
            <a:ext cx="2994806" cy="22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23" y="1898501"/>
            <a:ext cx="2100485" cy="32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95540" y="5631694"/>
            <a:ext cx="2388642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Penumbra region</a:t>
            </a:r>
          </a:p>
        </p:txBody>
      </p:sp>
    </p:spTree>
    <p:extLst>
      <p:ext uri="{BB962C8B-B14F-4D97-AF65-F5344CB8AC3E}">
        <p14:creationId xmlns:p14="http://schemas.microsoft.com/office/powerpoint/2010/main" val="1439641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Penumbra Region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6940" y="1871923"/>
                <a:ext cx="3715869" cy="416872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For a visible position: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𝑛𝑜𝑟𝑚𝑎𝑙𝑖𝑧𝑒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err="1" smtClean="0">
                    <a:ea typeface="Cambria Math"/>
                  </a:rPr>
                  <a:t>c</a:t>
                </a:r>
                <a:r>
                  <a:rPr lang="en-US" b="0" dirty="0" err="1" smtClean="0">
                    <a:ea typeface="Cambria Math"/>
                  </a:rPr>
                  <a:t>os</a:t>
                </a:r>
                <a:r>
                  <a:rPr lang="en-US" b="0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 ∙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 smtClean="0">
                  <a:solidFill>
                    <a:schemeClr val="accent4">
                      <a:lumMod val="50000"/>
                    </a:schemeClr>
                  </a:solidFill>
                  <a:ea typeface="Cambria Math"/>
                </a:endParaRPr>
              </a:p>
              <a:p>
                <a:pPr marL="0" lvl="1" indent="0">
                  <a:buNone/>
                </a:pPr>
                <a:endParaRPr lang="en-US" dirty="0" smtClean="0">
                  <a:solidFill>
                    <a:schemeClr val="accent4">
                      <a:lumMod val="50000"/>
                    </a:schemeClr>
                  </a:solidFill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dirty="0" smtClean="0">
                    <a:ea typeface="Cambria Math"/>
                  </a:rPr>
                  <a:t>If (</a:t>
                </a:r>
                <a:r>
                  <a:rPr lang="en-US" dirty="0" err="1">
                    <a:ea typeface="Cambria Math"/>
                  </a:rPr>
                  <a:t>cos</a:t>
                </a:r>
                <a:r>
                  <a:rPr lang="en-US" dirty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/>
                  </a:rPr>
                  <a:t> &gt; </a:t>
                </a:r>
                <a:r>
                  <a:rPr lang="en-US" dirty="0" err="1" smtClean="0">
                    <a:ea typeface="Cambria Math"/>
                  </a:rPr>
                  <a:t>cos</a:t>
                </a:r>
                <a:r>
                  <a:rPr lang="en-US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 smtClean="0">
                    <a:ea typeface="Cambria Math"/>
                  </a:rPr>
                  <a:t>          //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>
                    <a:ea typeface="Cambria Math"/>
                  </a:rPr>
                  <a:t> &lt;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400050" lvl="2" indent="0">
                  <a:buNone/>
                </a:pPr>
                <a:r>
                  <a:rPr lang="en-US" dirty="0" smtClean="0">
                    <a:ea typeface="Cambria Math"/>
                  </a:rPr>
                  <a:t>Full illumination</a:t>
                </a:r>
              </a:p>
              <a:p>
                <a:pPr marL="0" lvl="1" indent="0">
                  <a:buNone/>
                </a:pPr>
                <a:r>
                  <a:rPr lang="en-US" dirty="0" smtClean="0">
                    <a:ea typeface="Cambria Math"/>
                  </a:rPr>
                  <a:t>else if (</a:t>
                </a:r>
                <a:r>
                  <a:rPr lang="en-US" dirty="0" err="1" smtClean="0">
                    <a:ea typeface="Cambria Math"/>
                  </a:rPr>
                  <a:t>cos</a:t>
                </a:r>
                <a:r>
                  <a:rPr lang="en-US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 smtClean="0">
                    <a:ea typeface="Cambria Math"/>
                  </a:rPr>
                  <a:t>) &lt; </a:t>
                </a:r>
                <a:r>
                  <a:rPr lang="en-US" dirty="0" err="1" smtClean="0">
                    <a:ea typeface="Cambria Math"/>
                  </a:rPr>
                  <a:t>cos</a:t>
                </a:r>
                <a:r>
                  <a:rPr lang="en-US" dirty="0" smtClean="0">
                    <a:ea typeface="Cambria Math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𝜑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ea typeface="Cambria Math"/>
                  </a:rPr>
                  <a:t>))   //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pPr marL="0" lvl="1" indent="0">
                  <a:buNone/>
                </a:pPr>
                <a:r>
                  <a:rPr lang="en-US" dirty="0">
                    <a:ea typeface="Cambria Math"/>
                  </a:rPr>
                  <a:t> </a:t>
                </a:r>
                <a:r>
                  <a:rPr lang="en-US" dirty="0" smtClean="0">
                    <a:ea typeface="Cambria Math"/>
                  </a:rPr>
                  <a:t>        no illumination</a:t>
                </a:r>
              </a:p>
              <a:p>
                <a:pPr marL="0" lvl="1" indent="0">
                  <a:buNone/>
                </a:pPr>
                <a:r>
                  <a:rPr lang="en-US" dirty="0">
                    <a:ea typeface="Cambria Math"/>
                  </a:rPr>
                  <a:t>e</a:t>
                </a:r>
                <a:r>
                  <a:rPr lang="en-US" dirty="0" smtClean="0">
                    <a:ea typeface="Cambria Math"/>
                  </a:rPr>
                  <a:t>lse</a:t>
                </a:r>
              </a:p>
              <a:p>
                <a:pPr marL="0" lvl="1" indent="0">
                  <a:buNone/>
                </a:pPr>
                <a:r>
                  <a:rPr lang="en-US" dirty="0" smtClean="0">
                    <a:ea typeface="Cambria Math"/>
                  </a:rPr>
                  <a:t>         Penumbra region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940" y="1871923"/>
                <a:ext cx="3715869" cy="4168728"/>
              </a:xfrm>
              <a:blipFill rotWithShape="1">
                <a:blip r:embed="rId2"/>
                <a:stretch>
                  <a:fillRect l="-1803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3716243" y="1391270"/>
            <a:ext cx="5671964" cy="3721174"/>
            <a:chOff x="3709893" y="1727543"/>
            <a:chExt cx="5671964" cy="3721174"/>
          </a:xfrm>
        </p:grpSpPr>
        <p:sp>
          <p:nvSpPr>
            <p:cNvPr id="39" name="Trapezoid 38"/>
            <p:cNvSpPr/>
            <p:nvPr/>
          </p:nvSpPr>
          <p:spPr>
            <a:xfrm>
              <a:off x="4270069" y="3117561"/>
              <a:ext cx="4640084" cy="2331156"/>
            </a:xfrm>
            <a:prstGeom prst="trapezoid">
              <a:avLst>
                <a:gd name="adj" fmla="val 56308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196286" y="3117561"/>
              <a:ext cx="2872226" cy="228565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36000">
                  <a:srgbClr val="D9D9D9"/>
                </a:gs>
                <a:gs pos="61000">
                  <a:schemeClr val="bg1">
                    <a:lumMod val="6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 rot="18557723">
              <a:off x="4340765" y="2156210"/>
              <a:ext cx="859699" cy="1061354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71559" y="2656169"/>
              <a:ext cx="223602" cy="3421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b="1" dirty="0" smtClean="0">
                  <a:solidFill>
                    <a:srgbClr val="00FF00"/>
                  </a:solidFill>
                  <a:latin typeface="Cambria Math"/>
                  <a:ea typeface="Cambria Math"/>
                </a:rPr>
                <a:t>θ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975545" y="2987166"/>
                  <a:ext cx="294524" cy="35548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5545" y="2987166"/>
                  <a:ext cx="294524" cy="3554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20408" b="-86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>
              <a:stCxn id="42" idx="3"/>
            </p:cNvCxnSpPr>
            <p:nvPr/>
          </p:nvCxnSpPr>
          <p:spPr>
            <a:xfrm>
              <a:off x="4295161" y="2827255"/>
              <a:ext cx="931992" cy="29030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41" idx="0"/>
            </p:cNvCxnSpPr>
            <p:nvPr/>
          </p:nvCxnSpPr>
          <p:spPr>
            <a:xfrm>
              <a:off x="4359929" y="2350799"/>
              <a:ext cx="2142327" cy="1768528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41" idx="0"/>
            </p:cNvCxnSpPr>
            <p:nvPr/>
          </p:nvCxnSpPr>
          <p:spPr>
            <a:xfrm>
              <a:off x="4359929" y="2350799"/>
              <a:ext cx="1889886" cy="2384847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359929" y="2350799"/>
              <a:ext cx="2938921" cy="878274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1" idx="0"/>
            </p:cNvCxnSpPr>
            <p:nvPr/>
          </p:nvCxnSpPr>
          <p:spPr>
            <a:xfrm>
              <a:off x="4359929" y="2350799"/>
              <a:ext cx="1603785" cy="2923389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1" idx="0"/>
            </p:cNvCxnSpPr>
            <p:nvPr/>
          </p:nvCxnSpPr>
          <p:spPr>
            <a:xfrm>
              <a:off x="4359929" y="2350799"/>
              <a:ext cx="2680870" cy="1307762"/>
            </a:xfrm>
            <a:prstGeom prst="straightConnector1">
              <a:avLst/>
            </a:prstGeom>
            <a:ln w="22225">
              <a:solidFill>
                <a:schemeClr val="accent3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18821" y="3229073"/>
              <a:ext cx="1345329" cy="245643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3923850" y="3383940"/>
              <a:ext cx="2249453" cy="491013"/>
              <a:chOff x="3059147" y="3460765"/>
              <a:chExt cx="2249453" cy="4910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3059147" y="3460765"/>
                    <a:ext cx="397019" cy="37677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9147" y="3460765"/>
                    <a:ext cx="397019" cy="37677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613" r="-4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>
                <a:stCxn id="68" idx="3"/>
              </p:cNvCxnSpPr>
              <p:nvPr/>
            </p:nvCxnSpPr>
            <p:spPr>
              <a:xfrm>
                <a:off x="3456166" y="3649150"/>
                <a:ext cx="1852434" cy="30262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Smiley Face 51"/>
            <p:cNvSpPr/>
            <p:nvPr/>
          </p:nvSpPr>
          <p:spPr>
            <a:xfrm rot="234836">
              <a:off x="7823179" y="2271694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1Left">
                <a:rot lat="1658128" lon="4014475" rev="967910"/>
              </a:camera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6941653" y="2656169"/>
              <a:ext cx="1067057" cy="1281247"/>
            </a:xfrm>
            <a:prstGeom prst="straightConnector1">
              <a:avLst/>
            </a:prstGeom>
            <a:ln w="41275" cmpd="sng">
              <a:solidFill>
                <a:schemeClr val="accent3">
                  <a:lumMod val="60000"/>
                  <a:lumOff val="40000"/>
                  <a:alpha val="67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1" idx="0"/>
            </p:cNvCxnSpPr>
            <p:nvPr/>
          </p:nvCxnSpPr>
          <p:spPr>
            <a:xfrm>
              <a:off x="4359929" y="2350799"/>
              <a:ext cx="2581724" cy="1586617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  <a:alpha val="63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Arc 54"/>
            <p:cNvSpPr/>
            <p:nvPr/>
          </p:nvSpPr>
          <p:spPr>
            <a:xfrm rot="5030679">
              <a:off x="4428593" y="2371616"/>
              <a:ext cx="960120" cy="958050"/>
            </a:xfrm>
            <a:prstGeom prst="arc">
              <a:avLst>
                <a:gd name="adj1" fmla="val 16579259"/>
                <a:gd name="adj2" fmla="val 20525152"/>
              </a:avLst>
            </a:prstGeom>
            <a:ln w="698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5030679">
              <a:off x="5483622" y="3062088"/>
              <a:ext cx="617629" cy="597354"/>
            </a:xfrm>
            <a:prstGeom prst="arc">
              <a:avLst>
                <a:gd name="adj1" fmla="val 17065478"/>
                <a:gd name="adj2" fmla="val 20525152"/>
              </a:avLst>
            </a:prstGeom>
            <a:ln w="698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564150" y="1727543"/>
                  <a:ext cx="397019" cy="3767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𝛂</m:t>
                        </m:r>
                      </m:oMath>
                    </m:oMathPara>
                  </a14:m>
                  <a:endParaRPr lang="en-US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50" y="1727543"/>
                  <a:ext cx="397019" cy="37677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4071559" y="1764461"/>
                  <a:ext cx="777895" cy="741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559" y="1764461"/>
                  <a:ext cx="777895" cy="7412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3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50551" y="3346880"/>
                  <a:ext cx="1331306" cy="6159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A visible</a:t>
                  </a:r>
                  <a:br>
                    <a:rPr lang="en-US" sz="1600" dirty="0" smtClean="0">
                      <a:solidFill>
                        <a:schemeClr val="tx1"/>
                      </a:solidFill>
                    </a:rPr>
                  </a:br>
                  <a:r>
                    <a:rPr lang="en-US" sz="1600" dirty="0" smtClean="0">
                      <a:solidFill>
                        <a:schemeClr val="tx1"/>
                      </a:solidFill>
                    </a:rPr>
                    <a:t>position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0551" y="3346880"/>
                  <a:ext cx="1331306" cy="6159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752" b="-990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H="1">
              <a:off x="6992453" y="3661180"/>
              <a:ext cx="1076060" cy="276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7" idx="2"/>
            </p:cNvCxnSpPr>
            <p:nvPr/>
          </p:nvCxnSpPr>
          <p:spPr>
            <a:xfrm>
              <a:off x="5762660" y="2104313"/>
              <a:ext cx="251893" cy="143890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rc 37"/>
            <p:cNvSpPr>
              <a:spLocks noChangeAspect="1"/>
            </p:cNvSpPr>
            <p:nvPr/>
          </p:nvSpPr>
          <p:spPr>
            <a:xfrm rot="5000905">
              <a:off x="3707585" y="1783357"/>
              <a:ext cx="2139183" cy="2134568"/>
            </a:xfrm>
            <a:prstGeom prst="arc">
              <a:avLst>
                <a:gd name="adj1" fmla="val 16396294"/>
                <a:gd name="adj2" fmla="val 20724505"/>
              </a:avLst>
            </a:prstGeom>
            <a:ln w="698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957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Attenuation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816" y="14859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Illumination is a function of </a:t>
                </a:r>
              </a:p>
              <a:p>
                <a:pPr lvl="2"/>
                <a:r>
                  <a:rPr lang="en-US" dirty="0" smtClean="0"/>
                  <a:t>d = distance between light </a:t>
                </a:r>
                <a:br>
                  <a:rPr lang="en-US" dirty="0" smtClean="0"/>
                </a:br>
                <a:r>
                  <a:rPr lang="en-US" dirty="0" smtClean="0"/>
                  <a:t>       and visible position!!</a:t>
                </a:r>
              </a:p>
              <a:p>
                <a:r>
                  <a:rPr lang="en-US" dirty="0" smtClean="0"/>
                  <a:t>Physics tells 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Did not follow physics in the rest of the model!</a:t>
                </a:r>
              </a:p>
              <a:p>
                <a:pPr lvl="1"/>
                <a:r>
                  <a:rPr lang="en-US" dirty="0" smtClean="0"/>
                  <a:t>WAY too dark!!</a:t>
                </a:r>
              </a:p>
              <a:p>
                <a:r>
                  <a:rPr lang="en-US" dirty="0" smtClean="0"/>
                  <a:t>Generally: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816" y="1485900"/>
                <a:ext cx="8229600" cy="4525963"/>
              </a:xfrm>
              <a:blipFill rotWithShape="1">
                <a:blip r:embed="rId2"/>
                <a:stretch>
                  <a:fillRect l="-1704" t="-1752" b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5733675" y="1296092"/>
            <a:ext cx="3038422" cy="2216078"/>
            <a:chOff x="5546287" y="3343683"/>
            <a:chExt cx="3038422" cy="2216078"/>
          </a:xfrm>
        </p:grpSpPr>
        <p:sp>
          <p:nvSpPr>
            <p:cNvPr id="5" name="Trapezoid 4"/>
            <p:cNvSpPr/>
            <p:nvPr/>
          </p:nvSpPr>
          <p:spPr>
            <a:xfrm>
              <a:off x="5775086" y="4959511"/>
              <a:ext cx="2087116" cy="60025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un 6"/>
            <p:cNvSpPr/>
            <p:nvPr/>
          </p:nvSpPr>
          <p:spPr>
            <a:xfrm rot="19891773">
              <a:off x="7809660" y="3343683"/>
              <a:ext cx="387078" cy="364638"/>
            </a:xfrm>
            <a:prstGeom prst="sun">
              <a:avLst>
                <a:gd name="adj" fmla="val 20252"/>
              </a:avLst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OffAxis1Left"/>
              <a:lightRig rig="threePt" dir="t"/>
            </a:scene3d>
            <a:sp3d>
              <a:bevelT w="1333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121652" y="3580266"/>
              <a:ext cx="881548" cy="1610018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miley Face 8"/>
            <p:cNvSpPr/>
            <p:nvPr/>
          </p:nvSpPr>
          <p:spPr>
            <a:xfrm rot="1357203">
              <a:off x="5546287" y="4102035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2Right"/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5905500" y="4531130"/>
              <a:ext cx="1227679" cy="659155"/>
            </a:xfrm>
            <a:prstGeom prst="straightConnector1">
              <a:avLst/>
            </a:prstGeom>
            <a:ln w="76200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7956522" y="3592558"/>
              <a:ext cx="628187" cy="3701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7499350" y="3778533"/>
              <a:ext cx="771265" cy="1596137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headEnd type="arrow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7117966" y="5189579"/>
              <a:ext cx="628187" cy="37018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956522" y="4391935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 indent="0">
                <a:buNone/>
              </a:pPr>
              <a:r>
                <a:rPr lang="en-US" dirty="0" smtClean="0">
                  <a:ea typeface="Cambria Math"/>
                </a:rPr>
                <a:t>d</a:t>
              </a:r>
              <a:endParaRPr lang="en-US" dirty="0">
                <a:ea typeface="Cambria Math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825750" y="5295900"/>
                <a:ext cx="3018647" cy="669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  <m:sup/>
                          </m:sSub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  <m:sup/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750" y="5295900"/>
                <a:ext cx="3018647" cy="66992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41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 specify each of the</a:t>
            </a:r>
            <a:br>
              <a:rPr lang="en-US" dirty="0" smtClean="0"/>
            </a:br>
            <a:r>
              <a:rPr lang="en-US" dirty="0" smtClean="0"/>
              <a:t>components!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ksung\Desktop\ScreenHunter_01 Sep. 01 16.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209" y="2772628"/>
            <a:ext cx="3924300" cy="143827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sung\Desktop\ScreenHunter_02 Sep. 01 16.55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6"/>
          <a:stretch/>
        </p:blipFill>
        <p:spPr bwMode="auto">
          <a:xfrm>
            <a:off x="917302" y="3380139"/>
            <a:ext cx="3043511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sung\Desktop\ScreenHunter_03 Sep. 01 16.5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9" y="5295548"/>
            <a:ext cx="2963862" cy="909441"/>
          </a:xfrm>
          <a:prstGeom prst="rect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6138" y="3059668"/>
            <a:ext cx="762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Maya: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79961" y="2469118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OpenGL: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65439" y="4961994"/>
            <a:ext cx="188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ToyRayTracer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Phong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610" y="1721824"/>
                <a:ext cx="8551449" cy="992937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𝐴𝑙𝑙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𝑑𝑖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0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  <m:sup/>
                                  </m:sSub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𝑠𝑖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  <m:sup/>
                              </m:sSub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  <m:sup/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10" y="1721824"/>
                <a:ext cx="8551449" cy="9929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52890" y="2875002"/>
            <a:ext cx="2786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Our Ray Tracer implements: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484110" y="3620474"/>
                <a:ext cx="8551449" cy="9929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𝐼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 smtClean="0">
                              <a:latin typeface="Cambria Math"/>
                            </a:rPr>
                            <m:t>𝐴𝑙𝑙</m:t>
                          </m:r>
                          <m:r>
                            <a:rPr lang="en-US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 smtClean="0">
                              <a:latin typeface="Cambria Math"/>
                            </a:rPr>
                            <m:t>𝐿𝑖𝑔h𝑡𝑠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𝑑𝑖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𝑁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∙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10" y="3620474"/>
                <a:ext cx="8551449" cy="99293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1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Light source </a:t>
                </a:r>
                <a:r>
                  <a:rPr lang="en-US" dirty="0" smtClean="0"/>
                  <a:t>direction: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88" y="1475421"/>
            <a:ext cx="8229600" cy="46732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 around you … </a:t>
            </a:r>
          </a:p>
          <a:p>
            <a:r>
              <a:rPr lang="en-US" dirty="0" smtClean="0"/>
              <a:t>The light in Seattle: Indirect</a:t>
            </a:r>
          </a:p>
          <a:p>
            <a:pPr lvl="1"/>
            <a:r>
              <a:rPr lang="en-US" dirty="0" smtClean="0"/>
              <a:t>background, … ambient</a:t>
            </a:r>
          </a:p>
          <a:p>
            <a:r>
              <a:rPr lang="en-US" dirty="0" smtClean="0"/>
              <a:t>Sun light: Direct, very far away</a:t>
            </a:r>
          </a:p>
          <a:p>
            <a:pPr lvl="1"/>
            <a:r>
              <a:rPr lang="en-US" dirty="0" smtClean="0"/>
              <a:t>coming from a constant direction</a:t>
            </a:r>
            <a:br>
              <a:rPr lang="en-US" dirty="0" smtClean="0"/>
            </a:br>
            <a:r>
              <a:rPr lang="en-US" dirty="0" smtClean="0"/>
              <a:t>(independent of where you are)</a:t>
            </a:r>
          </a:p>
          <a:p>
            <a:r>
              <a:rPr lang="en-US" dirty="0"/>
              <a:t>L</a:t>
            </a:r>
            <a:r>
              <a:rPr lang="en-US" dirty="0" smtClean="0"/>
              <a:t>ight bulb at home: Direct</a:t>
            </a:r>
          </a:p>
          <a:p>
            <a:pPr lvl="1"/>
            <a:r>
              <a:rPr lang="en-US" dirty="0" smtClean="0"/>
              <a:t>closer, shines from a fixed point</a:t>
            </a:r>
          </a:p>
          <a:p>
            <a:r>
              <a:rPr lang="en-US" dirty="0" smtClean="0"/>
              <a:t>Light from the projector/desk lamp</a:t>
            </a:r>
          </a:p>
          <a:p>
            <a:pPr lvl="1"/>
            <a:r>
              <a:rPr lang="en-US" dirty="0" smtClean="0"/>
              <a:t>How would you describe this?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65502" y="1166881"/>
            <a:ext cx="2021687" cy="1750224"/>
            <a:chOff x="6653576" y="1621277"/>
            <a:chExt cx="2021687" cy="1750224"/>
          </a:xfrm>
        </p:grpSpPr>
        <p:pic>
          <p:nvPicPr>
            <p:cNvPr id="2050" name="Picture 2" descr="C:\Users\ksung\Desktop\ScreenHunter_04 Sep. 01 17.13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3576" y="1621277"/>
              <a:ext cx="2021687" cy="1750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7445240" y="1637794"/>
              <a:ext cx="1213198" cy="46643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>
              <a:normAutofit fontScale="2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credit: </a:t>
              </a:r>
              <a:br>
                <a:rPr lang="en-US" dirty="0" smtClean="0"/>
              </a:br>
              <a:r>
                <a:rPr lang="en-US" dirty="0"/>
                <a:t>http://mynasadata.larc.nasa.gov/Radiation_Explanation.html</a:t>
              </a:r>
              <a:endParaRPr lang="en-US" dirty="0" smtClean="0"/>
            </a:p>
          </p:txBody>
        </p:sp>
      </p:grpSp>
      <p:pic>
        <p:nvPicPr>
          <p:cNvPr id="2051" name="Picture 3" descr="C:\Users\ksung\Desktop\ScreenHunter_05 Sep. 01 17.3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316" y="2917105"/>
            <a:ext cx="3410622" cy="20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930802" y="2919039"/>
            <a:ext cx="1213198" cy="4664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credit</a:t>
            </a:r>
            <a:r>
              <a:rPr lang="en-US" dirty="0" smtClean="0">
                <a:solidFill>
                  <a:schemeClr val="bg1"/>
                </a:solidFill>
              </a:rPr>
              <a:t>: http</a:t>
            </a:r>
            <a:r>
              <a:rPr lang="en-US" dirty="0">
                <a:solidFill>
                  <a:schemeClr val="bg1"/>
                </a:solidFill>
              </a:rPr>
              <a:t>://www.truebeyonddesign.com/products-page/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0" name="Picture 9" descr="C:\Users\ksung\Desktop\ScreenHunter_10 Sep. 01 18.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180" y="5071273"/>
            <a:ext cx="2351000" cy="175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435862" y="5071274"/>
            <a:ext cx="2645028" cy="28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http://www.apartmenttherapy.com/ny/lighting/best-product-tolomeo-desk-lamp-001066</a:t>
            </a:r>
          </a:p>
        </p:txBody>
      </p:sp>
    </p:spTree>
    <p:extLst>
      <p:ext uri="{BB962C8B-B14F-4D97-AF65-F5344CB8AC3E}">
        <p14:creationId xmlns:p14="http://schemas.microsoft.com/office/powerpoint/2010/main" val="23650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Ambient Light?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in the real world!</a:t>
            </a:r>
          </a:p>
          <a:p>
            <a:r>
              <a:rPr lang="en-US" dirty="0" smtClean="0"/>
              <a:t>Implementation dependent!</a:t>
            </a:r>
          </a:p>
          <a:p>
            <a:pPr lvl="1"/>
            <a:r>
              <a:rPr lang="en-US" dirty="0" smtClean="0"/>
              <a:t>constant color added to illumination results</a:t>
            </a:r>
          </a:p>
          <a:p>
            <a:pPr lvl="1"/>
            <a:r>
              <a:rPr lang="en-US" dirty="0" smtClean="0"/>
              <a:t>Maya </a:t>
            </a:r>
            <a:r>
              <a:rPr lang="en-US" dirty="0" smtClean="0">
                <a:hlinkClick r:id="rId2" action="ppaction://hlinkfile"/>
              </a:rPr>
              <a:t>scene file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4496" y="3634043"/>
            <a:ext cx="8180967" cy="3266564"/>
            <a:chOff x="273026" y="3244227"/>
            <a:chExt cx="8180967" cy="3266564"/>
          </a:xfrm>
        </p:grpSpPr>
        <p:pic>
          <p:nvPicPr>
            <p:cNvPr id="7170" name="Picture 2" descr="C:\Users\ksung\Desktop\ScreenHunter_14 Sep. 01 20.1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534" y="3486345"/>
              <a:ext cx="2716007" cy="206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3" name="Picture 5" descr="C:\Users\ksung\Desktop\ScreenHunter_17 Sep. 01 20.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1052" y="5073932"/>
              <a:ext cx="1940753" cy="121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C:\Users\ksung\Desktop\ScreenHunter_15 Sep. 01 20.1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4112" y="3322764"/>
              <a:ext cx="1657350" cy="16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5" name="Picture 7" descr="C:\Users\ksung\Desktop\ScreenHunter_18 Sep. 01 20.12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26" y="3945697"/>
              <a:ext cx="2336036" cy="1321628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484293" y="5147524"/>
              <a:ext cx="1326481" cy="9452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Ambient light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018080" y="4336388"/>
              <a:ext cx="431957" cy="1173153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1940996" y="5147524"/>
              <a:ext cx="1077084" cy="362017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452911" y="5565537"/>
              <a:ext cx="1326481" cy="9452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Material Property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4629034" y="4702983"/>
              <a:ext cx="139310" cy="97976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768344" y="5682744"/>
              <a:ext cx="1502708" cy="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314853" y="3244227"/>
              <a:ext cx="1139140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Rendered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1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Sun?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describe the incoming light source for this scene?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53192" y="2698531"/>
            <a:ext cx="5320910" cy="3445981"/>
            <a:chOff x="2266365" y="3040730"/>
            <a:chExt cx="5320910" cy="3445981"/>
          </a:xfrm>
        </p:grpSpPr>
        <p:pic>
          <p:nvPicPr>
            <p:cNvPr id="8194" name="Picture 2" descr="C:\Users\ksung\Desktop\ScreenHunter_19 Sep. 01 20.25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365" y="3040730"/>
              <a:ext cx="5200299" cy="3445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2266365" y="3042133"/>
              <a:ext cx="5320910" cy="3744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325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/>
                <a:t>http://www.planetware.com/picture/kansas-cottonwood-falls-tallgrass-prairie-national-preserve-flint-hills-national-prairie-us-ks108.htm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5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Directional 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02078" y="1306269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Direction is: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 smtClean="0"/>
                  <a:t>No position!! (where is the Sun?)</a:t>
                </a:r>
              </a:p>
              <a:p>
                <a:r>
                  <a:rPr lang="en-US" dirty="0" smtClean="0"/>
                  <a:t>Light has no geometry and does </a:t>
                </a:r>
                <a:r>
                  <a:rPr lang="en-US" b="1" i="1" dirty="0" smtClean="0"/>
                  <a:t>not </a:t>
                </a:r>
                <a:r>
                  <a:rPr lang="en-US" dirty="0" smtClean="0"/>
                  <a:t>show up in final rendered image</a:t>
                </a:r>
              </a:p>
              <a:p>
                <a:r>
                  <a:rPr lang="en-US" dirty="0" smtClean="0"/>
                  <a:t>Planes looks … flat </a:t>
                </a:r>
                <a:r>
                  <a:rPr lang="en-US" dirty="0" smtClean="0">
                    <a:sym typeface="Wingdings" pitchFamily="2" charset="2"/>
                  </a:rPr>
                  <a:t></a:t>
                </a:r>
              </a:p>
              <a:p>
                <a:r>
                  <a:rPr lang="en-US" dirty="0" smtClean="0">
                    <a:sym typeface="Wingdings" pitchFamily="2" charset="2"/>
                    <a:hlinkClick r:id="rId2" action="ppaction://hlinkfile"/>
                  </a:rPr>
                  <a:t>Maya Scene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78" y="1306269"/>
                <a:ext cx="8229600" cy="4525963"/>
              </a:xfrm>
              <a:blipFill rotWithShape="1">
                <a:blip r:embed="rId3"/>
                <a:stretch>
                  <a:fillRect l="-1630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05227" y="947416"/>
                <a:ext cx="777895" cy="741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227" y="947416"/>
                <a:ext cx="777895" cy="741206"/>
              </a:xfrm>
              <a:prstGeom prst="rect">
                <a:avLst/>
              </a:prstGeom>
              <a:blipFill rotWithShape="1">
                <a:blip r:embed="rId4"/>
                <a:stretch>
                  <a:fillRect r="-283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9" name="Picture 3" descr="C:\Users\ksung\Desktop\ScreenHunter_22 Sep. 01 20.3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81" y="4695420"/>
            <a:ext cx="2674377" cy="188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4883724" y="3440158"/>
            <a:ext cx="3569080" cy="2840990"/>
            <a:chOff x="5426975" y="3008202"/>
            <a:chExt cx="3569080" cy="2840990"/>
          </a:xfrm>
        </p:grpSpPr>
        <p:pic>
          <p:nvPicPr>
            <p:cNvPr id="9218" name="Picture 2" descr="C:\Users\ksung\Desktop\ScreenHunter_21 Sep. 01 20.36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138" y="3298366"/>
              <a:ext cx="2356681" cy="2323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:\Users\ksung\Desktop\ScreenHunter_23 Sep. 01 20.36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9005" y="3008202"/>
              <a:ext cx="1857050" cy="58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1" name="Picture 5" descr="C:\Users\ksung\Desktop\ScreenHunter_24 Sep. 01 20.37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6975" y="4816577"/>
              <a:ext cx="1686327" cy="1032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7748314" y="5611152"/>
            <a:ext cx="1247741" cy="945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Directional 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Light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583123" y="5026395"/>
            <a:ext cx="685937" cy="822799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803254" y="4089556"/>
            <a:ext cx="465805" cy="1716604"/>
          </a:xfrm>
          <a:prstGeom prst="straightConnector1">
            <a:avLst/>
          </a:prstGeom>
          <a:ln w="22225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319586" y="4660008"/>
            <a:ext cx="1139140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</a:rPr>
              <a:t>Rendered image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465624" y="1279517"/>
            <a:ext cx="2161195" cy="1173569"/>
            <a:chOff x="6465624" y="1389064"/>
            <a:chExt cx="2161195" cy="1173569"/>
          </a:xfrm>
        </p:grpSpPr>
        <p:sp>
          <p:nvSpPr>
            <p:cNvPr id="6" name="Trapezoid 5"/>
            <p:cNvSpPr/>
            <p:nvPr/>
          </p:nvSpPr>
          <p:spPr>
            <a:xfrm>
              <a:off x="6465624" y="1962383"/>
              <a:ext cx="2087116" cy="60025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891456" y="1798169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911299" y="1806069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741736" y="1389064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7256550" y="1558002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614310" y="1615491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905227" y="1598370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568331" y="1798170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256550" y="1716184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7894136" y="1541464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700181" y="1615490"/>
              <a:ext cx="715520" cy="647017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13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Light Bulb?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you describe the light source of these scenes?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83" y="3395056"/>
            <a:ext cx="2777484" cy="2075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646483" y="5174769"/>
            <a:ext cx="2914299" cy="45299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http://home.cogeco.ca/~richardastro2/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543" y="3905549"/>
            <a:ext cx="2807713" cy="240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155422" y="3905549"/>
            <a:ext cx="2762834" cy="364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http://companyofburninghearts.wordpress.com/2010/03/18/mystic-clusters/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23056"/>
                <a:ext cx="5545441" cy="4903108"/>
              </a:xfrm>
            </p:spPr>
            <p:txBody>
              <a:bodyPr/>
              <a:lstStyle/>
              <a:p>
                <a:r>
                  <a:rPr lang="en-US" dirty="0" smtClean="0"/>
                  <a:t>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For every visible position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is unique!</a:t>
                </a:r>
              </a:p>
              <a:p>
                <a:r>
                  <a:rPr lang="en-US" dirty="0" smtClean="0"/>
                  <a:t>Illumination is a function of </a:t>
                </a:r>
                <a:br>
                  <a:rPr lang="en-US" dirty="0" smtClean="0"/>
                </a:br>
                <a:r>
                  <a:rPr lang="en-US" dirty="0" smtClean="0"/>
                  <a:t>relative position to lights!</a:t>
                </a:r>
                <a:endParaRPr lang="en-US" dirty="0" smtClean="0">
                  <a:hlinkClick r:id="rId2" action="ppaction://hlinkfile"/>
                </a:endParaRPr>
              </a:p>
              <a:p>
                <a:r>
                  <a:rPr lang="en-US" dirty="0" smtClean="0">
                    <a:hlinkClick r:id="rId2" action="ppaction://hlinkfile"/>
                  </a:rPr>
                  <a:t>Maya Scene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23056"/>
                <a:ext cx="5545441" cy="4903108"/>
              </a:xfrm>
              <a:blipFill rotWithShape="1">
                <a:blip r:embed="rId3"/>
                <a:stretch>
                  <a:fillRect l="-241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906878" y="436136"/>
            <a:ext cx="3108244" cy="2945786"/>
            <a:chOff x="5316049" y="3308388"/>
            <a:chExt cx="3108244" cy="2945786"/>
          </a:xfrm>
        </p:grpSpPr>
        <p:sp>
          <p:nvSpPr>
            <p:cNvPr id="5" name="Trapezoid 4"/>
            <p:cNvSpPr/>
            <p:nvPr/>
          </p:nvSpPr>
          <p:spPr>
            <a:xfrm>
              <a:off x="6002641" y="5653924"/>
              <a:ext cx="2087116" cy="600250"/>
            </a:xfrm>
            <a:prstGeom prst="trapezoid">
              <a:avLst>
                <a:gd name="adj" fmla="val 563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631707" y="4274679"/>
              <a:ext cx="1458050" cy="1689905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un 6"/>
            <p:cNvSpPr/>
            <p:nvPr/>
          </p:nvSpPr>
          <p:spPr>
            <a:xfrm rot="19891773">
              <a:off x="8037215" y="4038096"/>
              <a:ext cx="387078" cy="364638"/>
            </a:xfrm>
            <a:prstGeom prst="sun">
              <a:avLst>
                <a:gd name="adj" fmla="val 20252"/>
              </a:avLst>
            </a:prstGeom>
            <a:solidFill>
              <a:srgbClr val="FFFF00"/>
            </a:solidFill>
            <a:ln>
              <a:solidFill>
                <a:schemeClr val="accent6">
                  <a:lumMod val="75000"/>
                </a:schemeClr>
              </a:solidFill>
            </a:ln>
            <a:scene3d>
              <a:camera prst="isometricOffAxis1Left"/>
              <a:lightRig rig="threePt" dir="t"/>
            </a:scene3d>
            <a:sp3d>
              <a:bevelT w="1333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7349207" y="4274679"/>
              <a:ext cx="881548" cy="1610018"/>
            </a:xfrm>
            <a:prstGeom prst="straightConnector1">
              <a:avLst/>
            </a:prstGeom>
            <a:ln w="76200" cmpd="sng">
              <a:solidFill>
                <a:schemeClr val="accent4">
                  <a:lumMod val="60000"/>
                  <a:lumOff val="40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miley Face 8"/>
            <p:cNvSpPr/>
            <p:nvPr/>
          </p:nvSpPr>
          <p:spPr>
            <a:xfrm rot="1357203">
              <a:off x="5405542" y="4183047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2Right"/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691643" y="4605659"/>
              <a:ext cx="940064" cy="1348392"/>
            </a:xfrm>
            <a:prstGeom prst="straightConnector1">
              <a:avLst/>
            </a:prstGeom>
            <a:ln w="76200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5794940" y="4566390"/>
              <a:ext cx="1565794" cy="1318307"/>
            </a:xfrm>
            <a:prstGeom prst="straightConnector1">
              <a:avLst/>
            </a:prstGeom>
            <a:ln w="76200" cmpd="sng">
              <a:solidFill>
                <a:schemeClr val="accent3">
                  <a:lumMod val="60000"/>
                  <a:lumOff val="40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316049" y="3308388"/>
                  <a:ext cx="190735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Different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vector for each visible point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049" y="3308388"/>
                  <a:ext cx="1907353" cy="10223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917" r="-6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7046199" y="4095307"/>
              <a:ext cx="788193" cy="818892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046199" y="4095307"/>
              <a:ext cx="788193" cy="454721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72070" y="4737997"/>
            <a:ext cx="2764500" cy="2065902"/>
            <a:chOff x="179514" y="4855091"/>
            <a:chExt cx="2764500" cy="2065902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4" y="4855091"/>
              <a:ext cx="2764500" cy="183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182313" y="6120893"/>
              <a:ext cx="2388642" cy="8001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Rendered image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21268" y="4057707"/>
            <a:ext cx="5324585" cy="2524953"/>
            <a:chOff x="3427858" y="3777207"/>
            <a:chExt cx="5324585" cy="2524953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6900" y="3936334"/>
              <a:ext cx="3233140" cy="2270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018" y="5278836"/>
              <a:ext cx="1876425" cy="66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858" y="4067706"/>
              <a:ext cx="1951924" cy="706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42" name="Picture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867" y="3777207"/>
              <a:ext cx="1545826" cy="872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3729159" y="5356906"/>
              <a:ext cx="1247741" cy="9452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Point Lights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4572000" y="4274680"/>
              <a:ext cx="925620" cy="137961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572000" y="5200300"/>
              <a:ext cx="2808889" cy="453991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29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my desk lamp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56" y="3077859"/>
            <a:ext cx="2994806" cy="22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432156" y="3077859"/>
            <a:ext cx="2726589" cy="204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http://0.tqn.com/d/drawsketch/1/0/N/J/eggsetup.jpg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6" y="2665510"/>
            <a:ext cx="2801838" cy="185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24166" y="2665510"/>
            <a:ext cx="2728913" cy="193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chemeClr val="bg1"/>
                </a:solidFill>
              </a:rPr>
              <a:t>http://www.mackayphotography.co.uk/light_pollution.htm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39518" y="1475382"/>
            <a:ext cx="8047281" cy="451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would you describe the light source of these scenes?</a:t>
            </a:r>
            <a:endParaRPr 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229" y="2585567"/>
            <a:ext cx="2100485" cy="328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6708229" y="2585566"/>
            <a:ext cx="2245037" cy="273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mtClean="0">
                <a:solidFill>
                  <a:schemeClr val="bg1"/>
                </a:solidFill>
              </a:rPr>
              <a:t>http://agreenliving.org/tag/concept-design/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" descr="C:\Users\ksung\Desktop\ScreenHunter_13 Sep. 01 18.06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1" y="4658962"/>
            <a:ext cx="2819677" cy="185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449031" y="4658962"/>
            <a:ext cx="2595962" cy="2103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http://www.how-to-refinish-hardwood-floors.wirze.com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6856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Spot 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124" y="1398247"/>
                <a:ext cx="5247891" cy="4525963"/>
              </a:xfrm>
            </p:spPr>
            <p:txBody>
              <a:bodyPr/>
              <a:lstStyle/>
              <a:p>
                <a:r>
                  <a:rPr lang="en-US" dirty="0" smtClean="0"/>
                  <a:t>Direction + Position:</a:t>
                </a:r>
              </a:p>
              <a:p>
                <a:pPr lvl="1"/>
                <a:r>
                  <a:rPr lang="en-US" dirty="0" smtClean="0"/>
                  <a:t>Pointing direction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</m:acc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  <a:p>
                <a:pPr lvl="8"/>
                <a:endParaRPr lang="en-US" dirty="0" smtClean="0">
                  <a:ea typeface="Cambria Math"/>
                </a:endParaRPr>
              </a:p>
              <a:p>
                <a:pPr lvl="1"/>
                <a:r>
                  <a:rPr lang="en-US" dirty="0" smtClean="0"/>
                  <a:t>As in point light, for each visible point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is unique</a:t>
                </a:r>
                <a:r>
                  <a:rPr lang="en-US" dirty="0" smtClean="0"/>
                  <a:t>!</a:t>
                </a:r>
              </a:p>
              <a:p>
                <a:pPr lvl="8"/>
                <a:endParaRPr lang="en-US" dirty="0" smtClean="0"/>
              </a:p>
              <a:p>
                <a:pPr lvl="1"/>
                <a:r>
                  <a:rPr lang="en-US" dirty="0" smtClean="0"/>
                  <a:t>Cone angle (</a:t>
                </a:r>
                <a:r>
                  <a:rPr lang="el-GR" dirty="0" smtClean="0"/>
                  <a:t>θ</a:t>
                </a:r>
                <a:r>
                  <a:rPr lang="en-US" dirty="0"/>
                  <a:t>)</a:t>
                </a:r>
                <a:r>
                  <a:rPr lang="en-US" dirty="0" smtClean="0"/>
                  <a:t> defines illumination range</a:t>
                </a:r>
                <a:endParaRPr lang="en-US" dirty="0"/>
              </a:p>
              <a:p>
                <a:pPr lvl="1"/>
                <a:endParaRPr lang="en-US" dirty="0" smtClean="0"/>
              </a:p>
              <a:p>
                <a:pPr marL="3657600" lvl="8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124" y="1398247"/>
                <a:ext cx="5247891" cy="4525963"/>
              </a:xfrm>
              <a:blipFill rotWithShape="1">
                <a:blip r:embed="rId2"/>
                <a:stretch>
                  <a:fillRect l="-2555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9" name="Group 4108"/>
          <p:cNvGrpSpPr/>
          <p:nvPr/>
        </p:nvGrpSpPr>
        <p:grpSpPr>
          <a:xfrm>
            <a:off x="5227195" y="1663749"/>
            <a:ext cx="3320771" cy="3265158"/>
            <a:chOff x="5451557" y="1503970"/>
            <a:chExt cx="3320771" cy="3265158"/>
          </a:xfrm>
        </p:grpSpPr>
        <p:sp>
          <p:nvSpPr>
            <p:cNvPr id="23" name="Trapezoid 22"/>
            <p:cNvSpPr/>
            <p:nvPr/>
          </p:nvSpPr>
          <p:spPr>
            <a:xfrm>
              <a:off x="6164843" y="3184369"/>
              <a:ext cx="2087116" cy="600250"/>
            </a:xfrm>
            <a:prstGeom prst="trapezoid">
              <a:avLst>
                <a:gd name="adj" fmla="val 56308"/>
              </a:avLst>
            </a:prstGeom>
            <a:pattFill prst="wdDnDiag">
              <a:fgClr>
                <a:schemeClr val="accent1"/>
              </a:fgClr>
              <a:bgClr>
                <a:schemeClr val="accent1">
                  <a:lumMod val="60000"/>
                  <a:lumOff val="40000"/>
                </a:schemeClr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90345" y="3174535"/>
              <a:ext cx="1165275" cy="572203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63000"/>
              </a:schemeClr>
            </a:solidFill>
            <a:ln>
              <a:noFill/>
            </a:ln>
            <a:scene3d>
              <a:camera prst="isometricOffAxis2Top">
                <a:rot lat="18075712" lon="3207255" rev="1844144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904277" y="1677159"/>
              <a:ext cx="1200504" cy="1776618"/>
              <a:chOff x="5020785" y="1516344"/>
              <a:chExt cx="1200504" cy="1776618"/>
            </a:xfrm>
          </p:grpSpPr>
          <p:pic>
            <p:nvPicPr>
              <p:cNvPr id="4098" name="Picture 2" descr="C:\Users\ksung\Desktop\ScreenHunter_24 Sep. 01 02.30.jp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0785" y="1516344"/>
                <a:ext cx="544151" cy="6399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5316049" y="2002704"/>
                <a:ext cx="905240" cy="1290258"/>
              </a:xfrm>
              <a:prstGeom prst="straightConnector1">
                <a:avLst/>
              </a:prstGeom>
              <a:ln w="76200" cmpd="sng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headEnd type="triangle"/>
                <a:tailEnd type="none"/>
              </a:ln>
              <a:effectLst>
                <a:softEdge rad="12700"/>
              </a:effectLst>
              <a:scene3d>
                <a:camera prst="orthographicFront"/>
                <a:lightRig rig="threePt" dir="t">
                  <a:rot lat="0" lon="0" rev="600000"/>
                </a:lightRig>
              </a:scene3d>
              <a:sp3d prstMaterial="dkEdge">
                <a:bevelT w="158750" h="254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6225224" y="2114432"/>
              <a:ext cx="1314980" cy="1294329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171491" y="2215175"/>
              <a:ext cx="437483" cy="1269319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5491186" y="1503970"/>
                  <a:ext cx="777895" cy="741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186" y="1503970"/>
                  <a:ext cx="777895" cy="74120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4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Smiley Face 33"/>
            <p:cNvSpPr/>
            <p:nvPr/>
          </p:nvSpPr>
          <p:spPr>
            <a:xfrm rot="234836">
              <a:off x="8200126" y="1762819"/>
              <a:ext cx="572202" cy="579799"/>
            </a:xfrm>
            <a:prstGeom prst="smileyFace">
              <a:avLst>
                <a:gd name="adj" fmla="val 4653"/>
              </a:avLst>
            </a:prstGeom>
            <a:scene3d>
              <a:camera prst="isometricOffAxis1Left">
                <a:rot lat="1658128" lon="4014475" rev="967910"/>
              </a:camera>
              <a:lightRig rig="threePt" dir="t"/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04781" y="2052718"/>
              <a:ext cx="1288115" cy="1401060"/>
            </a:xfrm>
            <a:prstGeom prst="straightConnector1">
              <a:avLst/>
            </a:prstGeom>
            <a:ln w="41275" cmpd="sng">
              <a:solidFill>
                <a:schemeClr val="accent3">
                  <a:lumMod val="60000"/>
                  <a:lumOff val="40000"/>
                  <a:alpha val="67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578207" y="3746738"/>
                  <a:ext cx="1907353" cy="102239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dirty="0" smtClean="0">
                      <a:solidFill>
                        <a:schemeClr val="tx1"/>
                      </a:solidFill>
                    </a:rPr>
                    <a:t>Different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1600" dirty="0" smtClean="0">
                      <a:solidFill>
                        <a:schemeClr val="tx1"/>
                      </a:solidFill>
                    </a:rPr>
                    <a:t> vector for each visible point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8207" y="3746738"/>
                  <a:ext cx="1907353" cy="10223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97" r="-9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>
              <a:off x="5780088" y="2361471"/>
              <a:ext cx="610144" cy="22927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904277" y="2831440"/>
              <a:ext cx="747884" cy="74445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6199541" y="2163519"/>
              <a:ext cx="1183164" cy="1297117"/>
            </a:xfrm>
            <a:prstGeom prst="straightConnector1">
              <a:avLst/>
            </a:prstGeom>
            <a:ln w="41275" cmpd="sng">
              <a:solidFill>
                <a:schemeClr val="accent4">
                  <a:lumMod val="40000"/>
                  <a:lumOff val="60000"/>
                  <a:alpha val="75000"/>
                </a:schemeClr>
              </a:solidFill>
              <a:prstDash val="solid"/>
              <a:headEnd type="triangle"/>
              <a:tailEnd type="none"/>
            </a:ln>
            <a:effectLst>
              <a:softEdge rad="12700"/>
            </a:effectLst>
            <a:scene3d>
              <a:camera prst="orthographicFront"/>
              <a:lightRig rig="threePt" dir="t">
                <a:rot lat="0" lon="0" rev="600000"/>
              </a:lightRig>
            </a:scene3d>
            <a:sp3d prstMaterial="dk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451557" y="2460837"/>
                  <a:ext cx="777895" cy="741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557" y="2460837"/>
                  <a:ext cx="777895" cy="7412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7382704" y="2114432"/>
              <a:ext cx="1010192" cy="1370062"/>
            </a:xfrm>
            <a:prstGeom prst="straightConnector1">
              <a:avLst/>
            </a:prstGeom>
            <a:ln w="41275" cmpd="sng">
              <a:solidFill>
                <a:schemeClr val="accent3">
                  <a:lumMod val="60000"/>
                  <a:lumOff val="40000"/>
                  <a:alpha val="67000"/>
                </a:schemeClr>
              </a:solidFill>
              <a:prstDash val="solid"/>
              <a:headEnd type="none"/>
              <a:tailEnd type="triangle"/>
            </a:ln>
            <a:effectLst>
              <a:softEdge rad="12700"/>
            </a:effectLst>
            <a:scene3d>
              <a:camera prst="orthographicFront"/>
              <a:lightRig rig="soft" dir="t"/>
            </a:scene3d>
            <a:sp3d prstMaterial="softEdge">
              <a:bevelT w="158750" h="25400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c 60"/>
            <p:cNvSpPr/>
            <p:nvPr/>
          </p:nvSpPr>
          <p:spPr>
            <a:xfrm rot="7134550">
              <a:off x="5991395" y="2029052"/>
              <a:ext cx="555372" cy="672470"/>
            </a:xfrm>
            <a:prstGeom prst="arc">
              <a:avLst>
                <a:gd name="adj1" fmla="val 15167071"/>
                <a:gd name="adj2" fmla="val 19333320"/>
              </a:avLst>
            </a:prstGeom>
            <a:ln w="60325">
              <a:solidFill>
                <a:schemeClr val="bg2">
                  <a:lumMod val="75000"/>
                </a:schemeClr>
              </a:solidFill>
            </a:ln>
            <a:scene3d>
              <a:camera prst="perspectiveLeft"/>
              <a:lightRig rig="threePt" dir="t"/>
            </a:scene3d>
            <a:sp3d>
              <a:bevelT prst="convex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91186" y="2114432"/>
              <a:ext cx="577804" cy="537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l-GR" sz="2000" dirty="0" smtClean="0">
                  <a:solidFill>
                    <a:schemeClr val="tx1"/>
                  </a:solidFill>
                </a:rPr>
                <a:t>θ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 flipV="1">
              <a:off x="7104781" y="3484494"/>
              <a:ext cx="277925" cy="552567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7321421" y="3453778"/>
              <a:ext cx="61283" cy="583283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95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306</Words>
  <Application>Microsoft Office PowerPoint</Application>
  <PresentationFormat>On-screen Show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Office Theme</vt:lpstr>
      <vt:lpstr>Lights in the Phong Model</vt:lpstr>
      <vt:lpstr>Light source direction: L ̂</vt:lpstr>
      <vt:lpstr>What is Ambient Light?</vt:lpstr>
      <vt:lpstr>What about the Sun?</vt:lpstr>
      <vt:lpstr>Directional Light</vt:lpstr>
      <vt:lpstr>What about the Light Bulb?</vt:lpstr>
      <vt:lpstr>Point Light</vt:lpstr>
      <vt:lpstr>Now, my desk lamp</vt:lpstr>
      <vt:lpstr>Spot Light</vt:lpstr>
      <vt:lpstr>PowerPoint Presentation</vt:lpstr>
      <vt:lpstr>Spotlight bounds</vt:lpstr>
      <vt:lpstr>Drop off behavior</vt:lpstr>
      <vt:lpstr>PowerPoint Presentation</vt:lpstr>
      <vt:lpstr>Implement Penumbra Region</vt:lpstr>
      <vt:lpstr>Distance Attenuation</vt:lpstr>
      <vt:lpstr>How about I_L?</vt:lpstr>
      <vt:lpstr>General form of Phong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Photograph of two papers</dc:title>
  <dc:creator>Kelvin Sung</dc:creator>
  <cp:lastModifiedBy>Kelvin Sung</cp:lastModifiedBy>
  <cp:revision>521</cp:revision>
  <dcterms:created xsi:type="dcterms:W3CDTF">2006-08-16T00:00:00Z</dcterms:created>
  <dcterms:modified xsi:type="dcterms:W3CDTF">2016-01-25T01:23:54Z</dcterms:modified>
</cp:coreProperties>
</file>