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31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19" r:id="rId11"/>
    <p:sldId id="340" r:id="rId12"/>
    <p:sldId id="341" r:id="rId13"/>
    <p:sldId id="342" r:id="rId14"/>
    <p:sldId id="343" r:id="rId15"/>
    <p:sldId id="344" r:id="rId16"/>
    <p:sldId id="345" r:id="rId17"/>
    <p:sldId id="34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2" autoAdjust="0"/>
  </p:normalViewPr>
  <p:slideViewPr>
    <p:cSldViewPr snapToGrid="0">
      <p:cViewPr varScale="1">
        <p:scale>
          <a:sx n="159" d="100"/>
          <a:sy n="159" d="100"/>
        </p:scale>
        <p:origin x="1056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5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1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1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9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3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1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6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7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4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7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0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9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Texture Mapping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Pasting images on primitives</a:t>
            </a:r>
          </a:p>
        </p:txBody>
      </p:sp>
      <p:pic>
        <p:nvPicPr>
          <p:cNvPr id="4628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19400"/>
            <a:ext cx="8305800" cy="329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1163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80" y="3067879"/>
            <a:ext cx="8229600" cy="3418295"/>
          </a:xfrm>
        </p:spPr>
        <p:txBody>
          <a:bodyPr>
            <a:normAutofit/>
          </a:bodyPr>
          <a:lstStyle/>
          <a:p>
            <a:r>
              <a:rPr lang="en-US" dirty="0"/>
              <a:t>Distance between the samples:</a:t>
            </a:r>
          </a:p>
          <a:p>
            <a:pPr lvl="1"/>
            <a:r>
              <a:rPr lang="en-US" dirty="0"/>
              <a:t>Image pixel vs Display pixel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38172" y="1383867"/>
            <a:ext cx="7347761" cy="1871594"/>
            <a:chOff x="838172" y="1622233"/>
            <a:chExt cx="7347761" cy="1871594"/>
          </a:xfrm>
        </p:grpSpPr>
        <p:cxnSp>
          <p:nvCxnSpPr>
            <p:cNvPr id="356" name="Straight Arrow Connector 355"/>
            <p:cNvCxnSpPr/>
            <p:nvPr/>
          </p:nvCxnSpPr>
          <p:spPr>
            <a:xfrm flipV="1">
              <a:off x="3194685" y="1622233"/>
              <a:ext cx="0" cy="14493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/>
            <p:cNvCxnSpPr/>
            <p:nvPr/>
          </p:nvCxnSpPr>
          <p:spPr>
            <a:xfrm>
              <a:off x="3019539" y="2985475"/>
              <a:ext cx="3610726" cy="6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Oval 358"/>
            <p:cNvSpPr/>
            <p:nvPr/>
          </p:nvSpPr>
          <p:spPr>
            <a:xfrm>
              <a:off x="838172" y="1752369"/>
              <a:ext cx="2299648" cy="118909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pixel locations</a:t>
              </a:r>
            </a:p>
          </p:txBody>
        </p:sp>
        <p:cxnSp>
          <p:nvCxnSpPr>
            <p:cNvPr id="360" name="Straight Arrow Connector 359"/>
            <p:cNvCxnSpPr/>
            <p:nvPr/>
          </p:nvCxnSpPr>
          <p:spPr>
            <a:xfrm>
              <a:off x="3503101" y="2065471"/>
              <a:ext cx="0" cy="91693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/>
            <p:cNvCxnSpPr/>
            <p:nvPr/>
          </p:nvCxnSpPr>
          <p:spPr>
            <a:xfrm>
              <a:off x="3807901" y="2065471"/>
              <a:ext cx="0" cy="91693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4112701" y="2065471"/>
              <a:ext cx="0" cy="916933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>
              <a:off x="4417501" y="2065471"/>
              <a:ext cx="0" cy="916933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4722301" y="2065471"/>
              <a:ext cx="0" cy="916933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/>
            <p:cNvCxnSpPr/>
            <p:nvPr/>
          </p:nvCxnSpPr>
          <p:spPr>
            <a:xfrm>
              <a:off x="5027101" y="2065471"/>
              <a:ext cx="0" cy="916933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/>
            <p:nvPr/>
          </p:nvCxnSpPr>
          <p:spPr>
            <a:xfrm>
              <a:off x="5331901" y="2065471"/>
              <a:ext cx="0" cy="91693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Arrow Connector 373"/>
            <p:cNvCxnSpPr/>
            <p:nvPr/>
          </p:nvCxnSpPr>
          <p:spPr>
            <a:xfrm>
              <a:off x="5636701" y="2065471"/>
              <a:ext cx="0" cy="91693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Arrow Connector 375"/>
            <p:cNvCxnSpPr/>
            <p:nvPr/>
          </p:nvCxnSpPr>
          <p:spPr>
            <a:xfrm>
              <a:off x="5941501" y="2065471"/>
              <a:ext cx="0" cy="91693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/>
            <p:nvPr/>
          </p:nvCxnSpPr>
          <p:spPr>
            <a:xfrm>
              <a:off x="6246301" y="2065471"/>
              <a:ext cx="0" cy="916934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ontent Placeholder 2"/>
            <p:cNvSpPr txBox="1">
              <a:spLocks/>
            </p:cNvSpPr>
            <p:nvPr/>
          </p:nvSpPr>
          <p:spPr>
            <a:xfrm>
              <a:off x="6630264" y="2850959"/>
              <a:ext cx="1555669" cy="44127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55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/>
                <a:t>One </a:t>
              </a:r>
              <a:r>
                <a:rPr lang="en-US" dirty="0" err="1"/>
                <a:t>scaneline</a:t>
              </a:r>
              <a:endParaRPr lang="en-US" dirty="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498727" y="2833770"/>
              <a:ext cx="304800" cy="660057"/>
              <a:chOff x="3498727" y="2833770"/>
              <a:chExt cx="304800" cy="916934"/>
            </a:xfrm>
          </p:grpSpPr>
          <p:cxnSp>
            <p:nvCxnSpPr>
              <p:cNvPr id="48" name="Straight Arrow Connector 47"/>
              <p:cNvCxnSpPr/>
              <p:nvPr/>
            </p:nvCxnSpPr>
            <p:spPr>
              <a:xfrm>
                <a:off x="3498727" y="2833770"/>
                <a:ext cx="0" cy="916934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>
                <a:off x="3803527" y="2833770"/>
                <a:ext cx="0" cy="916934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Arrow Connector 50"/>
            <p:cNvCxnSpPr/>
            <p:nvPr/>
          </p:nvCxnSpPr>
          <p:spPr>
            <a:xfrm>
              <a:off x="3835548" y="3167504"/>
              <a:ext cx="277153" cy="6714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3263913" y="3174218"/>
              <a:ext cx="234814" cy="6714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5035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CB6E3-EF77-4B73-ABD5-14259E07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Image (AdobeStock_110585524_low.jpg)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B0E967-5F2E-4729-847E-E53D4CC39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28" y="1600200"/>
            <a:ext cx="6788944" cy="452596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577BBC-235D-4822-93EE-D17CF91AAA03}"/>
              </a:ext>
            </a:extLst>
          </p:cNvPr>
          <p:cNvSpPr txBox="1">
            <a:spLocks/>
          </p:cNvSpPr>
          <p:nvPr/>
        </p:nvSpPr>
        <p:spPr>
          <a:xfrm>
            <a:off x="2460459" y="6198003"/>
            <a:ext cx="3252986" cy="4412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Resolution: 1440x960</a:t>
            </a:r>
          </a:p>
        </p:txBody>
      </p:sp>
    </p:spTree>
    <p:extLst>
      <p:ext uri="{BB962C8B-B14F-4D97-AF65-F5344CB8AC3E}">
        <p14:creationId xmlns:p14="http://schemas.microsoft.com/office/powerpoint/2010/main" val="1562624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05006-8EE6-4D35-9E04-10F6E6A7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Issue: When viewed in 3D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07DCDD-8719-4846-9F35-348EB6C67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09" y="1681204"/>
            <a:ext cx="4516937" cy="2367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8EC62B-8E58-4DC2-9B9D-3E11E56C8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745" y="3598659"/>
            <a:ext cx="5618746" cy="286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00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05006-8EE6-4D35-9E04-10F6E6A7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Issue: When viewed in 3D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EC62B-8E58-4DC2-9B9D-3E11E56C8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702" y="1307127"/>
            <a:ext cx="5618746" cy="2867436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2DF0258-2066-488F-8C62-8D7C22F49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370" y="3703104"/>
            <a:ext cx="4511843" cy="3007895"/>
          </a:xfrm>
        </p:spPr>
      </p:pic>
      <p:sp>
        <p:nvSpPr>
          <p:cNvPr id="3" name="Trapezoid 2">
            <a:extLst>
              <a:ext uri="{FF2B5EF4-FFF2-40B4-BE49-F238E27FC236}">
                <a16:creationId xmlns:a16="http://schemas.microsoft.com/office/drawing/2014/main" id="{842C1F9A-AA65-42BF-A1F4-9F6A71C2032E}"/>
              </a:ext>
            </a:extLst>
          </p:cNvPr>
          <p:cNvSpPr/>
          <p:nvPr/>
        </p:nvSpPr>
        <p:spPr>
          <a:xfrm rot="19036950">
            <a:off x="5750666" y="3762642"/>
            <a:ext cx="1414793" cy="2888818"/>
          </a:xfrm>
          <a:prstGeom prst="trapezoid">
            <a:avLst>
              <a:gd name="adj" fmla="val 34036"/>
            </a:avLst>
          </a:prstGeom>
          <a:solidFill>
            <a:schemeClr val="bg1">
              <a:lumMod val="95000"/>
              <a:alpha val="5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A3224141-5792-40D8-B564-BE4471289CA4}"/>
              </a:ext>
            </a:extLst>
          </p:cNvPr>
          <p:cNvSpPr/>
          <p:nvPr/>
        </p:nvSpPr>
        <p:spPr>
          <a:xfrm>
            <a:off x="2486723" y="2292016"/>
            <a:ext cx="1555887" cy="1882547"/>
          </a:xfrm>
          <a:prstGeom prst="trapezoid">
            <a:avLst>
              <a:gd name="adj" fmla="val 109"/>
            </a:avLst>
          </a:prstGeom>
          <a:solidFill>
            <a:schemeClr val="bg1">
              <a:lumMod val="95000"/>
              <a:alpha val="56000"/>
            </a:schemeClr>
          </a:solid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C29188-E5A3-49F1-9185-16E9B19B39E8}"/>
              </a:ext>
            </a:extLst>
          </p:cNvPr>
          <p:cNvCxnSpPr/>
          <p:nvPr/>
        </p:nvCxnSpPr>
        <p:spPr>
          <a:xfrm>
            <a:off x="2480367" y="4174563"/>
            <a:ext cx="0" cy="1154961"/>
          </a:xfrm>
          <a:prstGeom prst="straightConnector1">
            <a:avLst/>
          </a:prstGeom>
          <a:ln w="31750">
            <a:solidFill>
              <a:srgbClr val="FF0000"/>
            </a:solidFill>
            <a:prstDash val="dash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8A78EC-0EEC-4B44-BF78-85DBD149AE48}"/>
              </a:ext>
            </a:extLst>
          </p:cNvPr>
          <p:cNvCxnSpPr/>
          <p:nvPr/>
        </p:nvCxnSpPr>
        <p:spPr>
          <a:xfrm>
            <a:off x="4042610" y="4174563"/>
            <a:ext cx="0" cy="1154961"/>
          </a:xfrm>
          <a:prstGeom prst="straightConnector1">
            <a:avLst/>
          </a:prstGeom>
          <a:ln w="31750">
            <a:solidFill>
              <a:srgbClr val="FF0000"/>
            </a:solidFill>
            <a:prstDash val="dash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84B228-A443-49E6-A2E4-1D49FEDBE3DB}"/>
              </a:ext>
            </a:extLst>
          </p:cNvPr>
          <p:cNvCxnSpPr/>
          <p:nvPr/>
        </p:nvCxnSpPr>
        <p:spPr>
          <a:xfrm>
            <a:off x="2575858" y="4493364"/>
            <a:ext cx="13776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5BFD35-CAC6-44CF-A9CF-AD1D84ACDED4}"/>
              </a:ext>
            </a:extLst>
          </p:cNvPr>
          <p:cNvSpPr txBox="1">
            <a:spLocks/>
          </p:cNvSpPr>
          <p:nvPr/>
        </p:nvSpPr>
        <p:spPr>
          <a:xfrm>
            <a:off x="2535547" y="4607663"/>
            <a:ext cx="1555669" cy="44127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Pixels on screen, e.g., 200 pixels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0246E6-4B07-4460-B110-221BBC262D2E}"/>
              </a:ext>
            </a:extLst>
          </p:cNvPr>
          <p:cNvCxnSpPr>
            <a:cxnSpLocks/>
          </p:cNvCxnSpPr>
          <p:nvPr/>
        </p:nvCxnSpPr>
        <p:spPr>
          <a:xfrm flipH="1" flipV="1">
            <a:off x="5327105" y="3697088"/>
            <a:ext cx="301891" cy="271319"/>
          </a:xfrm>
          <a:prstGeom prst="straightConnector1">
            <a:avLst/>
          </a:prstGeom>
          <a:ln w="31750">
            <a:solidFill>
              <a:srgbClr val="FF0000"/>
            </a:solidFill>
            <a:prstDash val="dash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5CD959-DBB3-4BC0-8A90-4893366704CB}"/>
              </a:ext>
            </a:extLst>
          </p:cNvPr>
          <p:cNvCxnSpPr>
            <a:cxnSpLocks/>
          </p:cNvCxnSpPr>
          <p:nvPr/>
        </p:nvCxnSpPr>
        <p:spPr>
          <a:xfrm flipH="1" flipV="1">
            <a:off x="5000389" y="4050935"/>
            <a:ext cx="301891" cy="271319"/>
          </a:xfrm>
          <a:prstGeom prst="straightConnector1">
            <a:avLst/>
          </a:prstGeom>
          <a:ln w="31750">
            <a:solidFill>
              <a:srgbClr val="FF0000"/>
            </a:solidFill>
            <a:prstDash val="dash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D4F983-C341-431C-979F-E92C667BDECA}"/>
              </a:ext>
            </a:extLst>
          </p:cNvPr>
          <p:cNvCxnSpPr>
            <a:cxnSpLocks/>
          </p:cNvCxnSpPr>
          <p:nvPr/>
        </p:nvCxnSpPr>
        <p:spPr>
          <a:xfrm flipV="1">
            <a:off x="5052786" y="3767848"/>
            <a:ext cx="249494" cy="2830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CEB9EA2-8474-4FF4-85A1-98BDF89B9E9F}"/>
              </a:ext>
            </a:extLst>
          </p:cNvPr>
          <p:cNvSpPr txBox="1">
            <a:spLocks/>
          </p:cNvSpPr>
          <p:nvPr/>
        </p:nvSpPr>
        <p:spPr>
          <a:xfrm>
            <a:off x="5571946" y="3120541"/>
            <a:ext cx="2831922" cy="799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Pixels on image:  e.g., 100 pixels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Need to “magnify pixels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ED09B72-B5E2-40D7-95E1-316DAEAC93D7}"/>
              </a:ext>
            </a:extLst>
          </p:cNvPr>
          <p:cNvSpPr txBox="1">
            <a:spLocks/>
          </p:cNvSpPr>
          <p:nvPr/>
        </p:nvSpPr>
        <p:spPr>
          <a:xfrm>
            <a:off x="6312078" y="2111541"/>
            <a:ext cx="2831922" cy="677377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Pixels on image:  e.g., 400 pixels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 Need to “combine” (or filter) pixels</a:t>
            </a:r>
            <a:endParaRPr lang="en-US" dirty="0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74A5DEE-07EF-44B3-AFBA-37F7D5C6DAA8}"/>
              </a:ext>
            </a:extLst>
          </p:cNvPr>
          <p:cNvCxnSpPr>
            <a:cxnSpLocks/>
          </p:cNvCxnSpPr>
          <p:nvPr/>
        </p:nvCxnSpPr>
        <p:spPr>
          <a:xfrm rot="5400000">
            <a:off x="5118866" y="3327580"/>
            <a:ext cx="543514" cy="513065"/>
          </a:xfrm>
          <a:prstGeom prst="curvedConnector3">
            <a:avLst>
              <a:gd name="adj1" fmla="val -202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204C259-8415-4A92-B273-49A748FEA8FB}"/>
              </a:ext>
            </a:extLst>
          </p:cNvPr>
          <p:cNvCxnSpPr>
            <a:cxnSpLocks/>
          </p:cNvCxnSpPr>
          <p:nvPr/>
        </p:nvCxnSpPr>
        <p:spPr>
          <a:xfrm flipV="1">
            <a:off x="6897016" y="5739063"/>
            <a:ext cx="883365" cy="8464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AC6680E6-24A8-4E88-85CC-E2E16E74F4A8}"/>
              </a:ext>
            </a:extLst>
          </p:cNvPr>
          <p:cNvCxnSpPr>
            <a:cxnSpLocks/>
          </p:cNvCxnSpPr>
          <p:nvPr/>
        </p:nvCxnSpPr>
        <p:spPr>
          <a:xfrm rot="5400000">
            <a:off x="6204871" y="3757820"/>
            <a:ext cx="3428251" cy="102121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C8E19D7-F20F-45F4-BE3F-4225CC414F20}"/>
              </a:ext>
            </a:extLst>
          </p:cNvPr>
          <p:cNvCxnSpPr>
            <a:cxnSpLocks/>
          </p:cNvCxnSpPr>
          <p:nvPr/>
        </p:nvCxnSpPr>
        <p:spPr>
          <a:xfrm>
            <a:off x="8185876" y="6065251"/>
            <a:ext cx="412289" cy="287423"/>
          </a:xfrm>
          <a:prstGeom prst="straightConnector1">
            <a:avLst/>
          </a:prstGeom>
          <a:ln w="31750">
            <a:solidFill>
              <a:schemeClr val="bg1"/>
            </a:solidFill>
            <a:prstDash val="dash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022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05006-8EE6-4D35-9E04-10F6E6A7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filtering: Magnify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1B0B46B-6507-415A-986B-C5FE1EAF5874}"/>
              </a:ext>
            </a:extLst>
          </p:cNvPr>
          <p:cNvGrpSpPr/>
          <p:nvPr/>
        </p:nvGrpSpPr>
        <p:grpSpPr>
          <a:xfrm>
            <a:off x="589617" y="4367524"/>
            <a:ext cx="4692322" cy="2033736"/>
            <a:chOff x="444999" y="1410271"/>
            <a:chExt cx="4692322" cy="2033736"/>
          </a:xfrm>
        </p:grpSpPr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8CEB9EA2-8474-4FF4-85A1-98BDF89B9E9F}"/>
                </a:ext>
              </a:extLst>
            </p:cNvPr>
            <p:cNvSpPr txBox="1">
              <a:spLocks/>
            </p:cNvSpPr>
            <p:nvPr/>
          </p:nvSpPr>
          <p:spPr>
            <a:xfrm>
              <a:off x="3827623" y="1726683"/>
              <a:ext cx="1309698" cy="44127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/>
                <a:t>One pixel on image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E034874-D7D1-4ABE-80D3-E3D2C889E6C2}"/>
                </a:ext>
              </a:extLst>
            </p:cNvPr>
            <p:cNvGrpSpPr/>
            <p:nvPr/>
          </p:nvGrpSpPr>
          <p:grpSpPr>
            <a:xfrm>
              <a:off x="444999" y="1410271"/>
              <a:ext cx="3014074" cy="1398296"/>
              <a:chOff x="444999" y="1410271"/>
              <a:chExt cx="3014074" cy="1398296"/>
            </a:xfrm>
            <a:solidFill>
              <a:schemeClr val="bg1">
                <a:alpha val="40000"/>
              </a:schemeClr>
            </a:solidFill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38EC62B-8E58-4DC2-9B9D-3E11E56C85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8818" t="54480" r="24392" b="30336"/>
              <a:stretch/>
            </p:blipFill>
            <p:spPr>
              <a:xfrm>
                <a:off x="457199" y="1411997"/>
                <a:ext cx="2999189" cy="1384103"/>
              </a:xfrm>
              <a:prstGeom prst="rect">
                <a:avLst/>
              </a:prstGeom>
              <a:grpFill/>
            </p:spPr>
          </p:pic>
          <p:sp useBgFill="1"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BD81680-554F-4A18-9171-7D7234110F1C}"/>
                  </a:ext>
                </a:extLst>
              </p:cNvPr>
              <p:cNvSpPr/>
              <p:nvPr/>
            </p:nvSpPr>
            <p:spPr>
              <a:xfrm>
                <a:off x="457200" y="1411998"/>
                <a:ext cx="3001873" cy="138938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83C5FB4-D7C6-48CA-90E1-A9DB11F9919F}"/>
                  </a:ext>
                </a:extLst>
              </p:cNvPr>
              <p:cNvGrpSpPr/>
              <p:nvPr/>
            </p:nvGrpSpPr>
            <p:grpSpPr>
              <a:xfrm>
                <a:off x="661737" y="1411997"/>
                <a:ext cx="381000" cy="1371638"/>
                <a:chOff x="661737" y="1411997"/>
                <a:chExt cx="381000" cy="1371638"/>
              </a:xfrm>
              <a:grpFill/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38747EF9-77C9-4FCF-BD3F-6F15B1F87B18}"/>
                    </a:ext>
                  </a:extLst>
                </p:cNvPr>
                <p:cNvCxnSpPr/>
                <p:nvPr/>
              </p:nvCxnSpPr>
              <p:spPr>
                <a:xfrm>
                  <a:off x="661737" y="1411997"/>
                  <a:ext cx="0" cy="1371638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24D72E0-63BE-4609-801F-D06AF95CB475}"/>
                    </a:ext>
                  </a:extLst>
                </p:cNvPr>
                <p:cNvCxnSpPr/>
                <p:nvPr/>
              </p:nvCxnSpPr>
              <p:spPr>
                <a:xfrm>
                  <a:off x="852237" y="1411997"/>
                  <a:ext cx="0" cy="1371638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0BE8C2B7-70B1-4365-BF63-85A5BE99DA3E}"/>
                    </a:ext>
                  </a:extLst>
                </p:cNvPr>
                <p:cNvCxnSpPr/>
                <p:nvPr/>
              </p:nvCxnSpPr>
              <p:spPr>
                <a:xfrm>
                  <a:off x="1042737" y="1411997"/>
                  <a:ext cx="0" cy="1371638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EED1EAA1-30DD-428C-900E-382B3CAE5B72}"/>
                  </a:ext>
                </a:extLst>
              </p:cNvPr>
              <p:cNvGrpSpPr/>
              <p:nvPr/>
            </p:nvGrpSpPr>
            <p:grpSpPr>
              <a:xfrm>
                <a:off x="1233237" y="1420871"/>
                <a:ext cx="381000" cy="1371638"/>
                <a:chOff x="661737" y="1411997"/>
                <a:chExt cx="381000" cy="1371638"/>
              </a:xfrm>
              <a:grpFill/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9E3B81FE-23F9-4CA4-9BD4-F43E3D2D79A5}"/>
                    </a:ext>
                  </a:extLst>
                </p:cNvPr>
                <p:cNvCxnSpPr/>
                <p:nvPr/>
              </p:nvCxnSpPr>
              <p:spPr>
                <a:xfrm>
                  <a:off x="661737" y="1411997"/>
                  <a:ext cx="0" cy="1371638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A36161CB-4B9D-434D-A2A3-28BF2D888C42}"/>
                    </a:ext>
                  </a:extLst>
                </p:cNvPr>
                <p:cNvCxnSpPr/>
                <p:nvPr/>
              </p:nvCxnSpPr>
              <p:spPr>
                <a:xfrm>
                  <a:off x="852237" y="1411997"/>
                  <a:ext cx="0" cy="1371638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676C86EF-D32A-4474-AD4E-6C2872E39C38}"/>
                    </a:ext>
                  </a:extLst>
                </p:cNvPr>
                <p:cNvCxnSpPr/>
                <p:nvPr/>
              </p:nvCxnSpPr>
              <p:spPr>
                <a:xfrm>
                  <a:off x="1042737" y="1411997"/>
                  <a:ext cx="0" cy="1371638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AC4E0BB-C67A-417F-AC06-471A8C8D3B45}"/>
                  </a:ext>
                </a:extLst>
              </p:cNvPr>
              <p:cNvGrpSpPr/>
              <p:nvPr/>
            </p:nvGrpSpPr>
            <p:grpSpPr>
              <a:xfrm>
                <a:off x="1804737" y="1410271"/>
                <a:ext cx="381000" cy="1371638"/>
                <a:chOff x="661737" y="1411997"/>
                <a:chExt cx="381000" cy="1371638"/>
              </a:xfrm>
              <a:grpFill/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C7F769E-B9A4-484A-8249-FF2CE520B679}"/>
                    </a:ext>
                  </a:extLst>
                </p:cNvPr>
                <p:cNvCxnSpPr/>
                <p:nvPr/>
              </p:nvCxnSpPr>
              <p:spPr>
                <a:xfrm>
                  <a:off x="661737" y="1411997"/>
                  <a:ext cx="0" cy="1371638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203928D-370A-4AF7-AA29-512DC51901B6}"/>
                    </a:ext>
                  </a:extLst>
                </p:cNvPr>
                <p:cNvCxnSpPr/>
                <p:nvPr/>
              </p:nvCxnSpPr>
              <p:spPr>
                <a:xfrm>
                  <a:off x="852237" y="1411997"/>
                  <a:ext cx="0" cy="1371638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CC394D71-012D-40F6-B123-050D915392D1}"/>
                    </a:ext>
                  </a:extLst>
                </p:cNvPr>
                <p:cNvCxnSpPr/>
                <p:nvPr/>
              </p:nvCxnSpPr>
              <p:spPr>
                <a:xfrm>
                  <a:off x="1042737" y="1411997"/>
                  <a:ext cx="0" cy="1371638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CBA8963-5AAB-46BB-A58F-E043827F80B1}"/>
                  </a:ext>
                </a:extLst>
              </p:cNvPr>
              <p:cNvGrpSpPr/>
              <p:nvPr/>
            </p:nvGrpSpPr>
            <p:grpSpPr>
              <a:xfrm>
                <a:off x="2376237" y="1420871"/>
                <a:ext cx="381000" cy="1371638"/>
                <a:chOff x="661737" y="1411997"/>
                <a:chExt cx="381000" cy="1371638"/>
              </a:xfrm>
              <a:grpFill/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9890EB75-B105-4D23-B5BB-708F3B9EBE87}"/>
                    </a:ext>
                  </a:extLst>
                </p:cNvPr>
                <p:cNvCxnSpPr/>
                <p:nvPr/>
              </p:nvCxnSpPr>
              <p:spPr>
                <a:xfrm>
                  <a:off x="661737" y="1411997"/>
                  <a:ext cx="0" cy="1371638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601834BA-D5E7-4D90-8AD0-2FCCA931F7DD}"/>
                    </a:ext>
                  </a:extLst>
                </p:cNvPr>
                <p:cNvCxnSpPr/>
                <p:nvPr/>
              </p:nvCxnSpPr>
              <p:spPr>
                <a:xfrm>
                  <a:off x="852237" y="1411997"/>
                  <a:ext cx="0" cy="1371638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776F6640-38E1-48B8-B276-75E47A1A6890}"/>
                    </a:ext>
                  </a:extLst>
                </p:cNvPr>
                <p:cNvCxnSpPr/>
                <p:nvPr/>
              </p:nvCxnSpPr>
              <p:spPr>
                <a:xfrm>
                  <a:off x="1042737" y="1411997"/>
                  <a:ext cx="0" cy="1371638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B07FDDFF-8749-439D-A798-C7602558AF68}"/>
                  </a:ext>
                </a:extLst>
              </p:cNvPr>
              <p:cNvGrpSpPr/>
              <p:nvPr/>
            </p:nvGrpSpPr>
            <p:grpSpPr>
              <a:xfrm>
                <a:off x="2923935" y="1436929"/>
                <a:ext cx="381000" cy="1371638"/>
                <a:chOff x="661737" y="1411997"/>
                <a:chExt cx="381000" cy="1371638"/>
              </a:xfrm>
              <a:grpFill/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BEF91FF2-4F79-4B5C-9F52-5EC65B2ACEC9}"/>
                    </a:ext>
                  </a:extLst>
                </p:cNvPr>
                <p:cNvCxnSpPr/>
                <p:nvPr/>
              </p:nvCxnSpPr>
              <p:spPr>
                <a:xfrm>
                  <a:off x="661737" y="1411997"/>
                  <a:ext cx="0" cy="1371638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04009B0E-8FAB-4A4A-8D91-EF7AB633B2C3}"/>
                    </a:ext>
                  </a:extLst>
                </p:cNvPr>
                <p:cNvCxnSpPr/>
                <p:nvPr/>
              </p:nvCxnSpPr>
              <p:spPr>
                <a:xfrm>
                  <a:off x="852237" y="1411997"/>
                  <a:ext cx="0" cy="1371638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5BBEEFC7-7447-46C9-BA3B-D78068E6DA45}"/>
                    </a:ext>
                  </a:extLst>
                </p:cNvPr>
                <p:cNvCxnSpPr/>
                <p:nvPr/>
              </p:nvCxnSpPr>
              <p:spPr>
                <a:xfrm>
                  <a:off x="1042737" y="1411997"/>
                  <a:ext cx="0" cy="1371638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251D12FF-331E-45FE-9B0F-058C21347570}"/>
                  </a:ext>
                </a:extLst>
              </p:cNvPr>
              <p:cNvGrpSpPr/>
              <p:nvPr/>
            </p:nvGrpSpPr>
            <p:grpSpPr>
              <a:xfrm rot="16200000">
                <a:off x="1754093" y="285639"/>
                <a:ext cx="381000" cy="2999185"/>
                <a:chOff x="661737" y="1411997"/>
                <a:chExt cx="381000" cy="1371638"/>
              </a:xfrm>
              <a:grpFill/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DD194CA3-940D-4632-95C6-FE6957067877}"/>
                    </a:ext>
                  </a:extLst>
                </p:cNvPr>
                <p:cNvCxnSpPr/>
                <p:nvPr/>
              </p:nvCxnSpPr>
              <p:spPr>
                <a:xfrm>
                  <a:off x="661737" y="1411997"/>
                  <a:ext cx="0" cy="1371638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7631D342-EF81-44FA-92C4-57AF24860D79}"/>
                    </a:ext>
                  </a:extLst>
                </p:cNvPr>
                <p:cNvCxnSpPr/>
                <p:nvPr/>
              </p:nvCxnSpPr>
              <p:spPr>
                <a:xfrm>
                  <a:off x="852237" y="1411997"/>
                  <a:ext cx="0" cy="1371638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A7729FC8-35BD-4B58-9298-77D4588CECCB}"/>
                    </a:ext>
                  </a:extLst>
                </p:cNvPr>
                <p:cNvCxnSpPr/>
                <p:nvPr/>
              </p:nvCxnSpPr>
              <p:spPr>
                <a:xfrm>
                  <a:off x="1042737" y="1411997"/>
                  <a:ext cx="0" cy="1371638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0064798-A268-45D9-8F1B-9411380839BF}"/>
                  </a:ext>
                </a:extLst>
              </p:cNvPr>
              <p:cNvGrpSpPr/>
              <p:nvPr/>
            </p:nvGrpSpPr>
            <p:grpSpPr>
              <a:xfrm rot="16200000">
                <a:off x="1754092" y="886322"/>
                <a:ext cx="381000" cy="2999185"/>
                <a:chOff x="661737" y="1411997"/>
                <a:chExt cx="381000" cy="1371638"/>
              </a:xfrm>
              <a:grpFill/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5E222449-428B-465B-9806-77BE667830DE}"/>
                    </a:ext>
                  </a:extLst>
                </p:cNvPr>
                <p:cNvCxnSpPr/>
                <p:nvPr/>
              </p:nvCxnSpPr>
              <p:spPr>
                <a:xfrm>
                  <a:off x="661737" y="1411997"/>
                  <a:ext cx="0" cy="1371638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4D8E5ED7-0742-45A0-B551-71CA23ACA9AF}"/>
                    </a:ext>
                  </a:extLst>
                </p:cNvPr>
                <p:cNvCxnSpPr/>
                <p:nvPr/>
              </p:nvCxnSpPr>
              <p:spPr>
                <a:xfrm>
                  <a:off x="852237" y="1411997"/>
                  <a:ext cx="0" cy="1371638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680A8D20-74AE-4BA2-A545-955AE758558A}"/>
                    </a:ext>
                  </a:extLst>
                </p:cNvPr>
                <p:cNvCxnSpPr/>
                <p:nvPr/>
              </p:nvCxnSpPr>
              <p:spPr>
                <a:xfrm>
                  <a:off x="1042737" y="1411997"/>
                  <a:ext cx="0" cy="1371638"/>
                </a:xfrm>
                <a:prstGeom prst="line">
                  <a:avLst/>
                </a:prstGeom>
                <a:grpFill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C74A5DEE-07EF-44B3-AFBA-37F7D5C6DA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40125" y="1990956"/>
              <a:ext cx="543514" cy="513065"/>
            </a:xfrm>
            <a:prstGeom prst="curvedConnector3">
              <a:avLst>
                <a:gd name="adj1" fmla="val 9206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0155D16-0CFF-438C-BB98-C4033C5FD052}"/>
                </a:ext>
              </a:extLst>
            </p:cNvPr>
            <p:cNvSpPr/>
            <p:nvPr/>
          </p:nvSpPr>
          <p:spPr>
            <a:xfrm>
              <a:off x="692827" y="2417253"/>
              <a:ext cx="304784" cy="278243"/>
            </a:xfrm>
            <a:prstGeom prst="rect">
              <a:avLst/>
            </a:prstGeom>
            <a:solidFill>
              <a:schemeClr val="bg2">
                <a:lumMod val="75000"/>
                <a:alpha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AAB861EF-32D6-4F91-BA75-C3D062862808}"/>
                </a:ext>
              </a:extLst>
            </p:cNvPr>
            <p:cNvSpPr txBox="1">
              <a:spLocks/>
            </p:cNvSpPr>
            <p:nvPr/>
          </p:nvSpPr>
          <p:spPr>
            <a:xfrm>
              <a:off x="1042737" y="3002730"/>
              <a:ext cx="1387642" cy="44127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/>
                <a:t>One pixel on display</a:t>
              </a:r>
            </a:p>
          </p:txBody>
        </p:sp>
        <p:cxnSp>
          <p:nvCxnSpPr>
            <p:cNvPr id="57" name="Connector: Curved 56">
              <a:extLst>
                <a:ext uri="{FF2B5EF4-FFF2-40B4-BE49-F238E27FC236}">
                  <a16:creationId xmlns:a16="http://schemas.microsoft.com/office/drawing/2014/main" id="{AB298904-E7B1-40EF-B234-E4EAB8EC9B1F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rot="16200000" flipV="1">
              <a:off x="725764" y="2814952"/>
              <a:ext cx="498321" cy="259410"/>
            </a:xfrm>
            <a:prstGeom prst="curvedConnector3">
              <a:avLst>
                <a:gd name="adj1" fmla="val 1712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5C674414-A1B5-4586-A575-97C43A6A3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7086"/>
            <a:ext cx="5618746" cy="2867436"/>
          </a:xfrm>
          <a:prstGeom prst="rect">
            <a:avLst/>
          </a:prstGeom>
        </p:spPr>
      </p:pic>
      <p:sp>
        <p:nvSpPr>
          <p:cNvPr id="66" name="Trapezoid 65">
            <a:extLst>
              <a:ext uri="{FF2B5EF4-FFF2-40B4-BE49-F238E27FC236}">
                <a16:creationId xmlns:a16="http://schemas.microsoft.com/office/drawing/2014/main" id="{9903F2F1-44F7-4CB7-885B-A5A729D0EC94}"/>
              </a:ext>
            </a:extLst>
          </p:cNvPr>
          <p:cNvSpPr/>
          <p:nvPr/>
        </p:nvSpPr>
        <p:spPr>
          <a:xfrm>
            <a:off x="3521645" y="2787508"/>
            <a:ext cx="734635" cy="360459"/>
          </a:xfrm>
          <a:prstGeom prst="trapezoid">
            <a:avLst>
              <a:gd name="adj" fmla="val 109"/>
            </a:avLst>
          </a:prstGeom>
          <a:solidFill>
            <a:schemeClr val="bg1">
              <a:lumMod val="95000"/>
              <a:alpha val="56000"/>
            </a:schemeClr>
          </a:solid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Content Placeholder 4">
            <a:extLst>
              <a:ext uri="{FF2B5EF4-FFF2-40B4-BE49-F238E27FC236}">
                <a16:creationId xmlns:a16="http://schemas.microsoft.com/office/drawing/2014/main" id="{D87AC9A9-FC0B-43DC-B8FA-E03DB2A66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502" y="2536880"/>
            <a:ext cx="2941645" cy="1961096"/>
          </a:xfrm>
        </p:spPr>
      </p:pic>
      <p:sp>
        <p:nvSpPr>
          <p:cNvPr id="72" name="Trapezoid 71">
            <a:extLst>
              <a:ext uri="{FF2B5EF4-FFF2-40B4-BE49-F238E27FC236}">
                <a16:creationId xmlns:a16="http://schemas.microsoft.com/office/drawing/2014/main" id="{A7005B49-0C70-46EE-A926-4EB530FC0B6E}"/>
              </a:ext>
            </a:extLst>
          </p:cNvPr>
          <p:cNvSpPr/>
          <p:nvPr/>
        </p:nvSpPr>
        <p:spPr>
          <a:xfrm rot="19335069">
            <a:off x="6340482" y="2862345"/>
            <a:ext cx="445641" cy="210783"/>
          </a:xfrm>
          <a:prstGeom prst="trapezoid">
            <a:avLst>
              <a:gd name="adj" fmla="val 41832"/>
            </a:avLst>
          </a:prstGeom>
          <a:solidFill>
            <a:schemeClr val="bg1">
              <a:lumMod val="95000"/>
              <a:alpha val="56000"/>
            </a:schemeClr>
          </a:solid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70AD1EE1-2220-4A8F-8D3D-BDE585314839}"/>
              </a:ext>
            </a:extLst>
          </p:cNvPr>
          <p:cNvSpPr txBox="1">
            <a:spLocks/>
          </p:cNvSpPr>
          <p:nvPr/>
        </p:nvSpPr>
        <p:spPr>
          <a:xfrm>
            <a:off x="5666172" y="5053343"/>
            <a:ext cx="1769335" cy="781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Average!</a:t>
            </a:r>
          </a:p>
        </p:txBody>
      </p:sp>
    </p:spTree>
    <p:extLst>
      <p:ext uri="{BB962C8B-B14F-4D97-AF65-F5344CB8AC3E}">
        <p14:creationId xmlns:p14="http://schemas.microsoft.com/office/powerpoint/2010/main" val="2605489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05006-8EE6-4D35-9E04-10F6E6A76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filtering: Minimize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CEB9EA2-8474-4FF4-85A1-98BDF89B9E9F}"/>
              </a:ext>
            </a:extLst>
          </p:cNvPr>
          <p:cNvSpPr txBox="1">
            <a:spLocks/>
          </p:cNvSpPr>
          <p:nvPr/>
        </p:nvSpPr>
        <p:spPr>
          <a:xfrm>
            <a:off x="4230665" y="4206835"/>
            <a:ext cx="1309698" cy="441277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One pixel on image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5C674414-A1B5-4586-A575-97C43A6A3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7086"/>
            <a:ext cx="5618746" cy="2867436"/>
          </a:xfrm>
          <a:prstGeom prst="rect">
            <a:avLst/>
          </a:prstGeom>
        </p:spPr>
      </p:pic>
      <p:sp>
        <p:nvSpPr>
          <p:cNvPr id="66" name="Trapezoid 65">
            <a:extLst>
              <a:ext uri="{FF2B5EF4-FFF2-40B4-BE49-F238E27FC236}">
                <a16:creationId xmlns:a16="http://schemas.microsoft.com/office/drawing/2014/main" id="{9903F2F1-44F7-4CB7-885B-A5A729D0EC94}"/>
              </a:ext>
            </a:extLst>
          </p:cNvPr>
          <p:cNvSpPr/>
          <p:nvPr/>
        </p:nvSpPr>
        <p:spPr>
          <a:xfrm>
            <a:off x="2468718" y="2175391"/>
            <a:ext cx="617382" cy="114695"/>
          </a:xfrm>
          <a:prstGeom prst="trapezoid">
            <a:avLst>
              <a:gd name="adj" fmla="val 109"/>
            </a:avLst>
          </a:prstGeom>
          <a:solidFill>
            <a:schemeClr val="bg1">
              <a:lumMod val="95000"/>
              <a:alpha val="56000"/>
            </a:schemeClr>
          </a:solid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Content Placeholder 4">
            <a:extLst>
              <a:ext uri="{FF2B5EF4-FFF2-40B4-BE49-F238E27FC236}">
                <a16:creationId xmlns:a16="http://schemas.microsoft.com/office/drawing/2014/main" id="{D87AC9A9-FC0B-43DC-B8FA-E03DB2A66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502" y="2536880"/>
            <a:ext cx="2941645" cy="1961096"/>
          </a:xfrm>
        </p:spPr>
      </p:pic>
      <p:sp>
        <p:nvSpPr>
          <p:cNvPr id="72" name="Trapezoid 71">
            <a:extLst>
              <a:ext uri="{FF2B5EF4-FFF2-40B4-BE49-F238E27FC236}">
                <a16:creationId xmlns:a16="http://schemas.microsoft.com/office/drawing/2014/main" id="{A7005B49-0C70-46EE-A926-4EB530FC0B6E}"/>
              </a:ext>
            </a:extLst>
          </p:cNvPr>
          <p:cNvSpPr/>
          <p:nvPr/>
        </p:nvSpPr>
        <p:spPr>
          <a:xfrm rot="19335069">
            <a:off x="7792037" y="3931260"/>
            <a:ext cx="877410" cy="166522"/>
          </a:xfrm>
          <a:prstGeom prst="trapezoid">
            <a:avLst>
              <a:gd name="adj" fmla="val 41832"/>
            </a:avLst>
          </a:prstGeom>
          <a:solidFill>
            <a:schemeClr val="bg1">
              <a:lumMod val="95000"/>
              <a:alpha val="56000"/>
            </a:schemeClr>
          </a:solidFill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7A27A6-6EF1-47AC-B497-798BB7A03996}"/>
              </a:ext>
            </a:extLst>
          </p:cNvPr>
          <p:cNvGrpSpPr/>
          <p:nvPr/>
        </p:nvGrpSpPr>
        <p:grpSpPr>
          <a:xfrm>
            <a:off x="775076" y="4427474"/>
            <a:ext cx="3542605" cy="1987944"/>
            <a:chOff x="775076" y="4427474"/>
            <a:chExt cx="3542605" cy="198794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CAC4BEF-AC8E-45CB-8985-27EA37104043}"/>
                </a:ext>
              </a:extLst>
            </p:cNvPr>
            <p:cNvGrpSpPr/>
            <p:nvPr/>
          </p:nvGrpSpPr>
          <p:grpSpPr>
            <a:xfrm>
              <a:off x="775077" y="4440604"/>
              <a:ext cx="3205480" cy="1057253"/>
              <a:chOff x="5780274" y="5101578"/>
              <a:chExt cx="3205480" cy="105725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38EC62B-8E58-4DC2-9B9D-3E11E56C85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8279" t="34591" r="43669" b="53926"/>
              <a:stretch/>
            </p:blipFill>
            <p:spPr>
              <a:xfrm>
                <a:off x="5780274" y="5101578"/>
                <a:ext cx="3205480" cy="1040507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</p:spPr>
          </p:pic>
          <p:sp useBgFill="1"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BD81680-554F-4A18-9171-7D7234110F1C}"/>
                  </a:ext>
                </a:extLst>
              </p:cNvPr>
              <p:cNvSpPr/>
              <p:nvPr/>
            </p:nvSpPr>
            <p:spPr>
              <a:xfrm>
                <a:off x="5780274" y="5105194"/>
                <a:ext cx="3205478" cy="1053637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07FDDFF-8749-439D-A798-C7602558AF68}"/>
                </a:ext>
              </a:extLst>
            </p:cNvPr>
            <p:cNvGrpSpPr/>
            <p:nvPr/>
          </p:nvGrpSpPr>
          <p:grpSpPr>
            <a:xfrm>
              <a:off x="964330" y="4463213"/>
              <a:ext cx="381000" cy="1053637"/>
              <a:chOff x="661737" y="1411997"/>
              <a:chExt cx="381000" cy="1371638"/>
            </a:xfrm>
            <a:solidFill>
              <a:schemeClr val="bg1">
                <a:alpha val="40000"/>
              </a:schemeClr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EF91FF2-4F79-4B5C-9F52-5EC65B2ACEC9}"/>
                  </a:ext>
                </a:extLst>
              </p:cNvPr>
              <p:cNvCxnSpPr/>
              <p:nvPr/>
            </p:nvCxnSpPr>
            <p:spPr>
              <a:xfrm>
                <a:off x="661737" y="1411997"/>
                <a:ext cx="0" cy="13716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4009B0E-8FAB-4A4A-8D91-EF7AB633B2C3}"/>
                  </a:ext>
                </a:extLst>
              </p:cNvPr>
              <p:cNvCxnSpPr/>
              <p:nvPr/>
            </p:nvCxnSpPr>
            <p:spPr>
              <a:xfrm>
                <a:off x="852237" y="1411997"/>
                <a:ext cx="0" cy="13716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BBEEFC7-7447-46C9-BA3B-D78068E6DA45}"/>
                  </a:ext>
                </a:extLst>
              </p:cNvPr>
              <p:cNvCxnSpPr/>
              <p:nvPr/>
            </p:nvCxnSpPr>
            <p:spPr>
              <a:xfrm>
                <a:off x="1042737" y="1411997"/>
                <a:ext cx="0" cy="13716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0064798-A268-45D9-8F1B-9411380839BF}"/>
                </a:ext>
              </a:extLst>
            </p:cNvPr>
            <p:cNvGrpSpPr/>
            <p:nvPr/>
          </p:nvGrpSpPr>
          <p:grpSpPr>
            <a:xfrm rot="16200000">
              <a:off x="2187317" y="3196791"/>
              <a:ext cx="381000" cy="3205480"/>
              <a:chOff x="661737" y="1411997"/>
              <a:chExt cx="381000" cy="1371638"/>
            </a:xfrm>
            <a:solidFill>
              <a:schemeClr val="bg1">
                <a:alpha val="40000"/>
              </a:schemeClr>
            </a:solidFill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5E222449-428B-465B-9806-77BE667830DE}"/>
                  </a:ext>
                </a:extLst>
              </p:cNvPr>
              <p:cNvCxnSpPr/>
              <p:nvPr/>
            </p:nvCxnSpPr>
            <p:spPr>
              <a:xfrm>
                <a:off x="661737" y="1411997"/>
                <a:ext cx="0" cy="13716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4D8E5ED7-0742-45A0-B551-71CA23ACA9AF}"/>
                  </a:ext>
                </a:extLst>
              </p:cNvPr>
              <p:cNvCxnSpPr/>
              <p:nvPr/>
            </p:nvCxnSpPr>
            <p:spPr>
              <a:xfrm>
                <a:off x="852237" y="1411997"/>
                <a:ext cx="0" cy="13716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680A8D20-74AE-4BA2-A545-955AE758558A}"/>
                  </a:ext>
                </a:extLst>
              </p:cNvPr>
              <p:cNvCxnSpPr/>
              <p:nvPr/>
            </p:nvCxnSpPr>
            <p:spPr>
              <a:xfrm>
                <a:off x="1042737" y="1411997"/>
                <a:ext cx="0" cy="13716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C74A5DEE-07EF-44B3-AFBA-37F7D5C6DA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89392" y="4557563"/>
              <a:ext cx="543514" cy="513065"/>
            </a:xfrm>
            <a:prstGeom prst="curvedConnector3">
              <a:avLst>
                <a:gd name="adj1" fmla="val 9206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0155D16-0CFF-438C-BB98-C4033C5FD052}"/>
                </a:ext>
              </a:extLst>
            </p:cNvPr>
            <p:cNvSpPr/>
            <p:nvPr/>
          </p:nvSpPr>
          <p:spPr>
            <a:xfrm>
              <a:off x="2031704" y="5224305"/>
              <a:ext cx="95003" cy="92930"/>
            </a:xfrm>
            <a:prstGeom prst="rect">
              <a:avLst/>
            </a:prstGeom>
            <a:solidFill>
              <a:schemeClr val="bg2">
                <a:lumMod val="75000"/>
                <a:alpha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 Placeholder 2">
              <a:extLst>
                <a:ext uri="{FF2B5EF4-FFF2-40B4-BE49-F238E27FC236}">
                  <a16:creationId xmlns:a16="http://schemas.microsoft.com/office/drawing/2014/main" id="{AAB861EF-32D6-4F91-BA75-C3D062862808}"/>
                </a:ext>
              </a:extLst>
            </p:cNvPr>
            <p:cNvSpPr txBox="1">
              <a:spLocks/>
            </p:cNvSpPr>
            <p:nvPr/>
          </p:nvSpPr>
          <p:spPr>
            <a:xfrm>
              <a:off x="2004599" y="5974141"/>
              <a:ext cx="1387642" cy="44127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/>
                <a:t>One pixel on display</a:t>
              </a:r>
            </a:p>
          </p:txBody>
        </p:sp>
        <p:cxnSp>
          <p:nvCxnSpPr>
            <p:cNvPr id="57" name="Connector: Curved 56">
              <a:extLst>
                <a:ext uri="{FF2B5EF4-FFF2-40B4-BE49-F238E27FC236}">
                  <a16:creationId xmlns:a16="http://schemas.microsoft.com/office/drawing/2014/main" id="{AB298904-E7B1-40EF-B234-E4EAB8EC9B1F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rot="16200000" flipV="1">
              <a:off x="1919540" y="5476901"/>
              <a:ext cx="683634" cy="36430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1506ACE-5364-4091-986C-197C8155079E}"/>
                </a:ext>
              </a:extLst>
            </p:cNvPr>
            <p:cNvGrpSpPr/>
            <p:nvPr/>
          </p:nvGrpSpPr>
          <p:grpSpPr>
            <a:xfrm>
              <a:off x="1513303" y="4463212"/>
              <a:ext cx="381000" cy="1053637"/>
              <a:chOff x="661737" y="1411997"/>
              <a:chExt cx="381000" cy="1371638"/>
            </a:xfrm>
            <a:solidFill>
              <a:schemeClr val="bg1">
                <a:alpha val="40000"/>
              </a:schemeClr>
            </a:solidFill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AFF0B0B-DA1D-47B3-A961-2FEF2793FB5F}"/>
                  </a:ext>
                </a:extLst>
              </p:cNvPr>
              <p:cNvCxnSpPr/>
              <p:nvPr/>
            </p:nvCxnSpPr>
            <p:spPr>
              <a:xfrm>
                <a:off x="661737" y="1411997"/>
                <a:ext cx="0" cy="13716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3AA6994-EC28-4BF1-BD41-CF4B38D9D133}"/>
                  </a:ext>
                </a:extLst>
              </p:cNvPr>
              <p:cNvCxnSpPr/>
              <p:nvPr/>
            </p:nvCxnSpPr>
            <p:spPr>
              <a:xfrm>
                <a:off x="852237" y="1411997"/>
                <a:ext cx="0" cy="13716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66494C9-9EA2-4C97-95EC-50E77DF875F0}"/>
                  </a:ext>
                </a:extLst>
              </p:cNvPr>
              <p:cNvCxnSpPr/>
              <p:nvPr/>
            </p:nvCxnSpPr>
            <p:spPr>
              <a:xfrm>
                <a:off x="1042737" y="1411997"/>
                <a:ext cx="0" cy="13716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504711E-5036-4E27-9EF8-EF589C295B57}"/>
                </a:ext>
              </a:extLst>
            </p:cNvPr>
            <p:cNvGrpSpPr/>
            <p:nvPr/>
          </p:nvGrpSpPr>
          <p:grpSpPr>
            <a:xfrm>
              <a:off x="2066279" y="4427474"/>
              <a:ext cx="381000" cy="1053637"/>
              <a:chOff x="661737" y="1411997"/>
              <a:chExt cx="381000" cy="1371638"/>
            </a:xfrm>
            <a:solidFill>
              <a:schemeClr val="bg1">
                <a:alpha val="40000"/>
              </a:schemeClr>
            </a:solidFill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42BB70F-EA10-4DCA-B93C-410631FC7ECC}"/>
                  </a:ext>
                </a:extLst>
              </p:cNvPr>
              <p:cNvCxnSpPr/>
              <p:nvPr/>
            </p:nvCxnSpPr>
            <p:spPr>
              <a:xfrm>
                <a:off x="661737" y="1411997"/>
                <a:ext cx="0" cy="13716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E7822D6-3EC0-4965-A276-E8E17D62D821}"/>
                  </a:ext>
                </a:extLst>
              </p:cNvPr>
              <p:cNvCxnSpPr/>
              <p:nvPr/>
            </p:nvCxnSpPr>
            <p:spPr>
              <a:xfrm>
                <a:off x="852237" y="1411997"/>
                <a:ext cx="0" cy="13716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9ECF1E68-EAD8-4D40-82F1-CCE2BDBE562D}"/>
                  </a:ext>
                </a:extLst>
              </p:cNvPr>
              <p:cNvCxnSpPr/>
              <p:nvPr/>
            </p:nvCxnSpPr>
            <p:spPr>
              <a:xfrm>
                <a:off x="1042737" y="1411997"/>
                <a:ext cx="0" cy="13716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696C21B-A077-4886-8BB1-89A238900ADC}"/>
                </a:ext>
              </a:extLst>
            </p:cNvPr>
            <p:cNvGrpSpPr/>
            <p:nvPr/>
          </p:nvGrpSpPr>
          <p:grpSpPr>
            <a:xfrm>
              <a:off x="2608469" y="4461231"/>
              <a:ext cx="381000" cy="1053637"/>
              <a:chOff x="661737" y="1411997"/>
              <a:chExt cx="381000" cy="1371638"/>
            </a:xfrm>
            <a:solidFill>
              <a:schemeClr val="bg1">
                <a:alpha val="40000"/>
              </a:schemeClr>
            </a:solidFill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51CA4A5E-19DF-4DCF-A850-6F1BC6685DCB}"/>
                  </a:ext>
                </a:extLst>
              </p:cNvPr>
              <p:cNvCxnSpPr/>
              <p:nvPr/>
            </p:nvCxnSpPr>
            <p:spPr>
              <a:xfrm>
                <a:off x="661737" y="1411997"/>
                <a:ext cx="0" cy="13716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41CC298D-6B0B-4A8F-9A6A-24E4E45C6EBA}"/>
                  </a:ext>
                </a:extLst>
              </p:cNvPr>
              <p:cNvCxnSpPr/>
              <p:nvPr/>
            </p:nvCxnSpPr>
            <p:spPr>
              <a:xfrm>
                <a:off x="852237" y="1411997"/>
                <a:ext cx="0" cy="13716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7795AE7-EC65-4391-B463-C72F20333D42}"/>
                  </a:ext>
                </a:extLst>
              </p:cNvPr>
              <p:cNvCxnSpPr/>
              <p:nvPr/>
            </p:nvCxnSpPr>
            <p:spPr>
              <a:xfrm>
                <a:off x="1042737" y="1411997"/>
                <a:ext cx="0" cy="13716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C5A0F91-6682-4958-B23B-DAA5466707C1}"/>
                </a:ext>
              </a:extLst>
            </p:cNvPr>
            <p:cNvGrpSpPr/>
            <p:nvPr/>
          </p:nvGrpSpPr>
          <p:grpSpPr>
            <a:xfrm>
              <a:off x="3166982" y="4447836"/>
              <a:ext cx="381000" cy="1053637"/>
              <a:chOff x="661737" y="1411997"/>
              <a:chExt cx="381000" cy="1371638"/>
            </a:xfrm>
            <a:solidFill>
              <a:schemeClr val="bg1">
                <a:alpha val="40000"/>
              </a:schemeClr>
            </a:solidFill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BF360D7-96A3-4137-A3B6-2FEF52E558D8}"/>
                  </a:ext>
                </a:extLst>
              </p:cNvPr>
              <p:cNvCxnSpPr/>
              <p:nvPr/>
            </p:nvCxnSpPr>
            <p:spPr>
              <a:xfrm>
                <a:off x="661737" y="1411997"/>
                <a:ext cx="0" cy="13716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E7D2E11F-B0F0-4C0A-BD56-4820A288D759}"/>
                  </a:ext>
                </a:extLst>
              </p:cNvPr>
              <p:cNvCxnSpPr/>
              <p:nvPr/>
            </p:nvCxnSpPr>
            <p:spPr>
              <a:xfrm>
                <a:off x="852237" y="1411997"/>
                <a:ext cx="0" cy="13716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DC080A69-B9E9-4A48-B13F-72C9F7CE0778}"/>
                  </a:ext>
                </a:extLst>
              </p:cNvPr>
              <p:cNvCxnSpPr/>
              <p:nvPr/>
            </p:nvCxnSpPr>
            <p:spPr>
              <a:xfrm>
                <a:off x="1042737" y="1411997"/>
                <a:ext cx="0" cy="13716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6C7E61C-ABB9-4B8C-8FA1-FF3C5FE43289}"/>
                </a:ext>
              </a:extLst>
            </p:cNvPr>
            <p:cNvGrpSpPr/>
            <p:nvPr/>
          </p:nvGrpSpPr>
          <p:grpSpPr>
            <a:xfrm>
              <a:off x="3547980" y="4461231"/>
              <a:ext cx="381000" cy="1053637"/>
              <a:chOff x="661737" y="1411997"/>
              <a:chExt cx="381000" cy="1371638"/>
            </a:xfrm>
            <a:solidFill>
              <a:schemeClr val="bg1">
                <a:alpha val="40000"/>
              </a:schemeClr>
            </a:solidFill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26BA6B6-9E61-4A50-B058-5C33F3A27A5F}"/>
                  </a:ext>
                </a:extLst>
              </p:cNvPr>
              <p:cNvCxnSpPr/>
              <p:nvPr/>
            </p:nvCxnSpPr>
            <p:spPr>
              <a:xfrm>
                <a:off x="661737" y="1411997"/>
                <a:ext cx="0" cy="13716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CB17D3E-1104-41DC-BF50-4D3656B2D15C}"/>
                  </a:ext>
                </a:extLst>
              </p:cNvPr>
              <p:cNvCxnSpPr/>
              <p:nvPr/>
            </p:nvCxnSpPr>
            <p:spPr>
              <a:xfrm>
                <a:off x="852237" y="1411997"/>
                <a:ext cx="0" cy="13716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5F2C2B7-8188-417E-92F8-DE9E573A06B1}"/>
                  </a:ext>
                </a:extLst>
              </p:cNvPr>
              <p:cNvCxnSpPr/>
              <p:nvPr/>
            </p:nvCxnSpPr>
            <p:spPr>
              <a:xfrm>
                <a:off x="1042737" y="1411997"/>
                <a:ext cx="0" cy="13716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E1170E2F-7D9D-4F28-A52F-08DADAD35D79}"/>
                </a:ext>
              </a:extLst>
            </p:cNvPr>
            <p:cNvGrpSpPr/>
            <p:nvPr/>
          </p:nvGrpSpPr>
          <p:grpSpPr>
            <a:xfrm rot="16200000">
              <a:off x="2187316" y="3572874"/>
              <a:ext cx="381000" cy="3205480"/>
              <a:chOff x="661737" y="1411997"/>
              <a:chExt cx="381000" cy="1371638"/>
            </a:xfrm>
            <a:solidFill>
              <a:schemeClr val="bg1">
                <a:alpha val="40000"/>
              </a:schemeClr>
            </a:solidFill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52DBFE8-C26D-4C03-82C0-71CBB0C32545}"/>
                  </a:ext>
                </a:extLst>
              </p:cNvPr>
              <p:cNvCxnSpPr/>
              <p:nvPr/>
            </p:nvCxnSpPr>
            <p:spPr>
              <a:xfrm>
                <a:off x="661737" y="1411997"/>
                <a:ext cx="0" cy="13716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EEC8FF5-9C8F-4BDA-B6B3-C6FFD1295932}"/>
                  </a:ext>
                </a:extLst>
              </p:cNvPr>
              <p:cNvCxnSpPr/>
              <p:nvPr/>
            </p:nvCxnSpPr>
            <p:spPr>
              <a:xfrm>
                <a:off x="852237" y="1411997"/>
                <a:ext cx="0" cy="13716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7202838C-9CDD-4901-A2D3-69D78C28642B}"/>
                  </a:ext>
                </a:extLst>
              </p:cNvPr>
              <p:cNvCxnSpPr/>
              <p:nvPr/>
            </p:nvCxnSpPr>
            <p:spPr>
              <a:xfrm>
                <a:off x="1042737" y="1411997"/>
                <a:ext cx="0" cy="13716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7549618D-C0C8-4785-8E00-6D9901E219F0}"/>
              </a:ext>
            </a:extLst>
          </p:cNvPr>
          <p:cNvSpPr txBox="1">
            <a:spLocks/>
          </p:cNvSpPr>
          <p:nvPr/>
        </p:nvSpPr>
        <p:spPr>
          <a:xfrm>
            <a:off x="5755096" y="5205774"/>
            <a:ext cx="2673024" cy="966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What to do?</a:t>
            </a:r>
          </a:p>
        </p:txBody>
      </p:sp>
    </p:spTree>
    <p:extLst>
      <p:ext uri="{BB962C8B-B14F-4D97-AF65-F5344CB8AC3E}">
        <p14:creationId xmlns:p14="http://schemas.microsoft.com/office/powerpoint/2010/main" val="1172373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2998D-7838-4FA4-8364-04E496D9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Mipmap: Hierarchy of images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F325B7-3EEB-49B0-AE0C-ACB9E47CD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496" y="1600200"/>
            <a:ext cx="7736304" cy="4525963"/>
          </a:xfrm>
        </p:spPr>
        <p:txBody>
          <a:bodyPr/>
          <a:lstStyle/>
          <a:p>
            <a:r>
              <a:rPr lang="en-US" dirty="0"/>
              <a:t>Pre-shrink the images</a:t>
            </a:r>
          </a:p>
          <a:p>
            <a:r>
              <a:rPr lang="en-US" dirty="0"/>
              <a:t>N x M -&gt; N/2 x M/2 -&gt; N/4 x M/4 …</a:t>
            </a:r>
          </a:p>
          <a:p>
            <a:r>
              <a:rPr lang="en-US" dirty="0"/>
              <a:t>During rendering, choose</a:t>
            </a:r>
          </a:p>
          <a:p>
            <a:pPr lvl="1"/>
            <a:r>
              <a:rPr lang="en-US" dirty="0"/>
              <a:t>The appropriate Mipmap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0F384B-3E9C-44E1-8A7B-8EBAF7E8F4F3}"/>
              </a:ext>
            </a:extLst>
          </p:cNvPr>
          <p:cNvGrpSpPr/>
          <p:nvPr/>
        </p:nvGrpSpPr>
        <p:grpSpPr>
          <a:xfrm>
            <a:off x="6612766" y="2069432"/>
            <a:ext cx="2212398" cy="3445210"/>
            <a:chOff x="6558624" y="1521995"/>
            <a:chExt cx="2212398" cy="3445210"/>
          </a:xfrm>
        </p:grpSpPr>
        <p:sp>
          <p:nvSpPr>
            <p:cNvPr id="5" name="Trapezoid 4">
              <a:extLst>
                <a:ext uri="{FF2B5EF4-FFF2-40B4-BE49-F238E27FC236}">
                  <a16:creationId xmlns:a16="http://schemas.microsoft.com/office/drawing/2014/main" id="{34573384-51B6-4F6A-A9E5-1C399F446C13}"/>
                </a:ext>
              </a:extLst>
            </p:cNvPr>
            <p:cNvSpPr/>
            <p:nvPr/>
          </p:nvSpPr>
          <p:spPr>
            <a:xfrm>
              <a:off x="6558624" y="3573630"/>
              <a:ext cx="2212398" cy="1393575"/>
            </a:xfrm>
            <a:prstGeom prst="trapezoid">
              <a:avLst>
                <a:gd name="adj" fmla="val 0"/>
              </a:avLst>
            </a:prstGeom>
            <a:blipFill>
              <a:blip r:embed="rId2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51EE0C1A-44D0-4FA8-98C7-066B228C8F44}"/>
                </a:ext>
              </a:extLst>
            </p:cNvPr>
            <p:cNvSpPr/>
            <p:nvPr/>
          </p:nvSpPr>
          <p:spPr>
            <a:xfrm>
              <a:off x="7491072" y="2640932"/>
              <a:ext cx="1279950" cy="913856"/>
            </a:xfrm>
            <a:prstGeom prst="trapezoid">
              <a:avLst>
                <a:gd name="adj" fmla="val 0"/>
              </a:avLst>
            </a:prstGeom>
            <a:blipFill>
              <a:blip r:embed="rId2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EEAAE2CC-4AA3-4EF5-B8DB-6E558268496D}"/>
                </a:ext>
              </a:extLst>
            </p:cNvPr>
            <p:cNvSpPr/>
            <p:nvPr/>
          </p:nvSpPr>
          <p:spPr>
            <a:xfrm>
              <a:off x="8122730" y="2141622"/>
              <a:ext cx="648292" cy="499310"/>
            </a:xfrm>
            <a:prstGeom prst="trapezoid">
              <a:avLst>
                <a:gd name="adj" fmla="val 0"/>
              </a:avLst>
            </a:prstGeom>
            <a:blipFill>
              <a:blip r:embed="rId2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864B21F8-F7B7-4B88-B693-CF020E8F4AA5}"/>
                </a:ext>
              </a:extLst>
            </p:cNvPr>
            <p:cNvSpPr/>
            <p:nvPr/>
          </p:nvSpPr>
          <p:spPr>
            <a:xfrm>
              <a:off x="8375393" y="1846848"/>
              <a:ext cx="395629" cy="294774"/>
            </a:xfrm>
            <a:prstGeom prst="trapezoid">
              <a:avLst>
                <a:gd name="adj" fmla="val 0"/>
              </a:avLst>
            </a:prstGeom>
            <a:blipFill>
              <a:blip r:embed="rId2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0CD080FB-5954-4CAB-B9BD-BBFD02961BB1}"/>
                </a:ext>
              </a:extLst>
            </p:cNvPr>
            <p:cNvSpPr/>
            <p:nvPr/>
          </p:nvSpPr>
          <p:spPr>
            <a:xfrm>
              <a:off x="8567898" y="1648327"/>
              <a:ext cx="203124" cy="189100"/>
            </a:xfrm>
            <a:prstGeom prst="trapezoid">
              <a:avLst>
                <a:gd name="adj" fmla="val 0"/>
              </a:avLst>
            </a:prstGeom>
            <a:blipFill>
              <a:blip r:embed="rId2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4E2610D1-67AA-4F05-8C33-EBA2F89CECD1}"/>
                </a:ext>
              </a:extLst>
            </p:cNvPr>
            <p:cNvSpPr/>
            <p:nvPr/>
          </p:nvSpPr>
          <p:spPr>
            <a:xfrm>
              <a:off x="8634072" y="1521995"/>
              <a:ext cx="136950" cy="116911"/>
            </a:xfrm>
            <a:prstGeom prst="trapezoid">
              <a:avLst>
                <a:gd name="adj" fmla="val 0"/>
              </a:avLst>
            </a:prstGeom>
            <a:blipFill>
              <a:blip r:embed="rId2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70D651-581F-4FB3-A73B-14A7AADF0DA4}"/>
              </a:ext>
            </a:extLst>
          </p:cNvPr>
          <p:cNvGrpSpPr/>
          <p:nvPr/>
        </p:nvGrpSpPr>
        <p:grpSpPr>
          <a:xfrm>
            <a:off x="889376" y="4102225"/>
            <a:ext cx="4699281" cy="1987944"/>
            <a:chOff x="775076" y="4427474"/>
            <a:chExt cx="4699281" cy="198794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A590E9E-BAD6-422D-8DA9-8F50BFE93D36}"/>
                </a:ext>
              </a:extLst>
            </p:cNvPr>
            <p:cNvGrpSpPr/>
            <p:nvPr/>
          </p:nvGrpSpPr>
          <p:grpSpPr>
            <a:xfrm>
              <a:off x="775077" y="4440604"/>
              <a:ext cx="3205480" cy="1057253"/>
              <a:chOff x="5780274" y="5101578"/>
              <a:chExt cx="3205480" cy="1057253"/>
            </a:xfrm>
          </p:grpSpPr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6EB2C973-974C-4EFF-86BA-0643DA3D63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8279" t="34591" r="43669" b="53926"/>
              <a:stretch/>
            </p:blipFill>
            <p:spPr>
              <a:xfrm>
                <a:off x="5780274" y="5101578"/>
                <a:ext cx="3205480" cy="1040507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</p:spPr>
          </p:pic>
          <p:sp useBgFill="1"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64BC53B-4951-4C84-BE5C-B78B2C8C2856}"/>
                  </a:ext>
                </a:extLst>
              </p:cNvPr>
              <p:cNvSpPr/>
              <p:nvPr/>
            </p:nvSpPr>
            <p:spPr>
              <a:xfrm>
                <a:off x="5780274" y="5105194"/>
                <a:ext cx="3205478" cy="1053637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EC66C13-193F-41DC-8A0A-B71B39551274}"/>
                </a:ext>
              </a:extLst>
            </p:cNvPr>
            <p:cNvGrpSpPr/>
            <p:nvPr/>
          </p:nvGrpSpPr>
          <p:grpSpPr>
            <a:xfrm>
              <a:off x="964330" y="4463213"/>
              <a:ext cx="381000" cy="1053637"/>
              <a:chOff x="661737" y="1411997"/>
              <a:chExt cx="381000" cy="1371638"/>
            </a:xfrm>
            <a:solidFill>
              <a:schemeClr val="bg1">
                <a:alpha val="40000"/>
              </a:schemeClr>
            </a:solidFill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A50BF9F-BE47-4D0B-A639-B160E4BF216A}"/>
                  </a:ext>
                </a:extLst>
              </p:cNvPr>
              <p:cNvCxnSpPr/>
              <p:nvPr/>
            </p:nvCxnSpPr>
            <p:spPr>
              <a:xfrm>
                <a:off x="661737" y="1411997"/>
                <a:ext cx="0" cy="13716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918D7DB0-1D65-492E-BA2C-9361F9623BE1}"/>
                  </a:ext>
                </a:extLst>
              </p:cNvPr>
              <p:cNvCxnSpPr/>
              <p:nvPr/>
            </p:nvCxnSpPr>
            <p:spPr>
              <a:xfrm>
                <a:off x="852237" y="1411997"/>
                <a:ext cx="0" cy="13716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FCC00451-6563-4FB6-A403-E0CDCD54E509}"/>
                  </a:ext>
                </a:extLst>
              </p:cNvPr>
              <p:cNvCxnSpPr/>
              <p:nvPr/>
            </p:nvCxnSpPr>
            <p:spPr>
              <a:xfrm>
                <a:off x="1042737" y="1411997"/>
                <a:ext cx="0" cy="13716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A673F70-08AD-42EE-AF57-A5D5AC4B4C15}"/>
                </a:ext>
              </a:extLst>
            </p:cNvPr>
            <p:cNvGrpSpPr/>
            <p:nvPr/>
          </p:nvGrpSpPr>
          <p:grpSpPr>
            <a:xfrm rot="16200000">
              <a:off x="2187317" y="3196791"/>
              <a:ext cx="381000" cy="3205480"/>
              <a:chOff x="661737" y="1411997"/>
              <a:chExt cx="381000" cy="1371638"/>
            </a:xfrm>
            <a:solidFill>
              <a:schemeClr val="bg1">
                <a:alpha val="40000"/>
              </a:schemeClr>
            </a:solidFill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6F0CBFD1-8AD8-4670-B717-36BF7199B1F3}"/>
                  </a:ext>
                </a:extLst>
              </p:cNvPr>
              <p:cNvCxnSpPr/>
              <p:nvPr/>
            </p:nvCxnSpPr>
            <p:spPr>
              <a:xfrm>
                <a:off x="661737" y="1411997"/>
                <a:ext cx="0" cy="13716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DA6C921-E24E-4873-B90D-26BD2C420280}"/>
                  </a:ext>
                </a:extLst>
              </p:cNvPr>
              <p:cNvCxnSpPr/>
              <p:nvPr/>
            </p:nvCxnSpPr>
            <p:spPr>
              <a:xfrm>
                <a:off x="852237" y="1411997"/>
                <a:ext cx="0" cy="13716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C31DBF98-71C8-4B5E-84D4-8096454C705F}"/>
                  </a:ext>
                </a:extLst>
              </p:cNvPr>
              <p:cNvCxnSpPr/>
              <p:nvPr/>
            </p:nvCxnSpPr>
            <p:spPr>
              <a:xfrm>
                <a:off x="1042737" y="1411997"/>
                <a:ext cx="0" cy="13716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ED22E2-80A8-473E-97C2-9B9C38C66B78}"/>
                </a:ext>
              </a:extLst>
            </p:cNvPr>
            <p:cNvSpPr/>
            <p:nvPr/>
          </p:nvSpPr>
          <p:spPr>
            <a:xfrm>
              <a:off x="2031704" y="5224305"/>
              <a:ext cx="95003" cy="92930"/>
            </a:xfrm>
            <a:prstGeom prst="rect">
              <a:avLst/>
            </a:prstGeom>
            <a:solidFill>
              <a:schemeClr val="bg2">
                <a:lumMod val="75000"/>
                <a:alpha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FE058F2A-C12A-42E3-85E2-5E708CE46CA3}"/>
                </a:ext>
              </a:extLst>
            </p:cNvPr>
            <p:cNvSpPr txBox="1">
              <a:spLocks/>
            </p:cNvSpPr>
            <p:nvPr/>
          </p:nvSpPr>
          <p:spPr>
            <a:xfrm>
              <a:off x="2004598" y="5974141"/>
              <a:ext cx="3469759" cy="44127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40000" lnSpcReduction="2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/>
                <a:t>One pixel on display: choose from Level-2 and/or 3 and </a:t>
              </a:r>
              <a:r>
                <a:rPr lang="en-US" b="1" dirty="0"/>
                <a:t>filter (average)</a:t>
              </a:r>
              <a:endParaRPr lang="en-US" dirty="0"/>
            </a:p>
          </p:txBody>
        </p: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FC3D32A7-209D-4875-ADE0-0F1581F549B0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rot="16200000" flipV="1">
              <a:off x="1919540" y="5476901"/>
              <a:ext cx="683634" cy="36430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E968F6C-022D-42AB-94BD-2CE8294AFFBD}"/>
                </a:ext>
              </a:extLst>
            </p:cNvPr>
            <p:cNvGrpSpPr/>
            <p:nvPr/>
          </p:nvGrpSpPr>
          <p:grpSpPr>
            <a:xfrm>
              <a:off x="1513303" y="4463212"/>
              <a:ext cx="381000" cy="1053637"/>
              <a:chOff x="661737" y="1411997"/>
              <a:chExt cx="381000" cy="1371638"/>
            </a:xfrm>
            <a:solidFill>
              <a:schemeClr val="bg1">
                <a:alpha val="40000"/>
              </a:schemeClr>
            </a:solidFill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0D8FCE2-E34F-4A25-998F-1D1CB590C36C}"/>
                  </a:ext>
                </a:extLst>
              </p:cNvPr>
              <p:cNvCxnSpPr/>
              <p:nvPr/>
            </p:nvCxnSpPr>
            <p:spPr>
              <a:xfrm>
                <a:off x="661737" y="1411997"/>
                <a:ext cx="0" cy="13716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3A3B024-4E1F-4EA5-BDC6-F77F4CCD2DE5}"/>
                  </a:ext>
                </a:extLst>
              </p:cNvPr>
              <p:cNvCxnSpPr/>
              <p:nvPr/>
            </p:nvCxnSpPr>
            <p:spPr>
              <a:xfrm>
                <a:off x="852237" y="1411997"/>
                <a:ext cx="0" cy="13716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A9244C06-2189-4F4A-859D-AD21C7421EC5}"/>
                  </a:ext>
                </a:extLst>
              </p:cNvPr>
              <p:cNvCxnSpPr/>
              <p:nvPr/>
            </p:nvCxnSpPr>
            <p:spPr>
              <a:xfrm>
                <a:off x="1042737" y="1411997"/>
                <a:ext cx="0" cy="13716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251155C-D612-40FC-81CA-83A67E8E4FD9}"/>
                </a:ext>
              </a:extLst>
            </p:cNvPr>
            <p:cNvGrpSpPr/>
            <p:nvPr/>
          </p:nvGrpSpPr>
          <p:grpSpPr>
            <a:xfrm>
              <a:off x="2066279" y="4427474"/>
              <a:ext cx="381000" cy="1053637"/>
              <a:chOff x="661737" y="1411997"/>
              <a:chExt cx="381000" cy="1371638"/>
            </a:xfrm>
            <a:solidFill>
              <a:schemeClr val="bg1">
                <a:alpha val="40000"/>
              </a:schemeClr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5CFE6CA-DA42-42C0-A5DE-B663EBA55254}"/>
                  </a:ext>
                </a:extLst>
              </p:cNvPr>
              <p:cNvCxnSpPr/>
              <p:nvPr/>
            </p:nvCxnSpPr>
            <p:spPr>
              <a:xfrm>
                <a:off x="661737" y="1411997"/>
                <a:ext cx="0" cy="13716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51ADF01-9038-4783-B6E4-D9DFFB6A6055}"/>
                  </a:ext>
                </a:extLst>
              </p:cNvPr>
              <p:cNvCxnSpPr/>
              <p:nvPr/>
            </p:nvCxnSpPr>
            <p:spPr>
              <a:xfrm>
                <a:off x="852237" y="1411997"/>
                <a:ext cx="0" cy="13716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85575D6-E6A7-4EB1-B3BB-54BCC0377023}"/>
                  </a:ext>
                </a:extLst>
              </p:cNvPr>
              <p:cNvCxnSpPr/>
              <p:nvPr/>
            </p:nvCxnSpPr>
            <p:spPr>
              <a:xfrm>
                <a:off x="1042737" y="1411997"/>
                <a:ext cx="0" cy="13716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AC31547-9362-4549-93E0-FA99A09B8D74}"/>
                </a:ext>
              </a:extLst>
            </p:cNvPr>
            <p:cNvGrpSpPr/>
            <p:nvPr/>
          </p:nvGrpSpPr>
          <p:grpSpPr>
            <a:xfrm>
              <a:off x="2608469" y="4461231"/>
              <a:ext cx="381000" cy="1053637"/>
              <a:chOff x="661737" y="1411997"/>
              <a:chExt cx="381000" cy="1371638"/>
            </a:xfrm>
            <a:solidFill>
              <a:schemeClr val="bg1">
                <a:alpha val="40000"/>
              </a:schemeClr>
            </a:solidFill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F1EFEC21-7E32-4CAA-9097-C16208445AB3}"/>
                  </a:ext>
                </a:extLst>
              </p:cNvPr>
              <p:cNvCxnSpPr/>
              <p:nvPr/>
            </p:nvCxnSpPr>
            <p:spPr>
              <a:xfrm>
                <a:off x="661737" y="1411997"/>
                <a:ext cx="0" cy="13716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D1EA98B-C265-41A2-89F0-C2A4E33B5B3E}"/>
                  </a:ext>
                </a:extLst>
              </p:cNvPr>
              <p:cNvCxnSpPr/>
              <p:nvPr/>
            </p:nvCxnSpPr>
            <p:spPr>
              <a:xfrm>
                <a:off x="852237" y="1411997"/>
                <a:ext cx="0" cy="13716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AA28915-EF52-4B1E-A4F6-0BD7ED642FC0}"/>
                  </a:ext>
                </a:extLst>
              </p:cNvPr>
              <p:cNvCxnSpPr/>
              <p:nvPr/>
            </p:nvCxnSpPr>
            <p:spPr>
              <a:xfrm>
                <a:off x="1042737" y="1411997"/>
                <a:ext cx="0" cy="13716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EA48E5F-356C-4F5A-93B0-8A4959EEF0D6}"/>
                </a:ext>
              </a:extLst>
            </p:cNvPr>
            <p:cNvGrpSpPr/>
            <p:nvPr/>
          </p:nvGrpSpPr>
          <p:grpSpPr>
            <a:xfrm>
              <a:off x="3166982" y="4447836"/>
              <a:ext cx="381000" cy="1053637"/>
              <a:chOff x="661737" y="1411997"/>
              <a:chExt cx="381000" cy="1371638"/>
            </a:xfrm>
            <a:solidFill>
              <a:schemeClr val="bg1">
                <a:alpha val="40000"/>
              </a:schemeClr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A0D4FB9-B0E2-483C-95A6-A99784C1390D}"/>
                  </a:ext>
                </a:extLst>
              </p:cNvPr>
              <p:cNvCxnSpPr/>
              <p:nvPr/>
            </p:nvCxnSpPr>
            <p:spPr>
              <a:xfrm>
                <a:off x="661737" y="1411997"/>
                <a:ext cx="0" cy="13716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F35ECB2-5870-494B-83B1-A6497B3DD62E}"/>
                  </a:ext>
                </a:extLst>
              </p:cNvPr>
              <p:cNvCxnSpPr/>
              <p:nvPr/>
            </p:nvCxnSpPr>
            <p:spPr>
              <a:xfrm>
                <a:off x="852237" y="1411997"/>
                <a:ext cx="0" cy="13716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A3F931D-0EE0-4E6A-8603-C9BC774FC766}"/>
                  </a:ext>
                </a:extLst>
              </p:cNvPr>
              <p:cNvCxnSpPr/>
              <p:nvPr/>
            </p:nvCxnSpPr>
            <p:spPr>
              <a:xfrm>
                <a:off x="1042737" y="1411997"/>
                <a:ext cx="0" cy="13716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F6E3149-8D6E-4649-983E-CC62DFC59F56}"/>
                </a:ext>
              </a:extLst>
            </p:cNvPr>
            <p:cNvGrpSpPr/>
            <p:nvPr/>
          </p:nvGrpSpPr>
          <p:grpSpPr>
            <a:xfrm>
              <a:off x="3547980" y="4461231"/>
              <a:ext cx="381000" cy="1053637"/>
              <a:chOff x="661737" y="1411997"/>
              <a:chExt cx="381000" cy="1371638"/>
            </a:xfrm>
            <a:solidFill>
              <a:schemeClr val="bg1">
                <a:alpha val="40000"/>
              </a:schemeClr>
            </a:solidFill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E43AAE2-9823-4D12-A986-03322F2D50DB}"/>
                  </a:ext>
                </a:extLst>
              </p:cNvPr>
              <p:cNvCxnSpPr/>
              <p:nvPr/>
            </p:nvCxnSpPr>
            <p:spPr>
              <a:xfrm>
                <a:off x="661737" y="1411997"/>
                <a:ext cx="0" cy="13716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8BA29E9-BA5B-4F11-BDD3-B1512044C177}"/>
                  </a:ext>
                </a:extLst>
              </p:cNvPr>
              <p:cNvCxnSpPr/>
              <p:nvPr/>
            </p:nvCxnSpPr>
            <p:spPr>
              <a:xfrm>
                <a:off x="852237" y="1411997"/>
                <a:ext cx="0" cy="13716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66B5D13-C769-4C65-A59C-D675CFF23330}"/>
                  </a:ext>
                </a:extLst>
              </p:cNvPr>
              <p:cNvCxnSpPr/>
              <p:nvPr/>
            </p:nvCxnSpPr>
            <p:spPr>
              <a:xfrm>
                <a:off x="1042737" y="1411997"/>
                <a:ext cx="0" cy="13716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FE5638F-3EED-458B-ABE3-C8E9D5C4162C}"/>
                </a:ext>
              </a:extLst>
            </p:cNvPr>
            <p:cNvGrpSpPr/>
            <p:nvPr/>
          </p:nvGrpSpPr>
          <p:grpSpPr>
            <a:xfrm rot="16200000">
              <a:off x="2187316" y="3572874"/>
              <a:ext cx="381000" cy="3205480"/>
              <a:chOff x="661737" y="1411997"/>
              <a:chExt cx="381000" cy="1371638"/>
            </a:xfrm>
            <a:solidFill>
              <a:schemeClr val="bg1">
                <a:alpha val="40000"/>
              </a:schemeClr>
            </a:solidFill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940605E-F350-4987-8C6B-BCE28DB86AA8}"/>
                  </a:ext>
                </a:extLst>
              </p:cNvPr>
              <p:cNvCxnSpPr/>
              <p:nvPr/>
            </p:nvCxnSpPr>
            <p:spPr>
              <a:xfrm>
                <a:off x="661737" y="1411997"/>
                <a:ext cx="0" cy="13716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8DD1F69-B516-49FD-8567-AE2F80FB84DF}"/>
                  </a:ext>
                </a:extLst>
              </p:cNvPr>
              <p:cNvCxnSpPr/>
              <p:nvPr/>
            </p:nvCxnSpPr>
            <p:spPr>
              <a:xfrm>
                <a:off x="852237" y="1411997"/>
                <a:ext cx="0" cy="13716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5BE569F-E879-405A-A5B2-A6B7A2B50CB8}"/>
                  </a:ext>
                </a:extLst>
              </p:cNvPr>
              <p:cNvCxnSpPr/>
              <p:nvPr/>
            </p:nvCxnSpPr>
            <p:spPr>
              <a:xfrm>
                <a:off x="1042737" y="1411997"/>
                <a:ext cx="0" cy="1371638"/>
              </a:xfrm>
              <a:prstGeom prst="lin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09816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484D-BCB5-49CE-A303-99AF427B6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out M4 EX2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A0223-C317-4467-89B1-D9B9AF08F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the image in the EX2 folder</a:t>
            </a:r>
          </a:p>
          <a:p>
            <a:r>
              <a:rPr lang="en-US" dirty="0"/>
              <a:t>Make sure remember to click “apply”</a:t>
            </a:r>
          </a:p>
          <a:p>
            <a:pPr lvl="1"/>
            <a:r>
              <a:rPr lang="en-US" dirty="0"/>
              <a:t>Need to send request to the GPU!</a:t>
            </a:r>
          </a:p>
          <a:p>
            <a:r>
              <a:rPr lang="en-US" dirty="0"/>
              <a:t>Insufficient sampling</a:t>
            </a:r>
          </a:p>
          <a:p>
            <a:pPr lvl="1"/>
            <a:r>
              <a:rPr lang="en-US"/>
              <a:t>Texture swimming!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44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Texture and Mapping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17713"/>
            <a:ext cx="7964488" cy="4535487"/>
          </a:xfrm>
        </p:spPr>
        <p:txBody>
          <a:bodyPr/>
          <a:lstStyle/>
          <a:p>
            <a:r>
              <a:rPr lang="en-US" dirty="0"/>
              <a:t>File Texture: an image file</a:t>
            </a:r>
          </a:p>
          <a:p>
            <a:pPr lvl="1"/>
            <a:r>
              <a:rPr lang="en-US" dirty="0"/>
              <a:t>A 2D array of color stored in a file</a:t>
            </a:r>
          </a:p>
          <a:p>
            <a:pPr lvl="2"/>
            <a:r>
              <a:rPr lang="en-US" b="1" u="sng" dirty="0"/>
              <a:t>Texel</a:t>
            </a:r>
            <a:r>
              <a:rPr lang="en-US" dirty="0"/>
              <a:t>: each color element in the file</a:t>
            </a:r>
          </a:p>
          <a:p>
            <a:pPr lvl="1"/>
            <a:r>
              <a:rPr lang="en-US" dirty="0"/>
              <a:t>Any image or digital photograph</a:t>
            </a:r>
          </a:p>
          <a:p>
            <a:pPr lvl="1"/>
            <a:r>
              <a:rPr lang="en-US" dirty="0"/>
              <a:t>Images are stored in formatted files:</a:t>
            </a:r>
          </a:p>
          <a:p>
            <a:pPr lvl="2"/>
            <a:r>
              <a:rPr lang="en-US" dirty="0"/>
              <a:t>E.g.: gif, jpg, tiff, </a:t>
            </a:r>
            <a:r>
              <a:rPr lang="en-US" dirty="0" err="1"/>
              <a:t>png</a:t>
            </a:r>
            <a:r>
              <a:rPr lang="en-US" dirty="0"/>
              <a:t>.</a:t>
            </a:r>
          </a:p>
          <a:p>
            <a:r>
              <a:rPr lang="en-US" dirty="0"/>
              <a:t>Mapping: “</a:t>
            </a:r>
            <a:r>
              <a:rPr lang="en-US" i="1" dirty="0"/>
              <a:t>pasting on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Paste the image (file texture) on a given primitive</a:t>
            </a:r>
          </a:p>
        </p:txBody>
      </p:sp>
    </p:spTree>
    <p:extLst>
      <p:ext uri="{BB962C8B-B14F-4D97-AF65-F5344CB8AC3E}">
        <p14:creationId xmlns:p14="http://schemas.microsoft.com/office/powerpoint/2010/main" val="4002772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Texture Coordinates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Mapping: matching of coordinates</a:t>
            </a:r>
          </a:p>
          <a:p>
            <a:pPr lvl="1"/>
            <a:r>
              <a:rPr lang="en-US"/>
              <a:t>A coordinate system on image file</a:t>
            </a:r>
          </a:p>
          <a:p>
            <a:pPr lvl="2"/>
            <a:r>
              <a:rPr lang="en-US"/>
              <a:t>(st) - coordinate</a:t>
            </a:r>
          </a:p>
          <a:p>
            <a:pPr lvl="1"/>
            <a:r>
              <a:rPr lang="en-US"/>
              <a:t>A coordinate system on primitive</a:t>
            </a:r>
          </a:p>
          <a:p>
            <a:pPr lvl="2"/>
            <a:r>
              <a:rPr lang="en-US"/>
              <a:t>(uv) - coordinate</a:t>
            </a:r>
          </a:p>
          <a:p>
            <a:r>
              <a:rPr lang="en-US"/>
              <a:t>Mapping:</a:t>
            </a:r>
          </a:p>
          <a:p>
            <a:pPr lvl="1"/>
            <a:r>
              <a:rPr lang="en-US" i="1"/>
              <a:t>Match </a:t>
            </a:r>
            <a:r>
              <a:rPr lang="en-US"/>
              <a:t>the two coordinate systems!</a:t>
            </a:r>
          </a:p>
        </p:txBody>
      </p:sp>
    </p:spTree>
    <p:extLst>
      <p:ext uri="{BB962C8B-B14F-4D97-AF65-F5344CB8AC3E}">
        <p14:creationId xmlns:p14="http://schemas.microsoft.com/office/powerpoint/2010/main" val="90126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</a:t>
            </a:r>
            <a:r>
              <a:rPr lang="en-US" b="1" i="1"/>
              <a:t>st </a:t>
            </a:r>
            <a:r>
              <a:rPr lang="en-US"/>
              <a:t>– Coordinate System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i="1"/>
              <a:t>implicitly </a:t>
            </a:r>
            <a:r>
              <a:rPr lang="en-US"/>
              <a:t>defined on </a:t>
            </a:r>
            <a:br>
              <a:rPr lang="en-US"/>
            </a:br>
            <a:r>
              <a:rPr lang="en-US" u="sng"/>
              <a:t>all file</a:t>
            </a:r>
            <a:r>
              <a:rPr lang="en-US"/>
              <a:t> textures</a:t>
            </a:r>
            <a:br>
              <a:rPr lang="en-US"/>
            </a:br>
            <a:endParaRPr lang="en-US"/>
          </a:p>
          <a:p>
            <a:pPr lvl="1">
              <a:lnSpc>
                <a:spcPct val="90000"/>
              </a:lnSpc>
            </a:pPr>
            <a:r>
              <a:rPr lang="en-US" b="1" i="1"/>
              <a:t>Origin</a:t>
            </a:r>
            <a:r>
              <a:rPr lang="en-US" i="1"/>
              <a:t>: </a:t>
            </a:r>
            <a:r>
              <a:rPr lang="en-US"/>
              <a:t>upper-left corner</a:t>
            </a:r>
          </a:p>
          <a:p>
            <a:pPr lvl="1">
              <a:lnSpc>
                <a:spcPct val="90000"/>
              </a:lnSpc>
            </a:pPr>
            <a:r>
              <a:rPr lang="en-US" b="1" i="1"/>
              <a:t>s-Axis</a:t>
            </a:r>
            <a:r>
              <a:rPr lang="en-US" i="1"/>
              <a:t>: </a:t>
            </a:r>
            <a:r>
              <a:rPr lang="en-US"/>
              <a:t>Right-wards</a:t>
            </a:r>
            <a:endParaRPr lang="en-US" i="1"/>
          </a:p>
          <a:p>
            <a:pPr lvl="1">
              <a:lnSpc>
                <a:spcPct val="90000"/>
              </a:lnSpc>
            </a:pPr>
            <a:r>
              <a:rPr lang="en-US" b="1" i="1"/>
              <a:t>t-axis:</a:t>
            </a:r>
            <a:r>
              <a:rPr lang="en-US"/>
              <a:t> down-wards</a:t>
            </a:r>
          </a:p>
          <a:p>
            <a:pPr lvl="1">
              <a:lnSpc>
                <a:spcPct val="90000"/>
              </a:lnSpc>
            </a:pPr>
            <a:r>
              <a:rPr lang="en-US" b="1" i="1"/>
              <a:t>Range</a:t>
            </a:r>
            <a:r>
              <a:rPr lang="en-US" i="1"/>
              <a:t>: </a:t>
            </a:r>
            <a:r>
              <a:rPr lang="en-US"/>
              <a:t>0.0 to 1.0</a:t>
            </a:r>
          </a:p>
          <a:p>
            <a:pPr lvl="1">
              <a:lnSpc>
                <a:spcPct val="90000"/>
              </a:lnSpc>
            </a:pPr>
            <a:r>
              <a:rPr lang="en-US" b="1" i="1"/>
              <a:t>Coverage: </a:t>
            </a:r>
            <a:r>
              <a:rPr lang="en-US"/>
              <a:t>always the </a:t>
            </a:r>
            <a:br>
              <a:rPr lang="en-US"/>
            </a:br>
            <a:r>
              <a:rPr lang="en-US"/>
              <a:t>                 entire image!</a:t>
            </a:r>
            <a:endParaRPr lang="en-US" b="1" i="1"/>
          </a:p>
        </p:txBody>
      </p:sp>
      <p:pic>
        <p:nvPicPr>
          <p:cNvPr id="4659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828800"/>
            <a:ext cx="3519488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412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Explicit </a:t>
            </a:r>
            <a:r>
              <a:rPr lang="en-US" b="1" i="1"/>
              <a:t>uv</a:t>
            </a:r>
            <a:r>
              <a:rPr lang="en-US"/>
              <a:t> – Coordinate System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i="1"/>
              <a:t>uv</a:t>
            </a:r>
            <a:r>
              <a:rPr lang="en-US"/>
              <a:t> are </a:t>
            </a:r>
          </a:p>
          <a:p>
            <a:pPr lvl="1">
              <a:lnSpc>
                <a:spcPct val="90000"/>
              </a:lnSpc>
            </a:pPr>
            <a:r>
              <a:rPr lang="en-US"/>
              <a:t>Defined on the Primitives</a:t>
            </a:r>
          </a:p>
          <a:p>
            <a:pPr lvl="1">
              <a:lnSpc>
                <a:spcPct val="90000"/>
              </a:lnSpc>
            </a:pPr>
            <a:r>
              <a:rPr lang="en-US"/>
              <a:t>Defined by, </a:t>
            </a:r>
            <a:r>
              <a:rPr lang="en-US" b="1" u="sng"/>
              <a:t>us</a:t>
            </a:r>
            <a:r>
              <a:rPr lang="en-US"/>
              <a:t>, the programmers!</a:t>
            </a:r>
            <a:br>
              <a:rPr lang="en-US"/>
            </a:b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Each vertex of a primitive:</a:t>
            </a:r>
          </a:p>
          <a:p>
            <a:pPr lvl="1">
              <a:lnSpc>
                <a:spcPct val="90000"/>
              </a:lnSpc>
            </a:pPr>
            <a:r>
              <a:rPr lang="en-US"/>
              <a:t>A Position: (x, y, z)</a:t>
            </a:r>
          </a:p>
          <a:p>
            <a:pPr lvl="1">
              <a:lnSpc>
                <a:spcPct val="90000"/>
              </a:lnSpc>
            </a:pPr>
            <a:r>
              <a:rPr lang="en-US"/>
              <a:t>A Color: (r, g, b)</a:t>
            </a:r>
          </a:p>
          <a:p>
            <a:pPr lvl="1">
              <a:lnSpc>
                <a:spcPct val="90000"/>
              </a:lnSpc>
            </a:pPr>
            <a:r>
              <a:rPr lang="en-US" b="1" u="sng"/>
              <a:t>NOW</a:t>
            </a:r>
            <a:r>
              <a:rPr lang="en-US"/>
              <a:t>: Texture Coordinate (u, v)</a:t>
            </a:r>
          </a:p>
        </p:txBody>
      </p:sp>
    </p:spTree>
    <p:extLst>
      <p:ext uri="{BB962C8B-B14F-4D97-AF65-F5344CB8AC3E}">
        <p14:creationId xmlns:p14="http://schemas.microsoft.com/office/powerpoint/2010/main" val="407807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9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05000"/>
            <a:ext cx="3714750" cy="476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defining uv: rectangle</a:t>
            </a:r>
          </a:p>
        </p:txBody>
      </p:sp>
    </p:spTree>
    <p:extLst>
      <p:ext uri="{BB962C8B-B14F-4D97-AF65-F5344CB8AC3E}">
        <p14:creationId xmlns:p14="http://schemas.microsoft.com/office/powerpoint/2010/main" val="72291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Mapping: Texel lookup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638800"/>
            <a:ext cx="7772400" cy="874713"/>
          </a:xfrm>
        </p:spPr>
        <p:txBody>
          <a:bodyPr/>
          <a:lstStyle/>
          <a:p>
            <a:r>
              <a:rPr lang="en-US" sz="2800"/>
              <a:t>Texel color (C</a:t>
            </a:r>
            <a:r>
              <a:rPr lang="en-US" sz="2800" baseline="-25000"/>
              <a:t>a</a:t>
            </a:r>
            <a:r>
              <a:rPr lang="en-US" sz="2800"/>
              <a:t>) used as color of primitive</a:t>
            </a:r>
          </a:p>
        </p:txBody>
      </p:sp>
      <p:pic>
        <p:nvPicPr>
          <p:cNvPr id="46899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267700" cy="355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7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 File Texture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We must define uv-coordinate on primitives 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Select/Load an image file into the graphics API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Define how texel will be used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Enable texture mapping before drawing the primitive</a:t>
            </a:r>
          </a:p>
          <a:p>
            <a:pPr marL="609600" indent="-6096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14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A2FE-9FC0-4391-9DEC-631E27078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finally (M4 EX1)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20C93-DA81-4D49-B71D-E3F730F55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our vertex shader</a:t>
            </a:r>
          </a:p>
          <a:p>
            <a:r>
              <a:rPr lang="en-US" dirty="0"/>
              <a:t>What is the: </a:t>
            </a:r>
            <a:r>
              <a:rPr lang="en-US" dirty="0" err="1"/>
              <a:t>uv</a:t>
            </a:r>
            <a:endParaRPr lang="en-US" dirty="0"/>
          </a:p>
          <a:p>
            <a:r>
              <a:rPr lang="en-US" dirty="0"/>
              <a:t>What does: TRANSFORM_TEX() do?</a:t>
            </a:r>
          </a:p>
          <a:p>
            <a:pPr lvl="1"/>
            <a:r>
              <a:rPr lang="en-US" dirty="0" err="1"/>
              <a:t>UnityCG.cginc</a:t>
            </a:r>
            <a:r>
              <a:rPr lang="en-US" dirty="0"/>
              <a:t> </a:t>
            </a:r>
            <a:endParaRPr lang="en-US" sz="2400" dirty="0"/>
          </a:p>
          <a:p>
            <a:pPr lvl="1"/>
            <a:r>
              <a:rPr lang="en-US" sz="1800" dirty="0"/>
              <a:t>C:\Program Files\Unity\Hub\Editor\2021.3.10f1\Editor\Data\</a:t>
            </a:r>
            <a:r>
              <a:rPr lang="en-US" sz="1800" dirty="0" err="1"/>
              <a:t>CGIncludes</a:t>
            </a:r>
            <a:endParaRPr lang="en-US" sz="1800" dirty="0"/>
          </a:p>
          <a:p>
            <a:pPr lvl="1"/>
            <a:r>
              <a:rPr lang="en-US" sz="1800" dirty="0"/>
              <a:t>#define TRANSFORM_TEX(</a:t>
            </a:r>
            <a:r>
              <a:rPr lang="en-US" sz="1800" dirty="0" err="1"/>
              <a:t>tex,name</a:t>
            </a:r>
            <a:r>
              <a:rPr lang="en-US" sz="1800" dirty="0"/>
              <a:t>) (</a:t>
            </a:r>
            <a:r>
              <a:rPr lang="en-US" sz="1800" dirty="0" err="1"/>
              <a:t>tex.xy</a:t>
            </a:r>
            <a:r>
              <a:rPr lang="en-US" sz="1800" dirty="0"/>
              <a:t> * name##_</a:t>
            </a:r>
            <a:r>
              <a:rPr lang="en-US" sz="1800" dirty="0" err="1"/>
              <a:t>ST.xy</a:t>
            </a:r>
            <a:r>
              <a:rPr lang="en-US" sz="1800" dirty="0"/>
              <a:t> + name##_ST.zw)</a:t>
            </a:r>
          </a:p>
          <a:p>
            <a:pPr lvl="1"/>
            <a:r>
              <a:rPr lang="en-US" dirty="0"/>
              <a:t>Editor-&gt;Material: XY (Tiling) and ZW (Offset)</a:t>
            </a:r>
          </a:p>
        </p:txBody>
      </p:sp>
    </p:spTree>
    <p:extLst>
      <p:ext uri="{BB962C8B-B14F-4D97-AF65-F5344CB8AC3E}">
        <p14:creationId xmlns:p14="http://schemas.microsoft.com/office/powerpoint/2010/main" val="3015094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1271</TotalTime>
  <Words>544</Words>
  <Application>Microsoft Office PowerPoint</Application>
  <PresentationFormat>On-screen Show (4:3)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File Texture Mapping</vt:lpstr>
      <vt:lpstr>File Texture and Mapping</vt:lpstr>
      <vt:lpstr>Texture Coordinates</vt:lpstr>
      <vt:lpstr>Implicit st – Coordinate System</vt:lpstr>
      <vt:lpstr>Explicit uv – Coordinate System</vt:lpstr>
      <vt:lpstr>Example of defining uv: rectangle</vt:lpstr>
      <vt:lpstr>Mapping: Texel lookup</vt:lpstr>
      <vt:lpstr>Programming File Texture</vt:lpstr>
      <vt:lpstr>Now finally (M4 EX1)</vt:lpstr>
      <vt:lpstr>Texture Mapping</vt:lpstr>
      <vt:lpstr>Image (AdobeStock_110585524_low.jpg)</vt:lpstr>
      <vt:lpstr>Issue: When viewed in 3D</vt:lpstr>
      <vt:lpstr>Issue: When viewed in 3D</vt:lpstr>
      <vt:lpstr>Texture filtering: Magnify</vt:lpstr>
      <vt:lpstr>Texture filtering: Minimize</vt:lpstr>
      <vt:lpstr>Mipmap: Hierarchy of images</vt:lpstr>
      <vt:lpstr>Check out M4 EX2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Photograph of two papers</dc:title>
  <dc:creator>Kelvin Sung</dc:creator>
  <cp:lastModifiedBy>Kelvin Sung</cp:lastModifiedBy>
  <cp:revision>213</cp:revision>
  <dcterms:created xsi:type="dcterms:W3CDTF">2006-08-16T00:00:00Z</dcterms:created>
  <dcterms:modified xsi:type="dcterms:W3CDTF">2023-02-19T22:35:43Z</dcterms:modified>
</cp:coreProperties>
</file>