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Nunito Sans Heavy" charset="1" panose="00000A00000000000000"/>
      <p:regular r:id="rId24"/>
    </p:embeddedFont>
    <p:embeddedFont>
      <p:font typeface="Nunito Sans" charset="1" panose="00000500000000000000"/>
      <p:regular r:id="rId25"/>
    </p:embeddedFont>
    <p:embeddedFont>
      <p:font typeface="Nunito Sans Bold" charset="1" panose="00000800000000000000"/>
      <p:regular r:id="rId26"/>
    </p:embeddedFont>
    <p:embeddedFont>
      <p:font typeface="Nunito Sans Semi-Bold" charset="1" panose="000007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586980" y="4880454"/>
            <a:ext cx="12972799" cy="2422494"/>
          </a:xfrm>
          <a:prstGeom prst="rect">
            <a:avLst/>
          </a:prstGeom>
        </p:spPr>
        <p:txBody>
          <a:bodyPr anchor="t" rtlCol="false" tIns="0" lIns="0" bIns="0" rIns="0">
            <a:spAutoFit/>
          </a:bodyPr>
          <a:lstStyle/>
          <a:p>
            <a:pPr algn="ctr">
              <a:lnSpc>
                <a:spcPts val="8401"/>
              </a:lnSpc>
            </a:pPr>
            <a:r>
              <a:rPr lang="en-US" sz="6001">
                <a:solidFill>
                  <a:srgbClr val="004AAD"/>
                </a:solidFill>
                <a:latin typeface="Nunito Sans Heavy"/>
                <a:ea typeface="Nunito Sans Heavy"/>
                <a:cs typeface="Nunito Sans Heavy"/>
                <a:sym typeface="Nunito Sans Heavy"/>
              </a:rPr>
              <a:t>Nguyên lý thiết kế hướng đối tượng </a:t>
            </a:r>
          </a:p>
          <a:p>
            <a:pPr algn="ctr">
              <a:lnSpc>
                <a:spcPts val="11201"/>
              </a:lnSpc>
            </a:pPr>
            <a:r>
              <a:rPr lang="en-US" sz="8001">
                <a:solidFill>
                  <a:srgbClr val="004AAD"/>
                </a:solidFill>
                <a:latin typeface="Nunito Sans Heavy"/>
                <a:ea typeface="Nunito Sans Heavy"/>
                <a:cs typeface="Nunito Sans Heavy"/>
                <a:sym typeface="Nunito Sans Heavy"/>
              </a:rPr>
              <a:t>Class Diagram</a:t>
            </a:r>
          </a:p>
        </p:txBody>
      </p:sp>
      <p:sp>
        <p:nvSpPr>
          <p:cNvPr name="Freeform 12" id="12"/>
          <p:cNvSpPr/>
          <p:nvPr/>
        </p:nvSpPr>
        <p:spPr>
          <a:xfrm flipH="false" flipV="false" rot="0">
            <a:off x="5459965" y="2984052"/>
            <a:ext cx="7368070" cy="1516064"/>
          </a:xfrm>
          <a:custGeom>
            <a:avLst/>
            <a:gdLst/>
            <a:ahLst/>
            <a:cxnLst/>
            <a:rect r="r" b="b" t="t" l="l"/>
            <a:pathLst>
              <a:path h="1516064" w="7368070">
                <a:moveTo>
                  <a:pt x="0" y="0"/>
                </a:moveTo>
                <a:lnTo>
                  <a:pt x="7368070" y="0"/>
                </a:lnTo>
                <a:lnTo>
                  <a:pt x="7368070" y="1516064"/>
                </a:lnTo>
                <a:lnTo>
                  <a:pt x="0" y="1516064"/>
                </a:lnTo>
                <a:lnTo>
                  <a:pt x="0" y="0"/>
                </a:lnTo>
                <a:close/>
              </a:path>
            </a:pathLst>
          </a:custGeom>
          <a:blipFill>
            <a:blip r:embed="rId6"/>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3372029" y="1718706"/>
            <a:ext cx="11543943"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ea typeface="Nunito Sans Heavy"/>
                <a:cs typeface="Nunito Sans Heavy"/>
                <a:sym typeface="Nunito Sans Heavy"/>
              </a:rPr>
              <a:t>Nguyên lý đóng mở (O)</a:t>
            </a:r>
          </a:p>
        </p:txBody>
      </p:sp>
      <p:sp>
        <p:nvSpPr>
          <p:cNvPr name="TextBox 10" id="10"/>
          <p:cNvSpPr txBox="true"/>
          <p:nvPr/>
        </p:nvSpPr>
        <p:spPr>
          <a:xfrm rot="0">
            <a:off x="2008768" y="3909673"/>
            <a:ext cx="14779219" cy="5143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ea typeface="Nunito Sans"/>
                <a:cs typeface="Nunito Sans"/>
                <a:sym typeface="Nunito Sans"/>
              </a:rPr>
              <a:t>- Có thể thoải mái mở rộng 1 class, nhưng không được sửa đổi bên trong class đó.</a:t>
            </a:r>
          </a:p>
        </p:txBody>
      </p:sp>
      <p:sp>
        <p:nvSpPr>
          <p:cNvPr name="TextBox 11" id="11"/>
          <p:cNvSpPr txBox="true"/>
          <p:nvPr/>
        </p:nvSpPr>
        <p:spPr>
          <a:xfrm rot="0">
            <a:off x="2008768" y="6453065"/>
            <a:ext cx="14779219"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ea typeface="Nunito Sans"/>
                <a:cs typeface="Nunito Sans"/>
                <a:sym typeface="Nunito Sans"/>
              </a:rPr>
              <a:t>- Nguyên nhân:</a:t>
            </a:r>
          </a:p>
          <a:p>
            <a:pPr algn="just">
              <a:lnSpc>
                <a:spcPts val="4200"/>
              </a:lnSpc>
            </a:pPr>
            <a:r>
              <a:rPr lang="en-US" sz="3000">
                <a:solidFill>
                  <a:srgbClr val="000000"/>
                </a:solidFill>
                <a:latin typeface="Nunito Sans"/>
                <a:ea typeface="Nunito Sans"/>
                <a:cs typeface="Nunito Sans"/>
                <a:sym typeface="Nunito Sans"/>
              </a:rPr>
              <a:t>   + Do bất cứ khi nào ta sửa đổi code hiện có, luôn sẽ có nguy cơ tạo ra các lỗi tiềm ẩn.</a:t>
            </a:r>
          </a:p>
          <a:p>
            <a:pPr algn="just">
              <a:lnSpc>
                <a:spcPts val="4200"/>
              </a:lnSpc>
            </a:pPr>
            <a:r>
              <a:rPr lang="en-US" sz="3000">
                <a:solidFill>
                  <a:srgbClr val="000000"/>
                </a:solidFill>
                <a:latin typeface="Nunito Sans"/>
                <a:ea typeface="Nunito Sans"/>
                <a:cs typeface="Nunito Sans"/>
                <a:sym typeface="Nunito Sans"/>
              </a:rPr>
              <a:t>   + Tránh chạm vào code đã được kiểm tra và đang chạy ổn.</a:t>
            </a:r>
          </a:p>
        </p:txBody>
      </p:sp>
      <p:sp>
        <p:nvSpPr>
          <p:cNvPr name="TextBox 12" id="12"/>
          <p:cNvSpPr txBox="true"/>
          <p:nvPr/>
        </p:nvSpPr>
        <p:spPr>
          <a:xfrm rot="0">
            <a:off x="2008768" y="4656839"/>
            <a:ext cx="14779219"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ea typeface="Nunito Sans"/>
                <a:cs typeface="Nunito Sans"/>
                <a:sym typeface="Nunito Sans"/>
              </a:rPr>
              <a:t>- Trong đó:</a:t>
            </a:r>
          </a:p>
          <a:p>
            <a:pPr algn="just">
              <a:lnSpc>
                <a:spcPts val="4200"/>
              </a:lnSpc>
            </a:pPr>
            <a:r>
              <a:rPr lang="en-US" sz="3000">
                <a:solidFill>
                  <a:srgbClr val="000000"/>
                </a:solidFill>
                <a:latin typeface="Nunito Sans"/>
                <a:ea typeface="Nunito Sans"/>
                <a:cs typeface="Nunito Sans"/>
                <a:sym typeface="Nunito Sans"/>
              </a:rPr>
              <a:t>   + Mở rộng có nghĩa là thêm chức năng mới vào class hiện có.</a:t>
            </a:r>
          </a:p>
          <a:p>
            <a:pPr algn="just">
              <a:lnSpc>
                <a:spcPts val="4200"/>
              </a:lnSpc>
            </a:pPr>
            <a:r>
              <a:rPr lang="en-US" sz="3000">
                <a:solidFill>
                  <a:srgbClr val="000000"/>
                </a:solidFill>
                <a:latin typeface="Nunito Sans"/>
                <a:ea typeface="Nunito Sans"/>
                <a:cs typeface="Nunito Sans"/>
                <a:sym typeface="Nunito Sans"/>
              </a:rPr>
              <a:t>   + Sửa đổi có nghĩa là thay đổi code của một class hiện có.</a:t>
            </a:r>
          </a:p>
        </p:txBody>
      </p:sp>
      <p:grpSp>
        <p:nvGrpSpPr>
          <p:cNvPr name="Group 13" id="13"/>
          <p:cNvGrpSpPr/>
          <p:nvPr/>
        </p:nvGrpSpPr>
        <p:grpSpPr>
          <a:xfrm rot="0">
            <a:off x="-2038330" y="-2073710"/>
            <a:ext cx="5041299" cy="504129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6" id="16"/>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3273691" y="1718706"/>
            <a:ext cx="11740619"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ea typeface="Nunito Sans Heavy"/>
                <a:cs typeface="Nunito Sans Heavy"/>
                <a:sym typeface="Nunito Sans Heavy"/>
              </a:rPr>
              <a:t>Nguyên lý thay thế (L)</a:t>
            </a:r>
          </a:p>
        </p:txBody>
      </p:sp>
      <p:sp>
        <p:nvSpPr>
          <p:cNvPr name="TextBox 13" id="13"/>
          <p:cNvSpPr txBox="true"/>
          <p:nvPr/>
        </p:nvSpPr>
        <p:spPr>
          <a:xfrm rot="0">
            <a:off x="2151195" y="6051494"/>
            <a:ext cx="13985609" cy="15811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ea typeface="Nunito Sans"/>
                <a:cs typeface="Nunito Sans"/>
                <a:sym typeface="Nunito Sans"/>
              </a:rPr>
              <a:t> - Nguyên tắc này có nghĩa là mọi class con (subclass) hoặc class dẫn xuất phải có khả năng thay thế cho class cơ sở hoặc class cha (superclass) của chúng mà không làm ảnh hưởng đến ứng dụng.</a:t>
            </a:r>
          </a:p>
        </p:txBody>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03</a:t>
            </a:r>
          </a:p>
        </p:txBody>
      </p:sp>
      <p:sp>
        <p:nvSpPr>
          <p:cNvPr name="TextBox 15" id="15"/>
          <p:cNvSpPr txBox="true"/>
          <p:nvPr/>
        </p:nvSpPr>
        <p:spPr>
          <a:xfrm rot="0">
            <a:off x="2151195" y="4591050"/>
            <a:ext cx="13985609" cy="10477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ea typeface="Nunito Sans"/>
                <a:cs typeface="Nunito Sans"/>
                <a:sym typeface="Nunito Sans"/>
              </a:rPr>
              <a:t>- Trong một chương trình, các object của class con có thể thay thế class cha mà không làm thay đổi tính đúng đắn của chương trình.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10365373" y="1028700"/>
            <a:ext cx="6682066" cy="8229600"/>
          </a:xfrm>
          <a:custGeom>
            <a:avLst/>
            <a:gdLst/>
            <a:ahLst/>
            <a:cxnLst/>
            <a:rect r="r" b="b" t="t" l="l"/>
            <a:pathLst>
              <a:path h="8229600" w="6682066">
                <a:moveTo>
                  <a:pt x="0" y="0"/>
                </a:moveTo>
                <a:lnTo>
                  <a:pt x="6682066" y="0"/>
                </a:lnTo>
                <a:lnTo>
                  <a:pt x="6682066" y="8229600"/>
                </a:lnTo>
                <a:lnTo>
                  <a:pt x="0" y="8229600"/>
                </a:lnTo>
                <a:lnTo>
                  <a:pt x="0" y="0"/>
                </a:lnTo>
                <a:close/>
              </a:path>
            </a:pathLst>
          </a:custGeom>
          <a:blipFill>
            <a:blip r:embed="rId4"/>
            <a:stretch>
              <a:fillRect l="0" t="0" r="0" b="0"/>
            </a:stretch>
          </a:blipFill>
        </p:spPr>
      </p:sp>
      <p:sp>
        <p:nvSpPr>
          <p:cNvPr name="Freeform 13" id="13"/>
          <p:cNvSpPr/>
          <p:nvPr/>
        </p:nvSpPr>
        <p:spPr>
          <a:xfrm flipH="false" flipV="false" rot="0">
            <a:off x="1617202" y="3453077"/>
            <a:ext cx="8115300" cy="5805223"/>
          </a:xfrm>
          <a:custGeom>
            <a:avLst/>
            <a:gdLst/>
            <a:ahLst/>
            <a:cxnLst/>
            <a:rect r="r" b="b" t="t" l="l"/>
            <a:pathLst>
              <a:path h="5805223" w="8115300">
                <a:moveTo>
                  <a:pt x="0" y="0"/>
                </a:moveTo>
                <a:lnTo>
                  <a:pt x="8115300" y="0"/>
                </a:lnTo>
                <a:lnTo>
                  <a:pt x="8115300" y="5805223"/>
                </a:lnTo>
                <a:lnTo>
                  <a:pt x="0" y="5805223"/>
                </a:lnTo>
                <a:lnTo>
                  <a:pt x="0" y="0"/>
                </a:lnTo>
                <a:close/>
              </a:path>
            </a:pathLst>
          </a:custGeom>
          <a:blipFill>
            <a:blip r:embed="rId5"/>
            <a:stretch>
              <a:fillRect l="0" t="0" r="-19451" b="0"/>
            </a:stretch>
          </a:blipFill>
        </p:spPr>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03</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3273691" y="1718706"/>
            <a:ext cx="11740619"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ea typeface="Nunito Sans Heavy"/>
                <a:cs typeface="Nunito Sans Heavy"/>
                <a:sym typeface="Nunito Sans Heavy"/>
              </a:rPr>
              <a:t>Nguyên lý phân tách (I)</a:t>
            </a:r>
          </a:p>
        </p:txBody>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04</a:t>
            </a:r>
          </a:p>
        </p:txBody>
      </p:sp>
      <p:sp>
        <p:nvSpPr>
          <p:cNvPr name="TextBox 14" id="14"/>
          <p:cNvSpPr txBox="true"/>
          <p:nvPr/>
        </p:nvSpPr>
        <p:spPr>
          <a:xfrm rot="0">
            <a:off x="2020206" y="4095750"/>
            <a:ext cx="14247588" cy="10477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ea typeface="Nunito Sans"/>
                <a:cs typeface="Nunito Sans"/>
                <a:sym typeface="Nunito Sans"/>
              </a:rPr>
              <a:t>- Thay vì dùng 1 interface lớn, ta nên tách thành nhiều interface nhỏ, với nhiều mục đích cụ thể.</a:t>
            </a:r>
          </a:p>
        </p:txBody>
      </p:sp>
      <p:sp>
        <p:nvSpPr>
          <p:cNvPr name="TextBox 15" id="15"/>
          <p:cNvSpPr txBox="true"/>
          <p:nvPr/>
        </p:nvSpPr>
        <p:spPr>
          <a:xfrm rot="0">
            <a:off x="2020206" y="5566395"/>
            <a:ext cx="14247588" cy="21145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ea typeface="Nunito Sans"/>
                <a:cs typeface="Nunito Sans"/>
                <a:sym typeface="Nunito Sans"/>
              </a:rPr>
              <a:t>- Hãy tưởng tượng chúng ta có 1 interface lớn, khoảng 100 methods. Việc implements sẽ khá cực khổ, ngoài ra còn có thể dư thừa vì 1 class không cần dùng hết 100 method. Khi tách interface ra thành nhiều interface nhỏ, gồm các method liên quan tới nhau, việc implement và quản lý sẽ dễ hơn.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3342823" y="3332402"/>
            <a:ext cx="5152370" cy="4399099"/>
          </a:xfrm>
          <a:custGeom>
            <a:avLst/>
            <a:gdLst/>
            <a:ahLst/>
            <a:cxnLst/>
            <a:rect r="r" b="b" t="t" l="l"/>
            <a:pathLst>
              <a:path h="4399099" w="5152370">
                <a:moveTo>
                  <a:pt x="0" y="0"/>
                </a:moveTo>
                <a:lnTo>
                  <a:pt x="5152370" y="0"/>
                </a:lnTo>
                <a:lnTo>
                  <a:pt x="5152370" y="4399099"/>
                </a:lnTo>
                <a:lnTo>
                  <a:pt x="0" y="4399099"/>
                </a:lnTo>
                <a:lnTo>
                  <a:pt x="0" y="0"/>
                </a:lnTo>
                <a:close/>
              </a:path>
            </a:pathLst>
          </a:custGeom>
          <a:blipFill>
            <a:blip r:embed="rId4"/>
            <a:stretch>
              <a:fillRect l="0" t="0" r="0" b="0"/>
            </a:stretch>
          </a:blipFill>
        </p:spPr>
      </p:sp>
      <p:sp>
        <p:nvSpPr>
          <p:cNvPr name="Freeform 13" id="13"/>
          <p:cNvSpPr/>
          <p:nvPr/>
        </p:nvSpPr>
        <p:spPr>
          <a:xfrm flipH="false" flipV="false" rot="0">
            <a:off x="11147309" y="2492529"/>
            <a:ext cx="4399281" cy="6643812"/>
          </a:xfrm>
          <a:custGeom>
            <a:avLst/>
            <a:gdLst/>
            <a:ahLst/>
            <a:cxnLst/>
            <a:rect r="r" b="b" t="t" l="l"/>
            <a:pathLst>
              <a:path h="6643812" w="4399281">
                <a:moveTo>
                  <a:pt x="0" y="0"/>
                </a:moveTo>
                <a:lnTo>
                  <a:pt x="4399281" y="0"/>
                </a:lnTo>
                <a:lnTo>
                  <a:pt x="4399281" y="6643812"/>
                </a:lnTo>
                <a:lnTo>
                  <a:pt x="0" y="6643812"/>
                </a:lnTo>
                <a:lnTo>
                  <a:pt x="0" y="0"/>
                </a:lnTo>
                <a:close/>
              </a:path>
            </a:pathLst>
          </a:custGeom>
          <a:blipFill>
            <a:blip r:embed="rId5"/>
            <a:stretch>
              <a:fillRect l="0" t="0" r="0" b="0"/>
            </a:stretch>
          </a:blipFill>
        </p:spPr>
      </p:sp>
      <p:sp>
        <p:nvSpPr>
          <p:cNvPr name="Freeform 14" id="14"/>
          <p:cNvSpPr/>
          <p:nvPr/>
        </p:nvSpPr>
        <p:spPr>
          <a:xfrm flipH="false" flipV="false" rot="0">
            <a:off x="5322675" y="1272619"/>
            <a:ext cx="1192666" cy="1192666"/>
          </a:xfrm>
          <a:custGeom>
            <a:avLst/>
            <a:gdLst/>
            <a:ahLst/>
            <a:cxnLst/>
            <a:rect r="r" b="b" t="t" l="l"/>
            <a:pathLst>
              <a:path h="1192666" w="1192666">
                <a:moveTo>
                  <a:pt x="0" y="0"/>
                </a:moveTo>
                <a:lnTo>
                  <a:pt x="1192666" y="0"/>
                </a:lnTo>
                <a:lnTo>
                  <a:pt x="1192666" y="1192666"/>
                </a:lnTo>
                <a:lnTo>
                  <a:pt x="0" y="11926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2750617" y="1150659"/>
            <a:ext cx="1192666" cy="1192666"/>
          </a:xfrm>
          <a:custGeom>
            <a:avLst/>
            <a:gdLst/>
            <a:ahLst/>
            <a:cxnLst/>
            <a:rect r="r" b="b" t="t" l="l"/>
            <a:pathLst>
              <a:path h="1192666" w="1192666">
                <a:moveTo>
                  <a:pt x="0" y="0"/>
                </a:moveTo>
                <a:lnTo>
                  <a:pt x="1192666" y="0"/>
                </a:lnTo>
                <a:lnTo>
                  <a:pt x="1192666" y="1192666"/>
                </a:lnTo>
                <a:lnTo>
                  <a:pt x="0" y="11926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2151195" y="2655135"/>
            <a:ext cx="13985609" cy="1094735"/>
          </a:xfrm>
          <a:prstGeom prst="rect">
            <a:avLst/>
          </a:prstGeom>
        </p:spPr>
        <p:txBody>
          <a:bodyPr anchor="t" rtlCol="false" tIns="0" lIns="0" bIns="0" rIns="0">
            <a:spAutoFit/>
          </a:bodyPr>
          <a:lstStyle/>
          <a:p>
            <a:pPr algn="ctr">
              <a:lnSpc>
                <a:spcPts val="8960"/>
              </a:lnSpc>
            </a:pPr>
            <a:r>
              <a:rPr lang="en-US" sz="6400">
                <a:solidFill>
                  <a:srgbClr val="004AAD"/>
                </a:solidFill>
                <a:latin typeface="Nunito Sans Heavy"/>
                <a:ea typeface="Nunito Sans Heavy"/>
                <a:cs typeface="Nunito Sans Heavy"/>
                <a:sym typeface="Nunito Sans Heavy"/>
              </a:rPr>
              <a:t>Nguyên lý đảo ngược phụ thuộc (D)</a:t>
            </a:r>
          </a:p>
        </p:txBody>
      </p:sp>
      <p:sp>
        <p:nvSpPr>
          <p:cNvPr name="TextBox 13" id="13"/>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05</a:t>
            </a:r>
          </a:p>
        </p:txBody>
      </p:sp>
      <p:sp>
        <p:nvSpPr>
          <p:cNvPr name="TextBox 14" id="14"/>
          <p:cNvSpPr txBox="true"/>
          <p:nvPr/>
        </p:nvSpPr>
        <p:spPr>
          <a:xfrm rot="0">
            <a:off x="2151195" y="4755831"/>
            <a:ext cx="11649015" cy="1047750"/>
          </a:xfrm>
          <a:prstGeom prst="rect">
            <a:avLst/>
          </a:prstGeom>
        </p:spPr>
        <p:txBody>
          <a:bodyPr anchor="t" rtlCol="false" tIns="0" lIns="0" bIns="0" rIns="0">
            <a:spAutoFit/>
          </a:bodyPr>
          <a:lstStyle/>
          <a:p>
            <a:pPr algn="just">
              <a:lnSpc>
                <a:spcPts val="4200"/>
              </a:lnSpc>
            </a:pPr>
            <a:r>
              <a:rPr lang="en-US" sz="3000">
                <a:solidFill>
                  <a:srgbClr val="000000"/>
                </a:solidFill>
                <a:latin typeface="Nunito Sans"/>
                <a:ea typeface="Nunito Sans"/>
                <a:cs typeface="Nunito Sans"/>
                <a:sym typeface="Nunito Sans"/>
              </a:rPr>
              <a:t>- Các module cấp cao không nên phụ thuộc vào các modules cấp thấp. Cả 2 nên phụ thuộc vào abstraction.</a:t>
            </a:r>
          </a:p>
        </p:txBody>
      </p:sp>
      <p:sp>
        <p:nvSpPr>
          <p:cNvPr name="TextBox 15" id="15"/>
          <p:cNvSpPr txBox="true"/>
          <p:nvPr/>
        </p:nvSpPr>
        <p:spPr>
          <a:xfrm rot="0">
            <a:off x="2151195" y="6329587"/>
            <a:ext cx="11649015" cy="1581150"/>
          </a:xfrm>
          <a:prstGeom prst="rect">
            <a:avLst/>
          </a:prstGeom>
        </p:spPr>
        <p:txBody>
          <a:bodyPr anchor="t" rtlCol="false" tIns="0" lIns="0" bIns="0" rIns="0">
            <a:spAutoFit/>
          </a:bodyPr>
          <a:lstStyle/>
          <a:p>
            <a:pPr algn="l">
              <a:lnSpc>
                <a:spcPts val="4200"/>
              </a:lnSpc>
            </a:pPr>
            <a:r>
              <a:rPr lang="en-US" sz="3000">
                <a:solidFill>
                  <a:srgbClr val="000000"/>
                </a:solidFill>
                <a:latin typeface="Nunito Sans"/>
                <a:ea typeface="Nunito Sans"/>
                <a:cs typeface="Nunito Sans"/>
                <a:sym typeface="Nunito Sans"/>
              </a:rPr>
              <a:t>- Interface (abstraction) không nên phụ thuộc vào thực thể, Các thực thể phải phụ thuộc vào abstraction, không phải class cụ thể hay chức năng cụ thể.</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4114698" y="2391849"/>
            <a:ext cx="13144602" cy="5074148"/>
          </a:xfrm>
          <a:custGeom>
            <a:avLst/>
            <a:gdLst/>
            <a:ahLst/>
            <a:cxnLst/>
            <a:rect r="r" b="b" t="t" l="l"/>
            <a:pathLst>
              <a:path h="5074148" w="13144602">
                <a:moveTo>
                  <a:pt x="0" y="0"/>
                </a:moveTo>
                <a:lnTo>
                  <a:pt x="13144602" y="0"/>
                </a:lnTo>
                <a:lnTo>
                  <a:pt x="13144602" y="5074147"/>
                </a:lnTo>
                <a:lnTo>
                  <a:pt x="0" y="5074147"/>
                </a:lnTo>
                <a:lnTo>
                  <a:pt x="0" y="0"/>
                </a:lnTo>
                <a:close/>
              </a:path>
            </a:pathLst>
          </a:custGeom>
          <a:blipFill>
            <a:blip r:embed="rId4"/>
            <a:stretch>
              <a:fillRect l="0" t="0" r="0" b="0"/>
            </a:stretch>
          </a:blipFill>
        </p:spPr>
      </p:sp>
      <p:sp>
        <p:nvSpPr>
          <p:cNvPr name="Freeform 13" id="13"/>
          <p:cNvSpPr/>
          <p:nvPr/>
        </p:nvSpPr>
        <p:spPr>
          <a:xfrm flipH="false" flipV="false" rot="0">
            <a:off x="2058581" y="4547167"/>
            <a:ext cx="1192666" cy="1192666"/>
          </a:xfrm>
          <a:custGeom>
            <a:avLst/>
            <a:gdLst/>
            <a:ahLst/>
            <a:cxnLst/>
            <a:rect r="r" b="b" t="t" l="l"/>
            <a:pathLst>
              <a:path h="1192666" w="1192666">
                <a:moveTo>
                  <a:pt x="0" y="0"/>
                </a:moveTo>
                <a:lnTo>
                  <a:pt x="1192666" y="0"/>
                </a:lnTo>
                <a:lnTo>
                  <a:pt x="1192666" y="1192666"/>
                </a:lnTo>
                <a:lnTo>
                  <a:pt x="0" y="11926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05</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6384375" y="1028700"/>
            <a:ext cx="8136200" cy="8229600"/>
          </a:xfrm>
          <a:custGeom>
            <a:avLst/>
            <a:gdLst/>
            <a:ahLst/>
            <a:cxnLst/>
            <a:rect r="r" b="b" t="t" l="l"/>
            <a:pathLst>
              <a:path h="8229600" w="8136200">
                <a:moveTo>
                  <a:pt x="0" y="0"/>
                </a:moveTo>
                <a:lnTo>
                  <a:pt x="8136199" y="0"/>
                </a:lnTo>
                <a:lnTo>
                  <a:pt x="8136199" y="8229600"/>
                </a:lnTo>
                <a:lnTo>
                  <a:pt x="0" y="8229600"/>
                </a:lnTo>
                <a:lnTo>
                  <a:pt x="0" y="0"/>
                </a:lnTo>
                <a:close/>
              </a:path>
            </a:pathLst>
          </a:custGeom>
          <a:blipFill>
            <a:blip r:embed="rId4"/>
            <a:stretch>
              <a:fillRect l="0" t="0" r="0" b="0"/>
            </a:stretch>
          </a:blipFill>
        </p:spPr>
      </p:sp>
      <p:sp>
        <p:nvSpPr>
          <p:cNvPr name="Freeform 13" id="13"/>
          <p:cNvSpPr/>
          <p:nvPr/>
        </p:nvSpPr>
        <p:spPr>
          <a:xfrm flipH="false" flipV="false" rot="0">
            <a:off x="3635767" y="4340793"/>
            <a:ext cx="1192666" cy="1192666"/>
          </a:xfrm>
          <a:custGeom>
            <a:avLst/>
            <a:gdLst/>
            <a:ahLst/>
            <a:cxnLst/>
            <a:rect r="r" b="b" t="t" l="l"/>
            <a:pathLst>
              <a:path h="1192666" w="1192666">
                <a:moveTo>
                  <a:pt x="0" y="0"/>
                </a:moveTo>
                <a:lnTo>
                  <a:pt x="1192666" y="0"/>
                </a:lnTo>
                <a:lnTo>
                  <a:pt x="1192666" y="1192666"/>
                </a:lnTo>
                <a:lnTo>
                  <a:pt x="0" y="11926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2586980" y="4794885"/>
            <a:ext cx="13114040" cy="2139949"/>
          </a:xfrm>
          <a:prstGeom prst="rect">
            <a:avLst/>
          </a:prstGeom>
        </p:spPr>
        <p:txBody>
          <a:bodyPr anchor="t" rtlCol="false" tIns="0" lIns="0" bIns="0" rIns="0">
            <a:spAutoFit/>
          </a:bodyPr>
          <a:lstStyle/>
          <a:p>
            <a:pPr algn="ctr">
              <a:lnSpc>
                <a:spcPts val="17500"/>
              </a:lnSpc>
            </a:pPr>
            <a:r>
              <a:rPr lang="en-US" sz="12500">
                <a:solidFill>
                  <a:srgbClr val="004AAD"/>
                </a:solidFill>
                <a:latin typeface="Nunito Sans Heavy"/>
                <a:ea typeface="Nunito Sans Heavy"/>
                <a:cs typeface="Nunito Sans Heavy"/>
                <a:sym typeface="Nunito Sans Heavy"/>
              </a:rPr>
              <a:t>Thank You</a:t>
            </a:r>
          </a:p>
        </p:txBody>
      </p:sp>
      <p:sp>
        <p:nvSpPr>
          <p:cNvPr name="Freeform 10" id="10"/>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459965" y="3352166"/>
            <a:ext cx="7368070" cy="1516064"/>
          </a:xfrm>
          <a:custGeom>
            <a:avLst/>
            <a:gdLst/>
            <a:ahLst/>
            <a:cxnLst/>
            <a:rect r="r" b="b" t="t" l="l"/>
            <a:pathLst>
              <a:path h="1516064" w="7368070">
                <a:moveTo>
                  <a:pt x="0" y="0"/>
                </a:moveTo>
                <a:lnTo>
                  <a:pt x="7368070" y="0"/>
                </a:lnTo>
                <a:lnTo>
                  <a:pt x="7368070" y="1516063"/>
                </a:lnTo>
                <a:lnTo>
                  <a:pt x="0" y="1516063"/>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11066747" y="2391184"/>
            <a:ext cx="6192553" cy="6540396"/>
          </a:xfrm>
          <a:custGeom>
            <a:avLst/>
            <a:gdLst/>
            <a:ahLst/>
            <a:cxnLst/>
            <a:rect r="r" b="b" t="t" l="l"/>
            <a:pathLst>
              <a:path h="6540396" w="6192553">
                <a:moveTo>
                  <a:pt x="0" y="0"/>
                </a:moveTo>
                <a:lnTo>
                  <a:pt x="6192553" y="0"/>
                </a:lnTo>
                <a:lnTo>
                  <a:pt x="6192553" y="6540396"/>
                </a:lnTo>
                <a:lnTo>
                  <a:pt x="0" y="6540396"/>
                </a:lnTo>
                <a:lnTo>
                  <a:pt x="0" y="0"/>
                </a:lnTo>
                <a:close/>
              </a:path>
            </a:pathLst>
          </a:custGeom>
          <a:blipFill>
            <a:blip r:embed="rId4"/>
            <a:stretch>
              <a:fillRect l="-1450" t="0" r="0" b="0"/>
            </a:stretch>
          </a:blipFill>
        </p:spPr>
      </p:sp>
      <p:sp>
        <p:nvSpPr>
          <p:cNvPr name="TextBox 10" id="10"/>
          <p:cNvSpPr txBox="true"/>
          <p:nvPr/>
        </p:nvSpPr>
        <p:spPr>
          <a:xfrm rot="0">
            <a:off x="1028700" y="866775"/>
            <a:ext cx="14721855" cy="1377949"/>
          </a:xfrm>
          <a:prstGeom prst="rect">
            <a:avLst/>
          </a:prstGeom>
        </p:spPr>
        <p:txBody>
          <a:bodyPr anchor="t" rtlCol="false" tIns="0" lIns="0" bIns="0" rIns="0">
            <a:spAutoFit/>
          </a:bodyPr>
          <a:lstStyle/>
          <a:p>
            <a:pPr algn="l">
              <a:lnSpc>
                <a:spcPts val="11200"/>
              </a:lnSpc>
            </a:pPr>
            <a:r>
              <a:rPr lang="en-US" sz="8000">
                <a:solidFill>
                  <a:srgbClr val="004AAD"/>
                </a:solidFill>
                <a:latin typeface="Nunito Sans Heavy"/>
                <a:ea typeface="Nunito Sans Heavy"/>
                <a:cs typeface="Nunito Sans Heavy"/>
                <a:sym typeface="Nunito Sans Heavy"/>
              </a:rPr>
              <a:t>Giới thiệu về hướng đối tượng</a:t>
            </a:r>
          </a:p>
        </p:txBody>
      </p:sp>
      <p:sp>
        <p:nvSpPr>
          <p:cNvPr name="TextBox 11" id="11"/>
          <p:cNvSpPr txBox="true"/>
          <p:nvPr/>
        </p:nvSpPr>
        <p:spPr>
          <a:xfrm rot="0">
            <a:off x="1028700" y="3228656"/>
            <a:ext cx="9969224" cy="2079625"/>
          </a:xfrm>
          <a:prstGeom prst="rect">
            <a:avLst/>
          </a:prstGeom>
        </p:spPr>
        <p:txBody>
          <a:bodyPr anchor="t" rtlCol="false" tIns="0" lIns="0" bIns="0" rIns="0">
            <a:spAutoFit/>
          </a:bodyPr>
          <a:lstStyle/>
          <a:p>
            <a:pPr algn="l">
              <a:lnSpc>
                <a:spcPts val="5599"/>
              </a:lnSpc>
            </a:pPr>
            <a:r>
              <a:rPr lang="en-US" sz="3999">
                <a:solidFill>
                  <a:srgbClr val="000000"/>
                </a:solidFill>
                <a:latin typeface="Nunito Sans"/>
                <a:ea typeface="Nunito Sans"/>
                <a:cs typeface="Nunito Sans"/>
                <a:sym typeface="Nunito Sans"/>
              </a:rPr>
              <a:t>- Là một kỹ thuật lập trình cho phép lập trình viên tạo ra các đối tượng trong code trừu tượng hóa các đối tượng.</a:t>
            </a:r>
          </a:p>
        </p:txBody>
      </p:sp>
      <p:sp>
        <p:nvSpPr>
          <p:cNvPr name="TextBox 12" id="12"/>
          <p:cNvSpPr txBox="true"/>
          <p:nvPr/>
        </p:nvSpPr>
        <p:spPr>
          <a:xfrm rot="0">
            <a:off x="1028700" y="5594707"/>
            <a:ext cx="9427666" cy="2784475"/>
          </a:xfrm>
          <a:prstGeom prst="rect">
            <a:avLst/>
          </a:prstGeom>
        </p:spPr>
        <p:txBody>
          <a:bodyPr anchor="t" rtlCol="false" tIns="0" lIns="0" bIns="0" rIns="0">
            <a:spAutoFit/>
          </a:bodyPr>
          <a:lstStyle/>
          <a:p>
            <a:pPr algn="l">
              <a:lnSpc>
                <a:spcPts val="5599"/>
              </a:lnSpc>
            </a:pPr>
            <a:r>
              <a:rPr lang="en-US" sz="3999">
                <a:solidFill>
                  <a:srgbClr val="000000"/>
                </a:solidFill>
                <a:latin typeface="Nunito Sans"/>
                <a:ea typeface="Nunito Sans"/>
                <a:cs typeface="Nunito Sans"/>
                <a:sym typeface="Nunito Sans"/>
              </a:rPr>
              <a:t>- Một lớp là một kiểu dữ liệu bao gồm các thuộc tính và các phương thức được định nghĩa từ trước. Đây là sự trừu tượng hóa của đối tượng.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5879288" y="2509767"/>
            <a:ext cx="6529425" cy="6748533"/>
          </a:xfrm>
          <a:custGeom>
            <a:avLst/>
            <a:gdLst/>
            <a:ahLst/>
            <a:cxnLst/>
            <a:rect r="r" b="b" t="t" l="l"/>
            <a:pathLst>
              <a:path h="6748533" w="6529425">
                <a:moveTo>
                  <a:pt x="0" y="0"/>
                </a:moveTo>
                <a:lnTo>
                  <a:pt x="6529424" y="0"/>
                </a:lnTo>
                <a:lnTo>
                  <a:pt x="6529424" y="6748533"/>
                </a:lnTo>
                <a:lnTo>
                  <a:pt x="0" y="6748533"/>
                </a:lnTo>
                <a:lnTo>
                  <a:pt x="0" y="0"/>
                </a:lnTo>
                <a:close/>
              </a:path>
            </a:pathLst>
          </a:custGeom>
          <a:blipFill>
            <a:blip r:embed="rId4"/>
            <a:stretch>
              <a:fillRect l="0" t="0" r="0" b="0"/>
            </a:stretch>
          </a:blipFill>
        </p:spPr>
      </p:sp>
      <p:sp>
        <p:nvSpPr>
          <p:cNvPr name="Freeform 10" id="10"/>
          <p:cNvSpPr/>
          <p:nvPr/>
        </p:nvSpPr>
        <p:spPr>
          <a:xfrm flipH="false" flipV="false" rot="0">
            <a:off x="3800547" y="5395059"/>
            <a:ext cx="2588398" cy="731222"/>
          </a:xfrm>
          <a:custGeom>
            <a:avLst/>
            <a:gdLst/>
            <a:ahLst/>
            <a:cxnLst/>
            <a:rect r="r" b="b" t="t" l="l"/>
            <a:pathLst>
              <a:path h="731222" w="2588398">
                <a:moveTo>
                  <a:pt x="0" y="0"/>
                </a:moveTo>
                <a:lnTo>
                  <a:pt x="2588398" y="0"/>
                </a:lnTo>
                <a:lnTo>
                  <a:pt x="2588398" y="731222"/>
                </a:lnTo>
                <a:lnTo>
                  <a:pt x="0" y="7312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028700" y="3127113"/>
            <a:ext cx="4850588" cy="2079625"/>
          </a:xfrm>
          <a:prstGeom prst="rect">
            <a:avLst/>
          </a:prstGeom>
        </p:spPr>
        <p:txBody>
          <a:bodyPr anchor="t" rtlCol="false" tIns="0" lIns="0" bIns="0" rIns="0">
            <a:spAutoFit/>
          </a:bodyPr>
          <a:lstStyle/>
          <a:p>
            <a:pPr algn="l">
              <a:lnSpc>
                <a:spcPts val="5599"/>
              </a:lnSpc>
            </a:pPr>
            <a:r>
              <a:rPr lang="en-US" sz="3999">
                <a:solidFill>
                  <a:srgbClr val="000000"/>
                </a:solidFill>
                <a:latin typeface="Nunito Sans Bold"/>
                <a:ea typeface="Nunito Sans Bold"/>
                <a:cs typeface="Nunito Sans Bold"/>
                <a:sym typeface="Nunito Sans Bold"/>
              </a:rPr>
              <a:t>Thuộc tính:</a:t>
            </a:r>
            <a:r>
              <a:rPr lang="en-US" sz="3999">
                <a:solidFill>
                  <a:srgbClr val="000000"/>
                </a:solidFill>
                <a:latin typeface="Nunito Sans"/>
                <a:ea typeface="Nunito Sans"/>
                <a:cs typeface="Nunito Sans"/>
                <a:sym typeface="Nunito Sans"/>
              </a:rPr>
              <a:t> những thông tin, đặc điểm của đối tượng</a:t>
            </a:r>
          </a:p>
        </p:txBody>
      </p:sp>
      <p:sp>
        <p:nvSpPr>
          <p:cNvPr name="TextBox 12" id="12"/>
          <p:cNvSpPr txBox="true"/>
          <p:nvPr/>
        </p:nvSpPr>
        <p:spPr>
          <a:xfrm rot="0">
            <a:off x="12408712" y="5130538"/>
            <a:ext cx="4850588" cy="2573646"/>
          </a:xfrm>
          <a:prstGeom prst="rect">
            <a:avLst/>
          </a:prstGeom>
        </p:spPr>
        <p:txBody>
          <a:bodyPr anchor="t" rtlCol="false" tIns="0" lIns="0" bIns="0" rIns="0">
            <a:spAutoFit/>
          </a:bodyPr>
          <a:lstStyle/>
          <a:p>
            <a:pPr algn="l">
              <a:lnSpc>
                <a:spcPts val="5145"/>
              </a:lnSpc>
            </a:pPr>
            <a:r>
              <a:rPr lang="en-US" sz="3675">
                <a:solidFill>
                  <a:srgbClr val="000000"/>
                </a:solidFill>
                <a:latin typeface="Nunito Sans Bold"/>
                <a:ea typeface="Nunito Sans Bold"/>
                <a:cs typeface="Nunito Sans Bold"/>
                <a:sym typeface="Nunito Sans Bold"/>
              </a:rPr>
              <a:t>Phương thức:</a:t>
            </a:r>
            <a:r>
              <a:rPr lang="en-US" sz="3675">
                <a:solidFill>
                  <a:srgbClr val="000000"/>
                </a:solidFill>
                <a:latin typeface="Nunito Sans"/>
                <a:ea typeface="Nunito Sans"/>
                <a:cs typeface="Nunito Sans"/>
                <a:sym typeface="Nunito Sans"/>
              </a:rPr>
              <a:t> những thao tác, hành động mà đối tượng đó có thể thực hiện.</a:t>
            </a:r>
          </a:p>
        </p:txBody>
      </p:sp>
      <p:sp>
        <p:nvSpPr>
          <p:cNvPr name="TextBox 13" id="13"/>
          <p:cNvSpPr txBox="true"/>
          <p:nvPr/>
        </p:nvSpPr>
        <p:spPr>
          <a:xfrm rot="0">
            <a:off x="1028700" y="974726"/>
            <a:ext cx="16230600" cy="1028695"/>
          </a:xfrm>
          <a:prstGeom prst="rect">
            <a:avLst/>
          </a:prstGeom>
        </p:spPr>
        <p:txBody>
          <a:bodyPr anchor="t" rtlCol="false" tIns="0" lIns="0" bIns="0" rIns="0">
            <a:spAutoFit/>
          </a:bodyPr>
          <a:lstStyle/>
          <a:p>
            <a:pPr algn="l">
              <a:lnSpc>
                <a:spcPts val="8400"/>
              </a:lnSpc>
            </a:pPr>
            <a:r>
              <a:rPr lang="en-US" sz="6000">
                <a:solidFill>
                  <a:srgbClr val="004AAD"/>
                </a:solidFill>
                <a:latin typeface="Nunito Sans Heavy"/>
                <a:ea typeface="Nunito Sans Heavy"/>
                <a:cs typeface="Nunito Sans Heavy"/>
                <a:sym typeface="Nunito Sans Heavy"/>
              </a:rPr>
              <a:t>Một đối tượng gồm 2 thông tin: </a:t>
            </a:r>
          </a:p>
        </p:txBody>
      </p:sp>
      <p:sp>
        <p:nvSpPr>
          <p:cNvPr name="Freeform 14" id="14"/>
          <p:cNvSpPr/>
          <p:nvPr/>
        </p:nvSpPr>
        <p:spPr>
          <a:xfrm flipH="true" flipV="false" rot="0">
            <a:off x="11556933" y="7891034"/>
            <a:ext cx="2588398" cy="731222"/>
          </a:xfrm>
          <a:custGeom>
            <a:avLst/>
            <a:gdLst/>
            <a:ahLst/>
            <a:cxnLst/>
            <a:rect r="r" b="b" t="t" l="l"/>
            <a:pathLst>
              <a:path h="731222" w="2588398">
                <a:moveTo>
                  <a:pt x="2588397" y="0"/>
                </a:moveTo>
                <a:lnTo>
                  <a:pt x="0" y="0"/>
                </a:lnTo>
                <a:lnTo>
                  <a:pt x="0" y="731222"/>
                </a:lnTo>
                <a:lnTo>
                  <a:pt x="2588397" y="731222"/>
                </a:lnTo>
                <a:lnTo>
                  <a:pt x="258839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true" flipV="false" rot="0">
            <a:off x="0" y="8618398"/>
            <a:ext cx="5173960" cy="1668602"/>
          </a:xfrm>
          <a:custGeom>
            <a:avLst/>
            <a:gdLst/>
            <a:ahLst/>
            <a:cxnLst/>
            <a:rect r="r" b="b" t="t" l="l"/>
            <a:pathLst>
              <a:path h="1668602" w="5173960">
                <a:moveTo>
                  <a:pt x="5173960" y="0"/>
                </a:moveTo>
                <a:lnTo>
                  <a:pt x="0" y="0"/>
                </a:lnTo>
                <a:lnTo>
                  <a:pt x="0" y="1668602"/>
                </a:lnTo>
                <a:lnTo>
                  <a:pt x="5173960" y="1668602"/>
                </a:lnTo>
                <a:lnTo>
                  <a:pt x="517396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true" rot="0">
            <a:off x="13114040" y="0"/>
            <a:ext cx="5173960" cy="1668602"/>
          </a:xfrm>
          <a:custGeom>
            <a:avLst/>
            <a:gdLst/>
            <a:ahLst/>
            <a:cxnLst/>
            <a:rect r="r" b="b" t="t" l="l"/>
            <a:pathLst>
              <a:path h="1668602" w="5173960">
                <a:moveTo>
                  <a:pt x="0" y="1668602"/>
                </a:moveTo>
                <a:lnTo>
                  <a:pt x="5173960" y="1668602"/>
                </a:lnTo>
                <a:lnTo>
                  <a:pt x="5173960" y="0"/>
                </a:lnTo>
                <a:lnTo>
                  <a:pt x="0" y="0"/>
                </a:lnTo>
                <a:lnTo>
                  <a:pt x="0" y="166860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2586980" y="3663965"/>
            <a:ext cx="12972799" cy="2797146"/>
          </a:xfrm>
          <a:prstGeom prst="rect">
            <a:avLst/>
          </a:prstGeom>
        </p:spPr>
        <p:txBody>
          <a:bodyPr anchor="t" rtlCol="false" tIns="0" lIns="0" bIns="0" rIns="0">
            <a:spAutoFit/>
          </a:bodyPr>
          <a:lstStyle/>
          <a:p>
            <a:pPr algn="ctr">
              <a:lnSpc>
                <a:spcPts val="11201"/>
              </a:lnSpc>
            </a:pPr>
            <a:r>
              <a:rPr lang="en-US" sz="8001">
                <a:solidFill>
                  <a:srgbClr val="004AAD"/>
                </a:solidFill>
                <a:latin typeface="Nunito Sans Heavy"/>
                <a:ea typeface="Nunito Sans Heavy"/>
                <a:cs typeface="Nunito Sans Heavy"/>
                <a:sym typeface="Nunito Sans Heavy"/>
              </a:rPr>
              <a:t>Nguyên lý thiết kế hướng đối tượng SOLID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Freeform 9" id="9"/>
          <p:cNvSpPr/>
          <p:nvPr/>
        </p:nvSpPr>
        <p:spPr>
          <a:xfrm flipH="false" flipV="false" rot="0">
            <a:off x="5445021" y="1746250"/>
            <a:ext cx="7397959" cy="3397250"/>
          </a:xfrm>
          <a:custGeom>
            <a:avLst/>
            <a:gdLst/>
            <a:ahLst/>
            <a:cxnLst/>
            <a:rect r="r" b="b" t="t" l="l"/>
            <a:pathLst>
              <a:path h="3397250" w="7397959">
                <a:moveTo>
                  <a:pt x="0" y="0"/>
                </a:moveTo>
                <a:lnTo>
                  <a:pt x="7397958" y="0"/>
                </a:lnTo>
                <a:lnTo>
                  <a:pt x="7397958" y="3397250"/>
                </a:lnTo>
                <a:lnTo>
                  <a:pt x="0" y="3397250"/>
                </a:lnTo>
                <a:lnTo>
                  <a:pt x="0" y="0"/>
                </a:lnTo>
                <a:close/>
              </a:path>
            </a:pathLst>
          </a:custGeom>
          <a:blipFill>
            <a:blip r:embed="rId4"/>
            <a:stretch>
              <a:fillRect l="0" t="0" r="0" b="0"/>
            </a:stretch>
          </a:blipFill>
        </p:spPr>
      </p:sp>
      <p:sp>
        <p:nvSpPr>
          <p:cNvPr name="TextBox 10" id="10"/>
          <p:cNvSpPr txBox="true"/>
          <p:nvPr/>
        </p:nvSpPr>
        <p:spPr>
          <a:xfrm rot="0">
            <a:off x="1028700" y="5697002"/>
            <a:ext cx="16230600" cy="2784475"/>
          </a:xfrm>
          <a:prstGeom prst="rect">
            <a:avLst/>
          </a:prstGeom>
        </p:spPr>
        <p:txBody>
          <a:bodyPr anchor="t" rtlCol="false" tIns="0" lIns="0" bIns="0" rIns="0">
            <a:spAutoFit/>
          </a:bodyPr>
          <a:lstStyle/>
          <a:p>
            <a:pPr algn="ctr">
              <a:lnSpc>
                <a:spcPts val="5599"/>
              </a:lnSpc>
            </a:pPr>
            <a:r>
              <a:rPr lang="en-US" sz="3999">
                <a:solidFill>
                  <a:srgbClr val="000000"/>
                </a:solidFill>
                <a:latin typeface="Nunito Sans"/>
                <a:ea typeface="Nunito Sans"/>
                <a:cs typeface="Nunito Sans"/>
                <a:sym typeface="Nunito Sans"/>
              </a:rPr>
              <a:t>Là các nguyên tắc cơ bản được sử dụng trong lập trình hướng đối tượng nhằm tạo ra các phần mềm dễ hiểu, linh hoạt và dễ bảo trì. Những nguyên lý này giúp thiết kế các hệ thống mạnh mẽ, linh hoạt và dễ dàng thay đổi mà không ảnh hưởng đến cấu trúc tổng thể.</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sp>
        <p:nvSpPr>
          <p:cNvPr name="TextBox 9" id="9"/>
          <p:cNvSpPr txBox="true"/>
          <p:nvPr/>
        </p:nvSpPr>
        <p:spPr>
          <a:xfrm rot="0">
            <a:off x="4972755" y="1718706"/>
            <a:ext cx="8342491"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ea typeface="Nunito Sans Heavy"/>
                <a:cs typeface="Nunito Sans Heavy"/>
                <a:sym typeface="Nunito Sans Heavy"/>
              </a:rPr>
              <a:t>Lý do áp dụng</a:t>
            </a:r>
          </a:p>
        </p:txBody>
      </p:sp>
      <p:sp>
        <p:nvSpPr>
          <p:cNvPr name="Freeform 10" id="10"/>
          <p:cNvSpPr/>
          <p:nvPr/>
        </p:nvSpPr>
        <p:spPr>
          <a:xfrm flipH="false" flipV="false" rot="0">
            <a:off x="9362715" y="4591644"/>
            <a:ext cx="1662242" cy="1224014"/>
          </a:xfrm>
          <a:custGeom>
            <a:avLst/>
            <a:gdLst/>
            <a:ahLst/>
            <a:cxnLst/>
            <a:rect r="r" b="b" t="t" l="l"/>
            <a:pathLst>
              <a:path h="1224014" w="1662242">
                <a:moveTo>
                  <a:pt x="0" y="0"/>
                </a:moveTo>
                <a:lnTo>
                  <a:pt x="1662242" y="0"/>
                </a:lnTo>
                <a:lnTo>
                  <a:pt x="1662242" y="1224014"/>
                </a:lnTo>
                <a:lnTo>
                  <a:pt x="0" y="12240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9362715" y="6928416"/>
            <a:ext cx="1662242" cy="1224014"/>
          </a:xfrm>
          <a:custGeom>
            <a:avLst/>
            <a:gdLst/>
            <a:ahLst/>
            <a:cxnLst/>
            <a:rect r="r" b="b" t="t" l="l"/>
            <a:pathLst>
              <a:path h="1224014" w="1662242">
                <a:moveTo>
                  <a:pt x="0" y="0"/>
                </a:moveTo>
                <a:lnTo>
                  <a:pt x="1662242" y="0"/>
                </a:lnTo>
                <a:lnTo>
                  <a:pt x="1662242" y="1224015"/>
                </a:lnTo>
                <a:lnTo>
                  <a:pt x="0" y="12240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false" rot="0">
            <a:off x="7263043" y="4591644"/>
            <a:ext cx="1662242" cy="1224014"/>
          </a:xfrm>
          <a:custGeom>
            <a:avLst/>
            <a:gdLst/>
            <a:ahLst/>
            <a:cxnLst/>
            <a:rect r="r" b="b" t="t" l="l"/>
            <a:pathLst>
              <a:path h="1224014" w="1662242">
                <a:moveTo>
                  <a:pt x="1662242" y="0"/>
                </a:moveTo>
                <a:lnTo>
                  <a:pt x="0" y="0"/>
                </a:lnTo>
                <a:lnTo>
                  <a:pt x="0" y="1224014"/>
                </a:lnTo>
                <a:lnTo>
                  <a:pt x="1662242" y="1224014"/>
                </a:lnTo>
                <a:lnTo>
                  <a:pt x="16622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false" rot="0">
            <a:off x="7263043" y="6928416"/>
            <a:ext cx="1662242" cy="1224014"/>
          </a:xfrm>
          <a:custGeom>
            <a:avLst/>
            <a:gdLst/>
            <a:ahLst/>
            <a:cxnLst/>
            <a:rect r="r" b="b" t="t" l="l"/>
            <a:pathLst>
              <a:path h="1224014" w="1662242">
                <a:moveTo>
                  <a:pt x="1662242" y="0"/>
                </a:moveTo>
                <a:lnTo>
                  <a:pt x="0" y="0"/>
                </a:lnTo>
                <a:lnTo>
                  <a:pt x="0" y="1224015"/>
                </a:lnTo>
                <a:lnTo>
                  <a:pt x="1662242" y="1224015"/>
                </a:lnTo>
                <a:lnTo>
                  <a:pt x="16622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7687858" y="4628658"/>
            <a:ext cx="1155512" cy="1035685"/>
          </a:xfrm>
          <a:prstGeom prst="rect">
            <a:avLst/>
          </a:prstGeom>
        </p:spPr>
        <p:txBody>
          <a:bodyPr anchor="t" rtlCol="false" tIns="0" lIns="0" bIns="0" rIns="0">
            <a:spAutoFit/>
          </a:bodyPr>
          <a:lstStyle/>
          <a:p>
            <a:pPr algn="ctr">
              <a:lnSpc>
                <a:spcPts val="8539"/>
              </a:lnSpc>
            </a:pPr>
            <a:r>
              <a:rPr lang="en-US" sz="6099">
                <a:solidFill>
                  <a:srgbClr val="FFFFFF"/>
                </a:solidFill>
                <a:latin typeface="Nunito Sans Semi-Bold"/>
                <a:ea typeface="Nunito Sans Semi-Bold"/>
                <a:cs typeface="Nunito Sans Semi-Bold"/>
                <a:sym typeface="Nunito Sans Semi-Bold"/>
              </a:rPr>
              <a:t>01</a:t>
            </a:r>
          </a:p>
        </p:txBody>
      </p:sp>
      <p:sp>
        <p:nvSpPr>
          <p:cNvPr name="TextBox 15" id="15"/>
          <p:cNvSpPr txBox="true"/>
          <p:nvPr/>
        </p:nvSpPr>
        <p:spPr>
          <a:xfrm rot="0">
            <a:off x="11463107" y="4719463"/>
            <a:ext cx="5668803" cy="863600"/>
          </a:xfrm>
          <a:prstGeom prst="rect">
            <a:avLst/>
          </a:prstGeom>
        </p:spPr>
        <p:txBody>
          <a:bodyPr anchor="t" rtlCol="false" tIns="0" lIns="0" bIns="0" rIns="0">
            <a:spAutoFit/>
          </a:bodyPr>
          <a:lstStyle/>
          <a:p>
            <a:pPr algn="l">
              <a:lnSpc>
                <a:spcPts val="7000"/>
              </a:lnSpc>
            </a:pPr>
            <a:r>
              <a:rPr lang="en-US" sz="5000">
                <a:solidFill>
                  <a:srgbClr val="000000"/>
                </a:solidFill>
                <a:latin typeface="Nunito Sans Bold"/>
                <a:ea typeface="Nunito Sans Bold"/>
                <a:cs typeface="Nunito Sans Bold"/>
                <a:sym typeface="Nunito Sans Bold"/>
              </a:rPr>
              <a:t>Dễ bảo trì</a:t>
            </a:r>
          </a:p>
        </p:txBody>
      </p:sp>
      <p:sp>
        <p:nvSpPr>
          <p:cNvPr name="TextBox 16" id="16"/>
          <p:cNvSpPr txBox="true"/>
          <p:nvPr/>
        </p:nvSpPr>
        <p:spPr>
          <a:xfrm rot="0">
            <a:off x="11463107" y="7056236"/>
            <a:ext cx="5668803" cy="863600"/>
          </a:xfrm>
          <a:prstGeom prst="rect">
            <a:avLst/>
          </a:prstGeom>
        </p:spPr>
        <p:txBody>
          <a:bodyPr anchor="t" rtlCol="false" tIns="0" lIns="0" bIns="0" rIns="0">
            <a:spAutoFit/>
          </a:bodyPr>
          <a:lstStyle/>
          <a:p>
            <a:pPr algn="l">
              <a:lnSpc>
                <a:spcPts val="7000"/>
              </a:lnSpc>
            </a:pPr>
            <a:r>
              <a:rPr lang="en-US" sz="5000">
                <a:solidFill>
                  <a:srgbClr val="000000"/>
                </a:solidFill>
                <a:latin typeface="Nunito Sans Bold"/>
                <a:ea typeface="Nunito Sans Bold"/>
                <a:cs typeface="Nunito Sans Bold"/>
                <a:sym typeface="Nunito Sans Bold"/>
              </a:rPr>
              <a:t>Dễ phát triển</a:t>
            </a:r>
          </a:p>
        </p:txBody>
      </p:sp>
      <p:sp>
        <p:nvSpPr>
          <p:cNvPr name="TextBox 17" id="17"/>
          <p:cNvSpPr txBox="true"/>
          <p:nvPr/>
        </p:nvSpPr>
        <p:spPr>
          <a:xfrm rot="0">
            <a:off x="7687858" y="6965431"/>
            <a:ext cx="1155512" cy="1035685"/>
          </a:xfrm>
          <a:prstGeom prst="rect">
            <a:avLst/>
          </a:prstGeom>
        </p:spPr>
        <p:txBody>
          <a:bodyPr anchor="t" rtlCol="false" tIns="0" lIns="0" bIns="0" rIns="0">
            <a:spAutoFit/>
          </a:bodyPr>
          <a:lstStyle/>
          <a:p>
            <a:pPr algn="ctr">
              <a:lnSpc>
                <a:spcPts val="8539"/>
              </a:lnSpc>
            </a:pPr>
            <a:r>
              <a:rPr lang="en-US" sz="6099">
                <a:solidFill>
                  <a:srgbClr val="FFFFFF"/>
                </a:solidFill>
                <a:latin typeface="Nunito Sans Semi-Bold"/>
                <a:ea typeface="Nunito Sans Semi-Bold"/>
                <a:cs typeface="Nunito Sans Semi-Bold"/>
                <a:sym typeface="Nunito Sans Semi-Bold"/>
              </a:rPr>
              <a:t>03</a:t>
            </a:r>
          </a:p>
        </p:txBody>
      </p:sp>
      <p:sp>
        <p:nvSpPr>
          <p:cNvPr name="TextBox 18" id="18"/>
          <p:cNvSpPr txBox="true"/>
          <p:nvPr/>
        </p:nvSpPr>
        <p:spPr>
          <a:xfrm rot="0">
            <a:off x="1156090" y="4668837"/>
            <a:ext cx="5668803" cy="854076"/>
          </a:xfrm>
          <a:prstGeom prst="rect">
            <a:avLst/>
          </a:prstGeom>
        </p:spPr>
        <p:txBody>
          <a:bodyPr anchor="t" rtlCol="false" tIns="0" lIns="0" bIns="0" rIns="0">
            <a:spAutoFit/>
          </a:bodyPr>
          <a:lstStyle/>
          <a:p>
            <a:pPr algn="r">
              <a:lnSpc>
                <a:spcPts val="6999"/>
              </a:lnSpc>
            </a:pPr>
            <a:r>
              <a:rPr lang="en-US" sz="4999">
                <a:solidFill>
                  <a:srgbClr val="000000"/>
                </a:solidFill>
                <a:latin typeface="Nunito Sans Bold"/>
                <a:ea typeface="Nunito Sans Bold"/>
                <a:cs typeface="Nunito Sans Bold"/>
                <a:sym typeface="Nunito Sans Bold"/>
              </a:rPr>
              <a:t>Clean code</a:t>
            </a:r>
          </a:p>
        </p:txBody>
      </p:sp>
      <p:sp>
        <p:nvSpPr>
          <p:cNvPr name="TextBox 19" id="19"/>
          <p:cNvSpPr txBox="true"/>
          <p:nvPr/>
        </p:nvSpPr>
        <p:spPr>
          <a:xfrm rot="0">
            <a:off x="1156090" y="7056236"/>
            <a:ext cx="5668803" cy="863600"/>
          </a:xfrm>
          <a:prstGeom prst="rect">
            <a:avLst/>
          </a:prstGeom>
        </p:spPr>
        <p:txBody>
          <a:bodyPr anchor="t" rtlCol="false" tIns="0" lIns="0" bIns="0" rIns="0">
            <a:spAutoFit/>
          </a:bodyPr>
          <a:lstStyle/>
          <a:p>
            <a:pPr algn="r">
              <a:lnSpc>
                <a:spcPts val="7000"/>
              </a:lnSpc>
            </a:pPr>
            <a:r>
              <a:rPr lang="en-US" sz="5000">
                <a:solidFill>
                  <a:srgbClr val="000000"/>
                </a:solidFill>
                <a:latin typeface="Nunito Sans Bold"/>
                <a:ea typeface="Nunito Sans Bold"/>
                <a:cs typeface="Nunito Sans Bold"/>
                <a:sym typeface="Nunito Sans Bold"/>
              </a:rPr>
              <a:t>Tối ưu code</a:t>
            </a:r>
          </a:p>
        </p:txBody>
      </p:sp>
      <p:sp>
        <p:nvSpPr>
          <p:cNvPr name="TextBox 20" id="20"/>
          <p:cNvSpPr txBox="true"/>
          <p:nvPr/>
        </p:nvSpPr>
        <p:spPr>
          <a:xfrm rot="0">
            <a:off x="9500638" y="4628658"/>
            <a:ext cx="1155512" cy="1035685"/>
          </a:xfrm>
          <a:prstGeom prst="rect">
            <a:avLst/>
          </a:prstGeom>
        </p:spPr>
        <p:txBody>
          <a:bodyPr anchor="t" rtlCol="false" tIns="0" lIns="0" bIns="0" rIns="0">
            <a:spAutoFit/>
          </a:bodyPr>
          <a:lstStyle/>
          <a:p>
            <a:pPr algn="ctr">
              <a:lnSpc>
                <a:spcPts val="8539"/>
              </a:lnSpc>
            </a:pPr>
            <a:r>
              <a:rPr lang="en-US" sz="6099">
                <a:solidFill>
                  <a:srgbClr val="FFFFFF"/>
                </a:solidFill>
                <a:latin typeface="Nunito Sans Semi-Bold"/>
                <a:ea typeface="Nunito Sans Semi-Bold"/>
                <a:cs typeface="Nunito Sans Semi-Bold"/>
                <a:sym typeface="Nunito Sans Semi-Bold"/>
              </a:rPr>
              <a:t>02</a:t>
            </a:r>
          </a:p>
        </p:txBody>
      </p:sp>
      <p:sp>
        <p:nvSpPr>
          <p:cNvPr name="TextBox 21" id="21"/>
          <p:cNvSpPr txBox="true"/>
          <p:nvPr/>
        </p:nvSpPr>
        <p:spPr>
          <a:xfrm rot="0">
            <a:off x="9500638" y="6965431"/>
            <a:ext cx="1155512" cy="1035685"/>
          </a:xfrm>
          <a:prstGeom prst="rect">
            <a:avLst/>
          </a:prstGeom>
        </p:spPr>
        <p:txBody>
          <a:bodyPr anchor="t" rtlCol="false" tIns="0" lIns="0" bIns="0" rIns="0">
            <a:spAutoFit/>
          </a:bodyPr>
          <a:lstStyle/>
          <a:p>
            <a:pPr algn="ctr">
              <a:lnSpc>
                <a:spcPts val="8539"/>
              </a:lnSpc>
            </a:pPr>
            <a:r>
              <a:rPr lang="en-US" sz="6099">
                <a:solidFill>
                  <a:srgbClr val="FFFFFF"/>
                </a:solidFill>
                <a:latin typeface="Nunito Sans Semi-Bold"/>
                <a:ea typeface="Nunito Sans Semi-Bold"/>
                <a:cs typeface="Nunito Sans Semi-Bold"/>
                <a:sym typeface="Nunito Sans Semi-Bold"/>
              </a:rPr>
              <a:t>04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189865" y="3870881"/>
            <a:ext cx="8730673" cy="2545237"/>
            <a:chOff x="0" y="0"/>
            <a:chExt cx="2299437" cy="670351"/>
          </a:xfrm>
        </p:grpSpPr>
        <p:sp>
          <p:nvSpPr>
            <p:cNvPr name="Freeform 10" id="10"/>
            <p:cNvSpPr/>
            <p:nvPr/>
          </p:nvSpPr>
          <p:spPr>
            <a:xfrm flipH="false" flipV="false" rot="0">
              <a:off x="0" y="0"/>
              <a:ext cx="2299437" cy="670351"/>
            </a:xfrm>
            <a:custGeom>
              <a:avLst/>
              <a:gdLst/>
              <a:ahLst/>
              <a:cxnLst/>
              <a:rect r="r" b="b" t="t" l="l"/>
              <a:pathLst>
                <a:path h="670351" w="2299437">
                  <a:moveTo>
                    <a:pt x="0" y="0"/>
                  </a:moveTo>
                  <a:lnTo>
                    <a:pt x="2299437" y="0"/>
                  </a:lnTo>
                  <a:lnTo>
                    <a:pt x="2299437" y="670351"/>
                  </a:lnTo>
                  <a:lnTo>
                    <a:pt x="0" y="670351"/>
                  </a:lnTo>
                  <a:close/>
                </a:path>
              </a:pathLst>
            </a:custGeom>
            <a:solidFill>
              <a:srgbClr val="004AAD"/>
            </a:solidFill>
          </p:spPr>
        </p:sp>
        <p:sp>
          <p:nvSpPr>
            <p:cNvPr name="TextBox 11" id="11"/>
            <p:cNvSpPr txBox="true"/>
            <p:nvPr/>
          </p:nvSpPr>
          <p:spPr>
            <a:xfrm>
              <a:off x="0" y="-38100"/>
              <a:ext cx="2299437" cy="708451"/>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654178" y="4338864"/>
            <a:ext cx="5557069"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Nguyên lý</a:t>
            </a:r>
          </a:p>
        </p:txBody>
      </p:sp>
      <p:sp>
        <p:nvSpPr>
          <p:cNvPr name="TextBox 13" id="13"/>
          <p:cNvSpPr txBox="true"/>
          <p:nvPr/>
        </p:nvSpPr>
        <p:spPr>
          <a:xfrm rot="0">
            <a:off x="9174076" y="1449268"/>
            <a:ext cx="8085224" cy="1275370"/>
          </a:xfrm>
          <a:prstGeom prst="rect">
            <a:avLst/>
          </a:prstGeom>
        </p:spPr>
        <p:txBody>
          <a:bodyPr anchor="t" rtlCol="false" tIns="0" lIns="0" bIns="0" rIns="0">
            <a:spAutoFit/>
          </a:bodyPr>
          <a:lstStyle/>
          <a:p>
            <a:pPr algn="l">
              <a:lnSpc>
                <a:spcPts val="5124"/>
              </a:lnSpc>
            </a:pPr>
            <a:r>
              <a:rPr lang="en-US" sz="3660">
                <a:solidFill>
                  <a:srgbClr val="000000"/>
                </a:solidFill>
                <a:latin typeface="Nunito Sans"/>
                <a:ea typeface="Nunito Sans"/>
                <a:cs typeface="Nunito Sans"/>
                <a:sym typeface="Nunito Sans"/>
              </a:rPr>
              <a:t>Single responsibility principle - S</a:t>
            </a:r>
          </a:p>
          <a:p>
            <a:pPr algn="l">
              <a:lnSpc>
                <a:spcPts val="5124"/>
              </a:lnSpc>
            </a:pPr>
            <a:r>
              <a:rPr lang="en-US" sz="3660">
                <a:solidFill>
                  <a:srgbClr val="000000"/>
                </a:solidFill>
                <a:latin typeface="Nunito Sans"/>
                <a:ea typeface="Nunito Sans"/>
                <a:cs typeface="Nunito Sans"/>
                <a:sym typeface="Nunito Sans"/>
              </a:rPr>
              <a:t>(Nguyên lý đơn chức năng)</a:t>
            </a:r>
          </a:p>
        </p:txBody>
      </p:sp>
      <p:sp>
        <p:nvSpPr>
          <p:cNvPr name="TextBox 14" id="14"/>
          <p:cNvSpPr txBox="true"/>
          <p:nvPr/>
        </p:nvSpPr>
        <p:spPr>
          <a:xfrm rot="0">
            <a:off x="9174076" y="2960207"/>
            <a:ext cx="8085224" cy="1275370"/>
          </a:xfrm>
          <a:prstGeom prst="rect">
            <a:avLst/>
          </a:prstGeom>
        </p:spPr>
        <p:txBody>
          <a:bodyPr anchor="t" rtlCol="false" tIns="0" lIns="0" bIns="0" rIns="0">
            <a:spAutoFit/>
          </a:bodyPr>
          <a:lstStyle/>
          <a:p>
            <a:pPr algn="l">
              <a:lnSpc>
                <a:spcPts val="5124"/>
              </a:lnSpc>
            </a:pPr>
            <a:r>
              <a:rPr lang="en-US" sz="3660">
                <a:solidFill>
                  <a:srgbClr val="000000"/>
                </a:solidFill>
                <a:latin typeface="Nunito Sans"/>
                <a:ea typeface="Nunito Sans"/>
                <a:cs typeface="Nunito Sans"/>
                <a:sym typeface="Nunito Sans"/>
              </a:rPr>
              <a:t>Open-Closed principle - O</a:t>
            </a:r>
          </a:p>
          <a:p>
            <a:pPr algn="l">
              <a:lnSpc>
                <a:spcPts val="5124"/>
              </a:lnSpc>
            </a:pPr>
            <a:r>
              <a:rPr lang="en-US" sz="3660">
                <a:solidFill>
                  <a:srgbClr val="000000"/>
                </a:solidFill>
                <a:latin typeface="Nunito Sans"/>
                <a:ea typeface="Nunito Sans"/>
                <a:cs typeface="Nunito Sans"/>
                <a:sym typeface="Nunito Sans"/>
              </a:rPr>
              <a:t>(Nguyên lý đóng mở)</a:t>
            </a:r>
          </a:p>
        </p:txBody>
      </p:sp>
      <p:sp>
        <p:nvSpPr>
          <p:cNvPr name="TextBox 15" id="15"/>
          <p:cNvSpPr txBox="true"/>
          <p:nvPr/>
        </p:nvSpPr>
        <p:spPr>
          <a:xfrm rot="0">
            <a:off x="9174076" y="4471145"/>
            <a:ext cx="8085224" cy="1275370"/>
          </a:xfrm>
          <a:prstGeom prst="rect">
            <a:avLst/>
          </a:prstGeom>
        </p:spPr>
        <p:txBody>
          <a:bodyPr anchor="t" rtlCol="false" tIns="0" lIns="0" bIns="0" rIns="0">
            <a:spAutoFit/>
          </a:bodyPr>
          <a:lstStyle/>
          <a:p>
            <a:pPr algn="l">
              <a:lnSpc>
                <a:spcPts val="5124"/>
              </a:lnSpc>
            </a:pPr>
            <a:r>
              <a:rPr lang="en-US" sz="3660">
                <a:solidFill>
                  <a:srgbClr val="000000"/>
                </a:solidFill>
                <a:latin typeface="Nunito Sans"/>
                <a:ea typeface="Nunito Sans"/>
                <a:cs typeface="Nunito Sans"/>
                <a:sym typeface="Nunito Sans"/>
              </a:rPr>
              <a:t>Liskov substitution principle - L</a:t>
            </a:r>
          </a:p>
          <a:p>
            <a:pPr algn="l">
              <a:lnSpc>
                <a:spcPts val="5124"/>
              </a:lnSpc>
            </a:pPr>
            <a:r>
              <a:rPr lang="en-US" sz="3660">
                <a:solidFill>
                  <a:srgbClr val="000000"/>
                </a:solidFill>
                <a:latin typeface="Nunito Sans"/>
                <a:ea typeface="Nunito Sans"/>
                <a:cs typeface="Nunito Sans"/>
                <a:sym typeface="Nunito Sans"/>
              </a:rPr>
              <a:t>(Nguyên lý thay thế)</a:t>
            </a:r>
          </a:p>
        </p:txBody>
      </p:sp>
      <p:sp>
        <p:nvSpPr>
          <p:cNvPr name="TextBox 16" id="16"/>
          <p:cNvSpPr txBox="true"/>
          <p:nvPr/>
        </p:nvSpPr>
        <p:spPr>
          <a:xfrm rot="0">
            <a:off x="9174076" y="5978653"/>
            <a:ext cx="8085224" cy="1275370"/>
          </a:xfrm>
          <a:prstGeom prst="rect">
            <a:avLst/>
          </a:prstGeom>
        </p:spPr>
        <p:txBody>
          <a:bodyPr anchor="t" rtlCol="false" tIns="0" lIns="0" bIns="0" rIns="0">
            <a:spAutoFit/>
          </a:bodyPr>
          <a:lstStyle/>
          <a:p>
            <a:pPr algn="l">
              <a:lnSpc>
                <a:spcPts val="5124"/>
              </a:lnSpc>
            </a:pPr>
            <a:r>
              <a:rPr lang="en-US" sz="3660">
                <a:solidFill>
                  <a:srgbClr val="000000"/>
                </a:solidFill>
                <a:latin typeface="Nunito Sans"/>
                <a:ea typeface="Nunito Sans"/>
                <a:cs typeface="Nunito Sans"/>
                <a:sym typeface="Nunito Sans"/>
              </a:rPr>
              <a:t>Interface segregation principle - I</a:t>
            </a:r>
          </a:p>
          <a:p>
            <a:pPr algn="l">
              <a:lnSpc>
                <a:spcPts val="5124"/>
              </a:lnSpc>
            </a:pPr>
            <a:r>
              <a:rPr lang="en-US" sz="3660">
                <a:solidFill>
                  <a:srgbClr val="000000"/>
                </a:solidFill>
                <a:latin typeface="Nunito Sans"/>
                <a:ea typeface="Nunito Sans"/>
                <a:cs typeface="Nunito Sans"/>
                <a:sym typeface="Nunito Sans"/>
              </a:rPr>
              <a:t>(Nguyên lý phân tách)</a:t>
            </a:r>
          </a:p>
        </p:txBody>
      </p:sp>
      <p:sp>
        <p:nvSpPr>
          <p:cNvPr name="TextBox 17" id="17"/>
          <p:cNvSpPr txBox="true"/>
          <p:nvPr/>
        </p:nvSpPr>
        <p:spPr>
          <a:xfrm rot="0">
            <a:off x="9174076" y="7486162"/>
            <a:ext cx="8085224" cy="1275370"/>
          </a:xfrm>
          <a:prstGeom prst="rect">
            <a:avLst/>
          </a:prstGeom>
        </p:spPr>
        <p:txBody>
          <a:bodyPr anchor="t" rtlCol="false" tIns="0" lIns="0" bIns="0" rIns="0">
            <a:spAutoFit/>
          </a:bodyPr>
          <a:lstStyle/>
          <a:p>
            <a:pPr algn="l">
              <a:lnSpc>
                <a:spcPts val="5124"/>
              </a:lnSpc>
            </a:pPr>
            <a:r>
              <a:rPr lang="en-US" sz="3660">
                <a:solidFill>
                  <a:srgbClr val="000000"/>
                </a:solidFill>
                <a:latin typeface="Nunito Sans"/>
                <a:ea typeface="Nunito Sans"/>
                <a:cs typeface="Nunito Sans"/>
                <a:sym typeface="Nunito Sans"/>
              </a:rPr>
              <a:t>Dependency Inversion Principle - D</a:t>
            </a:r>
          </a:p>
          <a:p>
            <a:pPr algn="l">
              <a:lnSpc>
                <a:spcPts val="5124"/>
              </a:lnSpc>
            </a:pPr>
            <a:r>
              <a:rPr lang="en-US" sz="3660">
                <a:solidFill>
                  <a:srgbClr val="000000"/>
                </a:solidFill>
                <a:latin typeface="Nunito Sans"/>
                <a:ea typeface="Nunito Sans"/>
                <a:cs typeface="Nunito Sans"/>
                <a:sym typeface="Nunito Sans"/>
              </a:rPr>
              <a:t>(Nguyên lý đảo ngược phụ thuộc)</a:t>
            </a:r>
          </a:p>
        </p:txBody>
      </p:sp>
      <p:sp>
        <p:nvSpPr>
          <p:cNvPr name="TextBox 18" id="18"/>
          <p:cNvSpPr txBox="true"/>
          <p:nvPr/>
        </p:nvSpPr>
        <p:spPr>
          <a:xfrm rot="0">
            <a:off x="7730174" y="1497001"/>
            <a:ext cx="1102402" cy="1193844"/>
          </a:xfrm>
          <a:prstGeom prst="rect">
            <a:avLst/>
          </a:prstGeom>
        </p:spPr>
        <p:txBody>
          <a:bodyPr anchor="t" rtlCol="false" tIns="0" lIns="0" bIns="0" rIns="0">
            <a:spAutoFit/>
          </a:bodyPr>
          <a:lstStyle/>
          <a:p>
            <a:pPr algn="ctr">
              <a:lnSpc>
                <a:spcPts val="9797"/>
              </a:lnSpc>
            </a:pPr>
            <a:r>
              <a:rPr lang="en-US" sz="6998">
                <a:solidFill>
                  <a:srgbClr val="004AAD"/>
                </a:solidFill>
                <a:latin typeface="Nunito Sans Bold"/>
                <a:ea typeface="Nunito Sans Bold"/>
                <a:cs typeface="Nunito Sans Bold"/>
                <a:sym typeface="Nunito Sans Bold"/>
              </a:rPr>
              <a:t>01</a:t>
            </a:r>
          </a:p>
        </p:txBody>
      </p:sp>
      <p:sp>
        <p:nvSpPr>
          <p:cNvPr name="TextBox 19" id="19"/>
          <p:cNvSpPr txBox="true"/>
          <p:nvPr/>
        </p:nvSpPr>
        <p:spPr>
          <a:xfrm rot="0">
            <a:off x="7730174" y="3007940"/>
            <a:ext cx="1102402" cy="1193844"/>
          </a:xfrm>
          <a:prstGeom prst="rect">
            <a:avLst/>
          </a:prstGeom>
        </p:spPr>
        <p:txBody>
          <a:bodyPr anchor="t" rtlCol="false" tIns="0" lIns="0" bIns="0" rIns="0">
            <a:spAutoFit/>
          </a:bodyPr>
          <a:lstStyle/>
          <a:p>
            <a:pPr algn="ctr">
              <a:lnSpc>
                <a:spcPts val="9797"/>
              </a:lnSpc>
            </a:pPr>
            <a:r>
              <a:rPr lang="en-US" sz="6998">
                <a:solidFill>
                  <a:srgbClr val="004AAD"/>
                </a:solidFill>
                <a:latin typeface="Nunito Sans Bold"/>
                <a:ea typeface="Nunito Sans Bold"/>
                <a:cs typeface="Nunito Sans Bold"/>
                <a:sym typeface="Nunito Sans Bold"/>
              </a:rPr>
              <a:t>02</a:t>
            </a:r>
          </a:p>
        </p:txBody>
      </p:sp>
      <p:sp>
        <p:nvSpPr>
          <p:cNvPr name="TextBox 20" id="20"/>
          <p:cNvSpPr txBox="true"/>
          <p:nvPr/>
        </p:nvSpPr>
        <p:spPr>
          <a:xfrm rot="0">
            <a:off x="7806764" y="4522969"/>
            <a:ext cx="1102402" cy="1193844"/>
          </a:xfrm>
          <a:prstGeom prst="rect">
            <a:avLst/>
          </a:prstGeom>
        </p:spPr>
        <p:txBody>
          <a:bodyPr anchor="t" rtlCol="false" tIns="0" lIns="0" bIns="0" rIns="0">
            <a:spAutoFit/>
          </a:bodyPr>
          <a:lstStyle/>
          <a:p>
            <a:pPr algn="ctr">
              <a:lnSpc>
                <a:spcPts val="9797"/>
              </a:lnSpc>
            </a:pPr>
            <a:r>
              <a:rPr lang="en-US" sz="6998">
                <a:solidFill>
                  <a:srgbClr val="004AAD"/>
                </a:solidFill>
                <a:latin typeface="Nunito Sans Bold"/>
                <a:ea typeface="Nunito Sans Bold"/>
                <a:cs typeface="Nunito Sans Bold"/>
                <a:sym typeface="Nunito Sans Bold"/>
              </a:rPr>
              <a:t>03</a:t>
            </a:r>
          </a:p>
        </p:txBody>
      </p:sp>
      <p:sp>
        <p:nvSpPr>
          <p:cNvPr name="TextBox 21" id="21"/>
          <p:cNvSpPr txBox="true"/>
          <p:nvPr/>
        </p:nvSpPr>
        <p:spPr>
          <a:xfrm rot="0">
            <a:off x="7806764" y="5951866"/>
            <a:ext cx="1102402" cy="1193844"/>
          </a:xfrm>
          <a:prstGeom prst="rect">
            <a:avLst/>
          </a:prstGeom>
        </p:spPr>
        <p:txBody>
          <a:bodyPr anchor="t" rtlCol="false" tIns="0" lIns="0" bIns="0" rIns="0">
            <a:spAutoFit/>
          </a:bodyPr>
          <a:lstStyle/>
          <a:p>
            <a:pPr algn="ctr">
              <a:lnSpc>
                <a:spcPts val="9797"/>
              </a:lnSpc>
            </a:pPr>
            <a:r>
              <a:rPr lang="en-US" sz="6998">
                <a:solidFill>
                  <a:srgbClr val="004AAD"/>
                </a:solidFill>
                <a:latin typeface="Nunito Sans Bold"/>
                <a:ea typeface="Nunito Sans Bold"/>
                <a:cs typeface="Nunito Sans Bold"/>
                <a:sym typeface="Nunito Sans Bold"/>
              </a:rPr>
              <a:t>04</a:t>
            </a:r>
          </a:p>
        </p:txBody>
      </p:sp>
      <p:sp>
        <p:nvSpPr>
          <p:cNvPr name="TextBox 22" id="22"/>
          <p:cNvSpPr txBox="true"/>
          <p:nvPr/>
        </p:nvSpPr>
        <p:spPr>
          <a:xfrm rot="0">
            <a:off x="7806764" y="7462804"/>
            <a:ext cx="1102402" cy="1193844"/>
          </a:xfrm>
          <a:prstGeom prst="rect">
            <a:avLst/>
          </a:prstGeom>
        </p:spPr>
        <p:txBody>
          <a:bodyPr anchor="t" rtlCol="false" tIns="0" lIns="0" bIns="0" rIns="0">
            <a:spAutoFit/>
          </a:bodyPr>
          <a:lstStyle/>
          <a:p>
            <a:pPr algn="ctr">
              <a:lnSpc>
                <a:spcPts val="9797"/>
              </a:lnSpc>
            </a:pPr>
            <a:r>
              <a:rPr lang="en-US" sz="6998">
                <a:solidFill>
                  <a:srgbClr val="004AAD"/>
                </a:solidFill>
                <a:latin typeface="Nunito Sans Bold"/>
                <a:ea typeface="Nunito Sans Bold"/>
                <a:cs typeface="Nunito Sans Bold"/>
                <a:sym typeface="Nunito Sans Bold"/>
              </a:rPr>
              <a:t>05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TextBox 12" id="12"/>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01</a:t>
            </a:r>
          </a:p>
        </p:txBody>
      </p:sp>
      <p:sp>
        <p:nvSpPr>
          <p:cNvPr name="TextBox 13" id="13"/>
          <p:cNvSpPr txBox="true"/>
          <p:nvPr/>
        </p:nvSpPr>
        <p:spPr>
          <a:xfrm rot="0">
            <a:off x="1959623" y="2614480"/>
            <a:ext cx="14368753" cy="1377949"/>
          </a:xfrm>
          <a:prstGeom prst="rect">
            <a:avLst/>
          </a:prstGeom>
        </p:spPr>
        <p:txBody>
          <a:bodyPr anchor="t" rtlCol="false" tIns="0" lIns="0" bIns="0" rIns="0">
            <a:spAutoFit/>
          </a:bodyPr>
          <a:lstStyle/>
          <a:p>
            <a:pPr algn="ctr">
              <a:lnSpc>
                <a:spcPts val="11200"/>
              </a:lnSpc>
            </a:pPr>
            <a:r>
              <a:rPr lang="en-US" sz="8000">
                <a:solidFill>
                  <a:srgbClr val="004AAD"/>
                </a:solidFill>
                <a:latin typeface="Nunito Sans Heavy"/>
                <a:ea typeface="Nunito Sans Heavy"/>
                <a:cs typeface="Nunito Sans Heavy"/>
                <a:sym typeface="Nunito Sans Heavy"/>
              </a:rPr>
              <a:t>Nguyên lý đơn chức năng (S)</a:t>
            </a:r>
          </a:p>
        </p:txBody>
      </p:sp>
      <p:sp>
        <p:nvSpPr>
          <p:cNvPr name="TextBox 14" id="14"/>
          <p:cNvSpPr txBox="true"/>
          <p:nvPr/>
        </p:nvSpPr>
        <p:spPr>
          <a:xfrm rot="0">
            <a:off x="1381658" y="4821529"/>
            <a:ext cx="15524685" cy="3489325"/>
          </a:xfrm>
          <a:prstGeom prst="rect">
            <a:avLst/>
          </a:prstGeom>
        </p:spPr>
        <p:txBody>
          <a:bodyPr anchor="t" rtlCol="false" tIns="0" lIns="0" bIns="0" rIns="0">
            <a:spAutoFit/>
          </a:bodyPr>
          <a:lstStyle/>
          <a:p>
            <a:pPr algn="just">
              <a:lnSpc>
                <a:spcPts val="5599"/>
              </a:lnSpc>
            </a:pPr>
            <a:r>
              <a:rPr lang="en-US" sz="3999">
                <a:solidFill>
                  <a:srgbClr val="000000"/>
                </a:solidFill>
                <a:latin typeface="Nunito Sans"/>
                <a:ea typeface="Nunito Sans"/>
                <a:cs typeface="Nunito Sans"/>
                <a:sym typeface="Nunito Sans"/>
              </a:rPr>
              <a:t>- Mỗi class chỉ nên chịu trách nhiệm về một nhiệm vụ duy nhất, chỉ có thể sửa đổi class với 1 lý do duy nhất.</a:t>
            </a:r>
          </a:p>
          <a:p>
            <a:pPr algn="just">
              <a:lnSpc>
                <a:spcPts val="5599"/>
              </a:lnSpc>
            </a:pPr>
            <a:r>
              <a:rPr lang="en-US" sz="3999">
                <a:solidFill>
                  <a:srgbClr val="000000"/>
                </a:solidFill>
                <a:latin typeface="Nunito Sans"/>
                <a:ea typeface="Nunito Sans"/>
                <a:cs typeface="Nunito Sans"/>
                <a:sym typeface="Nunito Sans"/>
              </a:rPr>
              <a:t>- Giảm sự ảnh hưởng lên chương trình khi thay đổi class.</a:t>
            </a:r>
          </a:p>
          <a:p>
            <a:pPr algn="just">
              <a:lnSpc>
                <a:spcPts val="5599"/>
              </a:lnSpc>
            </a:pPr>
            <a:r>
              <a:rPr lang="en-US" sz="3999">
                <a:solidFill>
                  <a:srgbClr val="000000"/>
                </a:solidFill>
                <a:latin typeface="Nunito Sans"/>
                <a:ea typeface="Nunito Sans"/>
                <a:cs typeface="Nunito Sans"/>
                <a:sym typeface="Nunito Sans"/>
              </a:rPr>
              <a:t>- Dễ dàng tái sử dụng.</a:t>
            </a:r>
          </a:p>
          <a:p>
            <a:pPr algn="just">
              <a:lnSpc>
                <a:spcPts val="5599"/>
              </a:lnSpc>
            </a:pPr>
            <a:r>
              <a:rPr lang="en-US" sz="3999">
                <a:solidFill>
                  <a:srgbClr val="000000"/>
                </a:solidFill>
                <a:latin typeface="Nunito Sans"/>
                <a:ea typeface="Nunito Sans"/>
                <a:cs typeface="Nunito Sans"/>
                <a:sym typeface="Nunito Sans"/>
              </a:rPr>
              <a:t>- Dễ dàng tìm bug.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87551"/>
            <a:ext cx="18288000" cy="12262103"/>
            <a:chOff x="0" y="0"/>
            <a:chExt cx="24384000" cy="16349470"/>
          </a:xfrm>
        </p:grpSpPr>
        <p:sp>
          <p:nvSpPr>
            <p:cNvPr name="Freeform 3" id="3"/>
            <p:cNvSpPr/>
            <p:nvPr/>
          </p:nvSpPr>
          <p:spPr>
            <a:xfrm flipH="false" flipV="false" rot="0">
              <a:off x="0"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107869" y="0"/>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107869" y="8103568"/>
              <a:ext cx="8198458" cy="8198458"/>
            </a:xfrm>
            <a:custGeom>
              <a:avLst/>
              <a:gdLst/>
              <a:ahLst/>
              <a:cxnLst/>
              <a:rect r="r" b="b" t="t" l="l"/>
              <a:pathLst>
                <a:path h="8198458" w="8198458">
                  <a:moveTo>
                    <a:pt x="0" y="0"/>
                  </a:moveTo>
                  <a:lnTo>
                    <a:pt x="8198458" y="0"/>
                  </a:lnTo>
                  <a:lnTo>
                    <a:pt x="8198458" y="8198458"/>
                  </a:lnTo>
                  <a:lnTo>
                    <a:pt x="0" y="8198458"/>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185542" y="47445"/>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185542" y="8151013"/>
              <a:ext cx="8198458" cy="8198458"/>
            </a:xfrm>
            <a:custGeom>
              <a:avLst/>
              <a:gdLst/>
              <a:ahLst/>
              <a:cxnLst/>
              <a:rect r="r" b="b" t="t" l="l"/>
              <a:pathLst>
                <a:path h="8198458" w="8198458">
                  <a:moveTo>
                    <a:pt x="0" y="0"/>
                  </a:moveTo>
                  <a:lnTo>
                    <a:pt x="8198458" y="0"/>
                  </a:lnTo>
                  <a:lnTo>
                    <a:pt x="8198458" y="8198457"/>
                  </a:lnTo>
                  <a:lnTo>
                    <a:pt x="0" y="8198457"/>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2038330" y="-2073710"/>
            <a:ext cx="5041299" cy="504129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a:ln cap="sq">
              <a:no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800"/>
                </a:lnSpc>
              </a:pPr>
            </a:p>
          </p:txBody>
        </p:sp>
      </p:grpSp>
      <p:sp>
        <p:nvSpPr>
          <p:cNvPr name="Freeform 12" id="12"/>
          <p:cNvSpPr/>
          <p:nvPr/>
        </p:nvSpPr>
        <p:spPr>
          <a:xfrm flipH="false" flipV="false" rot="0">
            <a:off x="3264168" y="3273611"/>
            <a:ext cx="3677830" cy="3112975"/>
          </a:xfrm>
          <a:custGeom>
            <a:avLst/>
            <a:gdLst/>
            <a:ahLst/>
            <a:cxnLst/>
            <a:rect r="r" b="b" t="t" l="l"/>
            <a:pathLst>
              <a:path h="3112975" w="3677830">
                <a:moveTo>
                  <a:pt x="0" y="0"/>
                </a:moveTo>
                <a:lnTo>
                  <a:pt x="3677830" y="0"/>
                </a:lnTo>
                <a:lnTo>
                  <a:pt x="3677830" y="3112975"/>
                </a:lnTo>
                <a:lnTo>
                  <a:pt x="0" y="3112975"/>
                </a:lnTo>
                <a:lnTo>
                  <a:pt x="0" y="0"/>
                </a:lnTo>
                <a:close/>
              </a:path>
            </a:pathLst>
          </a:custGeom>
          <a:blipFill>
            <a:blip r:embed="rId4"/>
            <a:stretch>
              <a:fillRect l="0" t="0" r="0" b="0"/>
            </a:stretch>
          </a:blipFill>
        </p:spPr>
      </p:sp>
      <p:sp>
        <p:nvSpPr>
          <p:cNvPr name="Freeform 13" id="13"/>
          <p:cNvSpPr/>
          <p:nvPr/>
        </p:nvSpPr>
        <p:spPr>
          <a:xfrm flipH="false" flipV="false" rot="0">
            <a:off x="8457069" y="2618555"/>
            <a:ext cx="8802231" cy="6639745"/>
          </a:xfrm>
          <a:custGeom>
            <a:avLst/>
            <a:gdLst/>
            <a:ahLst/>
            <a:cxnLst/>
            <a:rect r="r" b="b" t="t" l="l"/>
            <a:pathLst>
              <a:path h="6639745" w="8802231">
                <a:moveTo>
                  <a:pt x="0" y="0"/>
                </a:moveTo>
                <a:lnTo>
                  <a:pt x="8802231" y="0"/>
                </a:lnTo>
                <a:lnTo>
                  <a:pt x="8802231" y="6639745"/>
                </a:lnTo>
                <a:lnTo>
                  <a:pt x="0" y="6639745"/>
                </a:lnTo>
                <a:lnTo>
                  <a:pt x="0" y="0"/>
                </a:lnTo>
                <a:close/>
              </a:path>
            </a:pathLst>
          </a:custGeom>
          <a:blipFill>
            <a:blip r:embed="rId5"/>
            <a:stretch>
              <a:fillRect l="0" t="0" r="0" b="0"/>
            </a:stretch>
          </a:blipFill>
        </p:spPr>
      </p:sp>
      <p:sp>
        <p:nvSpPr>
          <p:cNvPr name="Freeform 14" id="14"/>
          <p:cNvSpPr/>
          <p:nvPr/>
        </p:nvSpPr>
        <p:spPr>
          <a:xfrm flipH="false" flipV="false" rot="0">
            <a:off x="4506750" y="1272619"/>
            <a:ext cx="1192666" cy="1192666"/>
          </a:xfrm>
          <a:custGeom>
            <a:avLst/>
            <a:gdLst/>
            <a:ahLst/>
            <a:cxnLst/>
            <a:rect r="r" b="b" t="t" l="l"/>
            <a:pathLst>
              <a:path h="1192666" w="1192666">
                <a:moveTo>
                  <a:pt x="0" y="0"/>
                </a:moveTo>
                <a:lnTo>
                  <a:pt x="1192666" y="0"/>
                </a:lnTo>
                <a:lnTo>
                  <a:pt x="1192666" y="1192666"/>
                </a:lnTo>
                <a:lnTo>
                  <a:pt x="0" y="11926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2261852" y="1272619"/>
            <a:ext cx="1192666" cy="1192666"/>
          </a:xfrm>
          <a:custGeom>
            <a:avLst/>
            <a:gdLst/>
            <a:ahLst/>
            <a:cxnLst/>
            <a:rect r="r" b="b" t="t" l="l"/>
            <a:pathLst>
              <a:path h="1192666" w="1192666">
                <a:moveTo>
                  <a:pt x="0" y="0"/>
                </a:moveTo>
                <a:lnTo>
                  <a:pt x="1192666" y="0"/>
                </a:lnTo>
                <a:lnTo>
                  <a:pt x="1192666" y="1192666"/>
                </a:lnTo>
                <a:lnTo>
                  <a:pt x="0" y="119266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411934" y="502681"/>
            <a:ext cx="1939447" cy="1377949"/>
          </a:xfrm>
          <a:prstGeom prst="rect">
            <a:avLst/>
          </a:prstGeom>
        </p:spPr>
        <p:txBody>
          <a:bodyPr anchor="t" rtlCol="false" tIns="0" lIns="0" bIns="0" rIns="0">
            <a:spAutoFit/>
          </a:bodyPr>
          <a:lstStyle/>
          <a:p>
            <a:pPr algn="ctr">
              <a:lnSpc>
                <a:spcPts val="11200"/>
              </a:lnSpc>
            </a:pPr>
            <a:r>
              <a:rPr lang="en-US" sz="8000">
                <a:solidFill>
                  <a:srgbClr val="FFFFFF"/>
                </a:solidFill>
                <a:latin typeface="Nunito Sans Heavy"/>
                <a:ea typeface="Nunito Sans Heavy"/>
                <a:cs typeface="Nunito Sans Heavy"/>
                <a:sym typeface="Nunito Sans Heavy"/>
              </a:rPr>
              <a:t>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DAGLgFiPbcw</dc:identifier>
  <dcterms:modified xsi:type="dcterms:W3CDTF">2011-08-01T06:04:30Z</dcterms:modified>
  <cp:revision>1</cp:revision>
  <dc:title>Nguyên lý thiết kế hướng đối tượng Class Diagram</dc:title>
</cp:coreProperties>
</file>