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Calibri" panose="020F0502020204030204" pitchFamily="34" charset="0"/>
      <p:regular r:id="rId21"/>
      <p:bold r:id="rId22"/>
      <p:italic r:id="rId23"/>
      <p:boldItalic r:id="rId24"/>
    </p:embeddedFont>
    <p:embeddedFont>
      <p:font typeface="Fira Sans" panose="020B0503050000020004" pitchFamily="34" charset="0"/>
      <p:regular r:id="rId25"/>
      <p:bold r:id="rId26"/>
      <p:italic r:id="rId27"/>
      <p:boldItalic r:id="rId28"/>
    </p:embeddedFont>
    <p:embeddedFont>
      <p:font typeface="Fira Sans Bold" panose="020B0803050000020004" charset="0"/>
      <p:regular r:id="rId29"/>
    </p:embeddedFont>
    <p:embeddedFont>
      <p:font typeface="Fira Sans Light" panose="020B0403050000020004" pitchFamily="34" charset="0"/>
      <p:regular r:id="rId30"/>
      <p:italic r:id="rId31"/>
    </p:embeddedFont>
    <p:embeddedFont>
      <p:font typeface="Saira Condensed Bold" panose="020B0604020202020204" charset="0"/>
      <p:regular r:id="rId32"/>
    </p:embeddedFont>
    <p:embeddedFont>
      <p:font typeface="Saira Condensed Heavy" panose="020B0604020202020204"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2" d="100"/>
          <a:sy n="72" d="100"/>
        </p:scale>
        <p:origin x="65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759C79-79C8-4D9F-A974-5987988E3807}" type="datetimeFigureOut">
              <a:rPr lang="en-US" smtClean="0"/>
              <a:t>7/30/2024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4E0DB1-4B60-43A7-B189-4089C4253536}" type="slidenum">
              <a:rPr lang="en-US" smtClean="0"/>
              <a:t>‹#›</a:t>
            </a:fld>
            <a:endParaRPr lang="en-US"/>
          </a:p>
        </p:txBody>
      </p:sp>
    </p:spTree>
    <p:extLst>
      <p:ext uri="{BB962C8B-B14F-4D97-AF65-F5344CB8AC3E}">
        <p14:creationId xmlns:p14="http://schemas.microsoft.com/office/powerpoint/2010/main" val="3305877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Có</a:t>
            </a:r>
            <a:r>
              <a:rPr lang="en-US" dirty="0"/>
              <a:t> </a:t>
            </a:r>
            <a:r>
              <a:rPr lang="en-US" dirty="0" err="1"/>
              <a:t>khi</a:t>
            </a:r>
            <a:r>
              <a:rPr lang="en-US" dirty="0"/>
              <a:t> </a:t>
            </a:r>
            <a:r>
              <a:rPr lang="en-US" dirty="0" err="1"/>
              <a:t>nào</a:t>
            </a:r>
            <a:r>
              <a:rPr lang="en-US" dirty="0"/>
              <a:t> </a:t>
            </a:r>
            <a:r>
              <a:rPr lang="en-US" dirty="0" err="1"/>
              <a:t>bạn</a:t>
            </a:r>
            <a:r>
              <a:rPr lang="en-US" dirty="0"/>
              <a:t> </a:t>
            </a:r>
            <a:r>
              <a:rPr lang="en-US" dirty="0" err="1"/>
              <a:t>đã</a:t>
            </a:r>
            <a:r>
              <a:rPr lang="en-US" dirty="0"/>
              <a:t> </a:t>
            </a:r>
            <a:r>
              <a:rPr lang="en-US" dirty="0" err="1"/>
              <a:t>tự</a:t>
            </a:r>
            <a:r>
              <a:rPr lang="en-US" dirty="0"/>
              <a:t> </a:t>
            </a:r>
            <a:r>
              <a:rPr lang="en-US" dirty="0" err="1"/>
              <a:t>đặt</a:t>
            </a:r>
            <a:r>
              <a:rPr lang="en-US" dirty="0"/>
              <a:t> </a:t>
            </a:r>
            <a:r>
              <a:rPr lang="en-US" dirty="0" err="1"/>
              <a:t>câu</a:t>
            </a:r>
            <a:r>
              <a:rPr lang="en-US" dirty="0"/>
              <a:t> </a:t>
            </a:r>
            <a:r>
              <a:rPr lang="en-US" dirty="0" err="1"/>
              <a:t>hỏi</a:t>
            </a:r>
            <a:r>
              <a:rPr lang="en-US" dirty="0"/>
              <a:t> ?</a:t>
            </a:r>
          </a:p>
          <a:p>
            <a:r>
              <a:rPr lang="en-US" dirty="0" err="1"/>
              <a:t>Bạn</a:t>
            </a:r>
            <a:r>
              <a:rPr lang="en-US" dirty="0"/>
              <a:t> </a:t>
            </a:r>
            <a:r>
              <a:rPr lang="en-US" dirty="0" err="1"/>
              <a:t>đã</a:t>
            </a:r>
            <a:r>
              <a:rPr lang="en-US" dirty="0"/>
              <a:t> </a:t>
            </a:r>
            <a:r>
              <a:rPr lang="en-US" dirty="0" err="1"/>
              <a:t>gặp</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khó</a:t>
            </a:r>
            <a:r>
              <a:rPr lang="en-US" dirty="0"/>
              <a:t> </a:t>
            </a:r>
            <a:r>
              <a:rPr lang="en-US" dirty="0" err="1"/>
              <a:t>mất</a:t>
            </a:r>
            <a:r>
              <a:rPr lang="en-US" dirty="0"/>
              <a:t> </a:t>
            </a:r>
            <a:r>
              <a:rPr lang="en-US" dirty="0" err="1"/>
              <a:t>rất</a:t>
            </a:r>
            <a:r>
              <a:rPr lang="en-US" dirty="0"/>
              <a:t> </a:t>
            </a:r>
            <a:r>
              <a:rPr lang="en-US" dirty="0" err="1"/>
              <a:t>nhiều</a:t>
            </a:r>
            <a:r>
              <a:rPr lang="en-US" dirty="0"/>
              <a:t> </a:t>
            </a:r>
            <a:r>
              <a:rPr lang="en-US" dirty="0" err="1"/>
              <a:t>thời</a:t>
            </a:r>
            <a:r>
              <a:rPr lang="en-US" dirty="0"/>
              <a:t> </a:t>
            </a:r>
            <a:r>
              <a:rPr lang="en-US" dirty="0" err="1"/>
              <a:t>gian</a:t>
            </a:r>
            <a:r>
              <a:rPr lang="en-US" dirty="0"/>
              <a:t> chi </a:t>
            </a:r>
            <a:r>
              <a:rPr lang="en-US"/>
              <a:t>phí </a:t>
            </a:r>
            <a:r>
              <a:rPr lang="en-US" dirty="0" err="1"/>
              <a:t>để</a:t>
            </a:r>
            <a:r>
              <a:rPr lang="en-US" dirty="0"/>
              <a:t> </a:t>
            </a:r>
            <a:r>
              <a:rPr lang="en-US" dirty="0" err="1"/>
              <a:t>giải</a:t>
            </a:r>
            <a:r>
              <a:rPr lang="en-US" dirty="0"/>
              <a:t> </a:t>
            </a:r>
            <a:r>
              <a:rPr lang="en-US" dirty="0" err="1"/>
              <a:t>quyết</a:t>
            </a:r>
            <a:r>
              <a:rPr lang="en-US" dirty="0"/>
              <a:t> </a:t>
            </a:r>
            <a:r>
              <a:rPr lang="en-US" dirty="0" err="1"/>
              <a:t>hoặc</a:t>
            </a:r>
            <a:r>
              <a:rPr lang="en-US" dirty="0"/>
              <a:t> </a:t>
            </a:r>
            <a:r>
              <a:rPr lang="en-US" dirty="0" err="1"/>
              <a:t>không</a:t>
            </a:r>
            <a:r>
              <a:rPr lang="en-US" dirty="0"/>
              <a:t> </a:t>
            </a:r>
            <a:r>
              <a:rPr lang="en-US" dirty="0" err="1"/>
              <a:t>giải</a:t>
            </a:r>
            <a:r>
              <a:rPr lang="en-US" dirty="0"/>
              <a:t> </a:t>
            </a:r>
            <a:r>
              <a:rPr lang="en-US" dirty="0" err="1"/>
              <a:t>quyết</a:t>
            </a:r>
            <a:r>
              <a:rPr lang="en-US" dirty="0"/>
              <a:t> </a:t>
            </a:r>
            <a:r>
              <a:rPr lang="en-US" dirty="0" err="1"/>
              <a:t>được</a:t>
            </a:r>
            <a:r>
              <a:rPr lang="en-US" dirty="0"/>
              <a:t> </a:t>
            </a:r>
          </a:p>
        </p:txBody>
      </p:sp>
      <p:sp>
        <p:nvSpPr>
          <p:cNvPr id="4" name="Slide Number Placeholder 3"/>
          <p:cNvSpPr>
            <a:spLocks noGrp="1"/>
          </p:cNvSpPr>
          <p:nvPr>
            <p:ph type="sldNum" sz="quarter" idx="5"/>
          </p:nvPr>
        </p:nvSpPr>
        <p:spPr/>
        <p:txBody>
          <a:bodyPr/>
          <a:lstStyle/>
          <a:p>
            <a:fld id="{A84E0DB1-4B60-43A7-B189-4089C4253536}" type="slidenum">
              <a:rPr lang="en-US" smtClean="0"/>
              <a:t>2</a:t>
            </a:fld>
            <a:endParaRPr lang="en-US"/>
          </a:p>
        </p:txBody>
      </p:sp>
    </p:spTree>
    <p:extLst>
      <p:ext uri="{BB962C8B-B14F-4D97-AF65-F5344CB8AC3E}">
        <p14:creationId xmlns:p14="http://schemas.microsoft.com/office/powerpoint/2010/main" val="3055009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Phân</a:t>
            </a:r>
            <a:r>
              <a:rPr lang="en-US" dirty="0"/>
              <a:t> </a:t>
            </a:r>
            <a:r>
              <a:rPr lang="en-US" dirty="0" err="1"/>
              <a:t>loại</a:t>
            </a:r>
            <a:r>
              <a:rPr lang="en-US" dirty="0"/>
              <a:t> : 	</a:t>
            </a:r>
          </a:p>
          <a:p>
            <a:r>
              <a:rPr lang="en-US" dirty="0"/>
              <a:t>	- </a:t>
            </a:r>
            <a:r>
              <a:rPr lang="en-US" dirty="0" err="1"/>
              <a:t>theo</a:t>
            </a:r>
            <a:r>
              <a:rPr lang="en-US" dirty="0"/>
              <a:t> </a:t>
            </a:r>
            <a:r>
              <a:rPr lang="en-US" dirty="0" err="1"/>
              <a:t>lĩnh</a:t>
            </a:r>
            <a:r>
              <a:rPr lang="en-US" dirty="0"/>
              <a:t> </a:t>
            </a:r>
            <a:r>
              <a:rPr lang="en-US" dirty="0" err="1"/>
              <a:t>vực</a:t>
            </a:r>
            <a:r>
              <a:rPr lang="en-US" dirty="0"/>
              <a:t> : </a:t>
            </a:r>
            <a:r>
              <a:rPr lang="en-US" dirty="0" err="1"/>
              <a:t>Vấn</a:t>
            </a:r>
            <a:r>
              <a:rPr lang="en-US" dirty="0"/>
              <a:t> </a:t>
            </a:r>
            <a:r>
              <a:rPr lang="en-US" dirty="0" err="1"/>
              <a:t>đề</a:t>
            </a:r>
            <a:r>
              <a:rPr lang="en-US" dirty="0"/>
              <a:t> </a:t>
            </a:r>
            <a:r>
              <a:rPr lang="en-US" dirty="0" err="1"/>
              <a:t>tài</a:t>
            </a:r>
            <a:r>
              <a:rPr lang="en-US" dirty="0"/>
              <a:t> </a:t>
            </a:r>
            <a:r>
              <a:rPr lang="en-US" dirty="0" err="1"/>
              <a:t>chính</a:t>
            </a:r>
            <a:r>
              <a:rPr lang="en-US" dirty="0"/>
              <a:t>, </a:t>
            </a:r>
            <a:r>
              <a:rPr lang="en-US" dirty="0" err="1"/>
              <a:t>vấn</a:t>
            </a:r>
            <a:r>
              <a:rPr lang="en-US" dirty="0"/>
              <a:t> </a:t>
            </a:r>
            <a:r>
              <a:rPr lang="en-US" dirty="0" err="1"/>
              <a:t>đề</a:t>
            </a:r>
            <a:r>
              <a:rPr lang="en-US" dirty="0"/>
              <a:t> </a:t>
            </a:r>
            <a:r>
              <a:rPr lang="en-US" dirty="0" err="1"/>
              <a:t>sức</a:t>
            </a:r>
            <a:r>
              <a:rPr lang="en-US" dirty="0"/>
              <a:t> </a:t>
            </a:r>
            <a:r>
              <a:rPr lang="en-US" dirty="0" err="1"/>
              <a:t>khỏe</a:t>
            </a:r>
            <a:endParaRPr lang="en-US" dirty="0"/>
          </a:p>
          <a:p>
            <a:r>
              <a:rPr lang="en-US" dirty="0"/>
              <a:t>	- </a:t>
            </a:r>
            <a:r>
              <a:rPr lang="en-US" dirty="0" err="1"/>
              <a:t>theo</a:t>
            </a:r>
            <a:r>
              <a:rPr lang="en-US" dirty="0"/>
              <a:t> </a:t>
            </a:r>
            <a:r>
              <a:rPr lang="en-US" dirty="0" err="1"/>
              <a:t>mức</a:t>
            </a:r>
            <a:r>
              <a:rPr lang="en-US" dirty="0"/>
              <a:t> </a:t>
            </a:r>
            <a:r>
              <a:rPr lang="en-US" dirty="0" err="1"/>
              <a:t>độ</a:t>
            </a:r>
            <a:r>
              <a:rPr lang="en-US" dirty="0"/>
              <a:t> </a:t>
            </a:r>
            <a:r>
              <a:rPr lang="en-US" dirty="0" err="1"/>
              <a:t>ảnh</a:t>
            </a:r>
            <a:r>
              <a:rPr lang="en-US" dirty="0"/>
              <a:t> </a:t>
            </a:r>
            <a:r>
              <a:rPr lang="en-US" dirty="0" err="1"/>
              <a:t>hưởng</a:t>
            </a:r>
            <a:r>
              <a:rPr lang="en-US" dirty="0"/>
              <a:t> : </a:t>
            </a:r>
            <a:r>
              <a:rPr lang="en-US" dirty="0" err="1"/>
              <a:t>Vấn</a:t>
            </a:r>
            <a:r>
              <a:rPr lang="en-US" dirty="0"/>
              <a:t> </a:t>
            </a:r>
            <a:r>
              <a:rPr lang="en-US" dirty="0" err="1"/>
              <a:t>đề</a:t>
            </a:r>
            <a:r>
              <a:rPr lang="en-US" dirty="0"/>
              <a:t> </a:t>
            </a:r>
            <a:r>
              <a:rPr lang="en-US" dirty="0" err="1"/>
              <a:t>cá</a:t>
            </a:r>
            <a:r>
              <a:rPr lang="en-US" dirty="0"/>
              <a:t> </a:t>
            </a:r>
            <a:r>
              <a:rPr lang="en-US" dirty="0" err="1"/>
              <a:t>nhân</a:t>
            </a:r>
            <a:r>
              <a:rPr lang="en-US" dirty="0"/>
              <a:t>, </a:t>
            </a:r>
            <a:r>
              <a:rPr lang="en-US" dirty="0" err="1"/>
              <a:t>vấn</a:t>
            </a:r>
            <a:r>
              <a:rPr lang="en-US" dirty="0"/>
              <a:t> </a:t>
            </a:r>
            <a:r>
              <a:rPr lang="en-US" dirty="0" err="1"/>
              <a:t>đề</a:t>
            </a:r>
            <a:r>
              <a:rPr lang="en-US" dirty="0"/>
              <a:t> </a:t>
            </a:r>
            <a:r>
              <a:rPr lang="en-US" dirty="0" err="1"/>
              <a:t>cộng</a:t>
            </a:r>
            <a:r>
              <a:rPr lang="en-US" dirty="0"/>
              <a:t> </a:t>
            </a:r>
            <a:r>
              <a:rPr lang="en-US" dirty="0" err="1"/>
              <a:t>đồng</a:t>
            </a:r>
            <a:endParaRPr lang="en-US" dirty="0"/>
          </a:p>
          <a:p>
            <a:r>
              <a:rPr lang="en-US" dirty="0"/>
              <a:t>	- </a:t>
            </a:r>
            <a:r>
              <a:rPr lang="en-US" dirty="0" err="1"/>
              <a:t>theo</a:t>
            </a:r>
            <a:r>
              <a:rPr lang="en-US" dirty="0"/>
              <a:t> </a:t>
            </a:r>
            <a:r>
              <a:rPr lang="en-US" dirty="0" err="1"/>
              <a:t>thời</a:t>
            </a:r>
            <a:r>
              <a:rPr lang="en-US" dirty="0"/>
              <a:t> </a:t>
            </a:r>
            <a:r>
              <a:rPr lang="en-US" dirty="0" err="1"/>
              <a:t>gian</a:t>
            </a:r>
            <a:r>
              <a:rPr lang="en-US" dirty="0"/>
              <a:t> :</a:t>
            </a:r>
            <a:r>
              <a:rPr lang="en-US" dirty="0" err="1"/>
              <a:t>Vấn</a:t>
            </a:r>
            <a:r>
              <a:rPr lang="en-US" dirty="0"/>
              <a:t> </a:t>
            </a:r>
            <a:r>
              <a:rPr lang="en-US" dirty="0" err="1"/>
              <a:t>đề</a:t>
            </a:r>
            <a:r>
              <a:rPr lang="en-US" dirty="0"/>
              <a:t> </a:t>
            </a:r>
            <a:r>
              <a:rPr lang="en-US" dirty="0" err="1"/>
              <a:t>ngắn</a:t>
            </a:r>
            <a:r>
              <a:rPr lang="en-US" dirty="0"/>
              <a:t> </a:t>
            </a:r>
            <a:r>
              <a:rPr lang="en-US" dirty="0" err="1"/>
              <a:t>hạn</a:t>
            </a:r>
            <a:r>
              <a:rPr lang="en-US" dirty="0"/>
              <a:t>, </a:t>
            </a:r>
            <a:r>
              <a:rPr lang="en-US" dirty="0" err="1"/>
              <a:t>vấn</a:t>
            </a:r>
            <a:r>
              <a:rPr lang="en-US" dirty="0"/>
              <a:t> </a:t>
            </a:r>
            <a:r>
              <a:rPr lang="en-US" dirty="0" err="1"/>
              <a:t>đề</a:t>
            </a:r>
            <a:r>
              <a:rPr lang="en-US" dirty="0"/>
              <a:t> </a:t>
            </a:r>
            <a:r>
              <a:rPr lang="en-US" dirty="0" err="1"/>
              <a:t>trung</a:t>
            </a:r>
            <a:r>
              <a:rPr lang="en-US" dirty="0"/>
              <a:t> </a:t>
            </a:r>
            <a:r>
              <a:rPr lang="en-US" dirty="0" err="1"/>
              <a:t>hạn</a:t>
            </a:r>
            <a:r>
              <a:rPr lang="en-US" dirty="0"/>
              <a:t>, </a:t>
            </a:r>
            <a:r>
              <a:rPr lang="en-US" dirty="0" err="1"/>
              <a:t>vấn</a:t>
            </a:r>
            <a:r>
              <a:rPr lang="en-US" dirty="0"/>
              <a:t> </a:t>
            </a:r>
            <a:r>
              <a:rPr lang="en-US" dirty="0" err="1"/>
              <a:t>đề</a:t>
            </a:r>
            <a:r>
              <a:rPr lang="en-US" dirty="0"/>
              <a:t> </a:t>
            </a:r>
            <a:r>
              <a:rPr lang="en-US" dirty="0" err="1"/>
              <a:t>dài</a:t>
            </a:r>
            <a:r>
              <a:rPr lang="en-US" dirty="0"/>
              <a:t> </a:t>
            </a:r>
            <a:r>
              <a:rPr lang="en-US" dirty="0" err="1"/>
              <a:t>hạn</a:t>
            </a:r>
            <a:r>
              <a:rPr lang="en-US" dirty="0"/>
              <a:t>.</a:t>
            </a:r>
          </a:p>
          <a:p>
            <a:r>
              <a:rPr lang="en-US" dirty="0"/>
              <a:t>	- </a:t>
            </a:r>
            <a:r>
              <a:rPr lang="en-US" dirty="0" err="1"/>
              <a:t>theo</a:t>
            </a:r>
            <a:r>
              <a:rPr lang="en-US" dirty="0"/>
              <a:t> </a:t>
            </a:r>
            <a:r>
              <a:rPr lang="en-US" dirty="0" err="1"/>
              <a:t>tính</a:t>
            </a:r>
            <a:r>
              <a:rPr lang="en-US" dirty="0"/>
              <a:t> </a:t>
            </a:r>
            <a:r>
              <a:rPr lang="en-US" dirty="0" err="1"/>
              <a:t>chất</a:t>
            </a:r>
            <a:r>
              <a:rPr lang="en-US" dirty="0"/>
              <a:t> </a:t>
            </a:r>
            <a:r>
              <a:rPr lang="en-US" dirty="0" err="1"/>
              <a:t>vấn</a:t>
            </a:r>
            <a:r>
              <a:rPr lang="en-US" dirty="0"/>
              <a:t> </a:t>
            </a:r>
            <a:r>
              <a:rPr lang="en-US" dirty="0" err="1"/>
              <a:t>đề</a:t>
            </a:r>
            <a:r>
              <a:rPr lang="en-US" dirty="0"/>
              <a:t> : </a:t>
            </a:r>
            <a:r>
              <a:rPr lang="en-US" dirty="0" err="1"/>
              <a:t>Vấn</a:t>
            </a:r>
            <a:r>
              <a:rPr lang="en-US" dirty="0"/>
              <a:t> </a:t>
            </a:r>
            <a:r>
              <a:rPr lang="en-US" dirty="0" err="1"/>
              <a:t>đề</a:t>
            </a:r>
            <a:r>
              <a:rPr lang="en-US" dirty="0"/>
              <a:t> </a:t>
            </a:r>
            <a:r>
              <a:rPr lang="en-US" dirty="0" err="1"/>
              <a:t>kỹ</a:t>
            </a:r>
            <a:r>
              <a:rPr lang="en-US" dirty="0"/>
              <a:t> </a:t>
            </a:r>
            <a:r>
              <a:rPr lang="en-US" dirty="0" err="1"/>
              <a:t>thuật</a:t>
            </a:r>
            <a:r>
              <a:rPr lang="en-US" dirty="0"/>
              <a:t>, </a:t>
            </a:r>
            <a:r>
              <a:rPr lang="en-US" dirty="0" err="1"/>
              <a:t>vấn</a:t>
            </a:r>
            <a:r>
              <a:rPr lang="en-US" dirty="0"/>
              <a:t> </a:t>
            </a:r>
            <a:r>
              <a:rPr lang="en-US" dirty="0" err="1"/>
              <a:t>đề</a:t>
            </a:r>
            <a:r>
              <a:rPr lang="en-US" dirty="0"/>
              <a:t> khoa </a:t>
            </a:r>
            <a:r>
              <a:rPr lang="en-US" dirty="0" err="1"/>
              <a:t>học</a:t>
            </a:r>
            <a:r>
              <a:rPr lang="en-US" dirty="0"/>
              <a:t>, </a:t>
            </a:r>
            <a:r>
              <a:rPr lang="en-US" dirty="0" err="1"/>
              <a:t>vấn</a:t>
            </a:r>
            <a:r>
              <a:rPr lang="en-US" dirty="0"/>
              <a:t> </a:t>
            </a:r>
            <a:r>
              <a:rPr lang="en-US" dirty="0" err="1"/>
              <a:t>đề</a:t>
            </a:r>
            <a:r>
              <a:rPr lang="en-US" dirty="0"/>
              <a:t> </a:t>
            </a:r>
            <a:r>
              <a:rPr lang="en-US" dirty="0" err="1"/>
              <a:t>xã</a:t>
            </a:r>
            <a:r>
              <a:rPr lang="en-US" dirty="0"/>
              <a:t> </a:t>
            </a:r>
            <a:r>
              <a:rPr lang="en-US" dirty="0" err="1"/>
              <a:t>hội</a:t>
            </a:r>
            <a:r>
              <a:rPr lang="en-US" dirty="0"/>
              <a:t>,</a:t>
            </a:r>
          </a:p>
        </p:txBody>
      </p:sp>
      <p:sp>
        <p:nvSpPr>
          <p:cNvPr id="4" name="Slide Number Placeholder 3"/>
          <p:cNvSpPr>
            <a:spLocks noGrp="1"/>
          </p:cNvSpPr>
          <p:nvPr>
            <p:ph type="sldNum" sz="quarter" idx="5"/>
          </p:nvPr>
        </p:nvSpPr>
        <p:spPr/>
        <p:txBody>
          <a:bodyPr/>
          <a:lstStyle/>
          <a:p>
            <a:fld id="{A84E0DB1-4B60-43A7-B189-4089C4253536}" type="slidenum">
              <a:rPr lang="en-US" smtClean="0"/>
              <a:t>3</a:t>
            </a:fld>
            <a:endParaRPr lang="en-US"/>
          </a:p>
        </p:txBody>
      </p:sp>
    </p:spTree>
    <p:extLst>
      <p:ext uri="{BB962C8B-B14F-4D97-AF65-F5344CB8AC3E}">
        <p14:creationId xmlns:p14="http://schemas.microsoft.com/office/powerpoint/2010/main" val="831110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Khi </a:t>
            </a:r>
            <a:r>
              <a:rPr lang="en-US" dirty="0" err="1"/>
              <a:t>chúng</a:t>
            </a:r>
            <a:r>
              <a:rPr lang="en-US" dirty="0"/>
              <a:t> ta </a:t>
            </a:r>
            <a:r>
              <a:rPr lang="en-US" dirty="0" err="1"/>
              <a:t>tìm</a:t>
            </a:r>
            <a:r>
              <a:rPr lang="en-US" dirty="0"/>
              <a:t> ra </a:t>
            </a:r>
            <a:r>
              <a:rPr lang="en-US" dirty="0" err="1"/>
              <a:t>phương</a:t>
            </a:r>
            <a:r>
              <a:rPr lang="en-US" dirty="0"/>
              <a:t> </a:t>
            </a:r>
            <a:r>
              <a:rPr lang="en-US" dirty="0" err="1"/>
              <a:t>hướng</a:t>
            </a:r>
            <a:r>
              <a:rPr lang="en-US" dirty="0"/>
              <a:t> </a:t>
            </a:r>
            <a:r>
              <a:rPr lang="en-US" dirty="0" err="1"/>
              <a:t>thực</a:t>
            </a:r>
            <a:r>
              <a:rPr lang="en-US" dirty="0"/>
              <a:t> </a:t>
            </a:r>
            <a:r>
              <a:rPr lang="en-US" dirty="0" err="1"/>
              <a:t>hiện</a:t>
            </a:r>
            <a:r>
              <a:rPr lang="en-US" dirty="0"/>
              <a:t> </a:t>
            </a:r>
            <a:r>
              <a:rPr lang="en-US" dirty="0" err="1"/>
              <a:t>để</a:t>
            </a:r>
            <a:r>
              <a:rPr lang="en-US" dirty="0"/>
              <a:t> </a:t>
            </a:r>
            <a:r>
              <a:rPr lang="en-US" dirty="0" err="1"/>
              <a:t>đạt</a:t>
            </a:r>
            <a:r>
              <a:rPr lang="en-US" dirty="0"/>
              <a:t> </a:t>
            </a:r>
            <a:r>
              <a:rPr lang="en-US" dirty="0" err="1"/>
              <a:t>mục</a:t>
            </a:r>
            <a:r>
              <a:rPr lang="en-US" dirty="0"/>
              <a:t> </a:t>
            </a:r>
            <a:r>
              <a:rPr lang="en-US" dirty="0" err="1"/>
              <a:t>tiêu</a:t>
            </a:r>
            <a:r>
              <a:rPr lang="en-US" dirty="0"/>
              <a:t> </a:t>
            </a:r>
            <a:r>
              <a:rPr lang="en-US" dirty="0" err="1"/>
              <a:t>mà</a:t>
            </a:r>
            <a:r>
              <a:rPr lang="en-US" dirty="0"/>
              <a:t> </a:t>
            </a:r>
            <a:r>
              <a:rPr lang="en-US" dirty="0" err="1"/>
              <a:t>vấn</a:t>
            </a:r>
            <a:r>
              <a:rPr lang="en-US" dirty="0"/>
              <a:t> </a:t>
            </a:r>
            <a:r>
              <a:rPr lang="en-US" dirty="0" err="1"/>
              <a:t>đề</a:t>
            </a:r>
            <a:r>
              <a:rPr lang="en-US" dirty="0"/>
              <a:t> </a:t>
            </a:r>
            <a:r>
              <a:rPr lang="en-US" dirty="0" err="1"/>
              <a:t>gặp</a:t>
            </a:r>
            <a:r>
              <a:rPr lang="en-US" dirty="0"/>
              <a:t> </a:t>
            </a:r>
            <a:r>
              <a:rPr lang="en-US" dirty="0" err="1"/>
              <a:t>phải</a:t>
            </a:r>
            <a:r>
              <a:rPr lang="en-US" dirty="0"/>
              <a:t> </a:t>
            </a:r>
            <a:r>
              <a:rPr lang="en-US" dirty="0" err="1"/>
              <a:t>là</a:t>
            </a:r>
            <a:r>
              <a:rPr lang="en-US" dirty="0"/>
              <a:t> </a:t>
            </a:r>
            <a:r>
              <a:rPr lang="en-US" dirty="0" err="1"/>
              <a:t>chúng</a:t>
            </a:r>
            <a:r>
              <a:rPr lang="en-US" dirty="0"/>
              <a:t> ta </a:t>
            </a:r>
            <a:r>
              <a:rPr lang="en-US" dirty="0" err="1"/>
              <a:t>đang</a:t>
            </a:r>
            <a:r>
              <a:rPr lang="en-US" dirty="0"/>
              <a:t> </a:t>
            </a:r>
            <a:r>
              <a:rPr lang="en-US" dirty="0" err="1"/>
              <a:t>giải</a:t>
            </a:r>
            <a:r>
              <a:rPr lang="en-US" dirty="0"/>
              <a:t> </a:t>
            </a:r>
            <a:r>
              <a:rPr lang="en-US" dirty="0" err="1"/>
              <a:t>quyết</a:t>
            </a:r>
            <a:r>
              <a:rPr lang="en-US" dirty="0"/>
              <a:t> </a:t>
            </a:r>
            <a:r>
              <a:rPr lang="en-US" dirty="0" err="1"/>
              <a:t>vấn</a:t>
            </a:r>
            <a:r>
              <a:rPr lang="en-US" dirty="0"/>
              <a:t> </a:t>
            </a:r>
            <a:r>
              <a:rPr lang="en-US" dirty="0" err="1"/>
              <a:t>đề</a:t>
            </a:r>
            <a:endParaRPr lang="en-US" dirty="0"/>
          </a:p>
        </p:txBody>
      </p:sp>
      <p:sp>
        <p:nvSpPr>
          <p:cNvPr id="4" name="Slide Number Placeholder 3"/>
          <p:cNvSpPr>
            <a:spLocks noGrp="1"/>
          </p:cNvSpPr>
          <p:nvPr>
            <p:ph type="sldNum" sz="quarter" idx="5"/>
          </p:nvPr>
        </p:nvSpPr>
        <p:spPr/>
        <p:txBody>
          <a:bodyPr/>
          <a:lstStyle/>
          <a:p>
            <a:fld id="{A84E0DB1-4B60-43A7-B189-4089C4253536}" type="slidenum">
              <a:rPr lang="en-US" smtClean="0"/>
              <a:t>4</a:t>
            </a:fld>
            <a:endParaRPr lang="en-US"/>
          </a:p>
        </p:txBody>
      </p:sp>
    </p:spTree>
    <p:extLst>
      <p:ext uri="{BB962C8B-B14F-4D97-AF65-F5344CB8AC3E}">
        <p14:creationId xmlns:p14="http://schemas.microsoft.com/office/powerpoint/2010/main" val="933874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Chưa</a:t>
            </a:r>
            <a:r>
              <a:rPr lang="en-US" dirty="0"/>
              <a:t> </a:t>
            </a:r>
            <a:r>
              <a:rPr lang="en-US" dirty="0" err="1"/>
              <a:t>xác</a:t>
            </a:r>
            <a:r>
              <a:rPr lang="en-US" dirty="0"/>
              <a:t> </a:t>
            </a:r>
            <a:r>
              <a:rPr lang="en-US" dirty="0" err="1"/>
              <a:t>định</a:t>
            </a:r>
            <a:r>
              <a:rPr lang="en-US" dirty="0"/>
              <a:t> </a:t>
            </a:r>
            <a:r>
              <a:rPr lang="en-US" dirty="0" err="1"/>
              <a:t>vấn</a:t>
            </a:r>
            <a:r>
              <a:rPr lang="en-US" dirty="0"/>
              <a:t> </a:t>
            </a:r>
            <a:r>
              <a:rPr lang="en-US" dirty="0" err="1"/>
              <a:t>đề</a:t>
            </a:r>
            <a:r>
              <a:rPr lang="en-US" dirty="0"/>
              <a:t> </a:t>
            </a:r>
            <a:r>
              <a:rPr lang="en-US" dirty="0" err="1"/>
              <a:t>chính</a:t>
            </a:r>
            <a:r>
              <a:rPr lang="en-US" dirty="0"/>
              <a:t> </a:t>
            </a:r>
            <a:r>
              <a:rPr lang="en-US" dirty="0" err="1"/>
              <a:t>và</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phát</a:t>
            </a:r>
            <a:r>
              <a:rPr lang="en-US" dirty="0"/>
              <a:t> </a:t>
            </a:r>
            <a:r>
              <a:rPr lang="en-US" dirty="0" err="1"/>
              <a:t>sinh</a:t>
            </a:r>
            <a:r>
              <a:rPr lang="en-US" dirty="0"/>
              <a:t> </a:t>
            </a:r>
            <a:r>
              <a:rPr lang="en-US" dirty="0" err="1"/>
              <a:t>có</a:t>
            </a:r>
            <a:r>
              <a:rPr lang="en-US" dirty="0"/>
              <a:t> </a:t>
            </a:r>
            <a:r>
              <a:rPr lang="en-US" dirty="0" err="1"/>
              <a:t>thể</a:t>
            </a:r>
            <a:r>
              <a:rPr lang="en-US" dirty="0"/>
              <a:t> </a:t>
            </a:r>
            <a:r>
              <a:rPr lang="en-US" dirty="0" err="1"/>
              <a:t>có</a:t>
            </a:r>
            <a:endParaRPr lang="en-US" dirty="0"/>
          </a:p>
          <a:p>
            <a:pPr marL="171450" indent="-171450">
              <a:buFontTx/>
              <a:buChar char="-"/>
            </a:pPr>
            <a:r>
              <a:rPr lang="en-US" dirty="0" err="1"/>
              <a:t>Đưa</a:t>
            </a:r>
            <a:r>
              <a:rPr lang="en-US" dirty="0"/>
              <a:t> ra </a:t>
            </a:r>
            <a:r>
              <a:rPr lang="en-US" dirty="0" err="1"/>
              <a:t>các</a:t>
            </a:r>
            <a:r>
              <a:rPr lang="en-US" dirty="0"/>
              <a:t> </a:t>
            </a:r>
            <a:r>
              <a:rPr lang="en-US" dirty="0" err="1"/>
              <a:t>giải</a:t>
            </a:r>
            <a:r>
              <a:rPr lang="en-US" dirty="0"/>
              <a:t> </a:t>
            </a:r>
            <a:r>
              <a:rPr lang="en-US" dirty="0" err="1"/>
              <a:t>pháp</a:t>
            </a:r>
            <a:r>
              <a:rPr lang="en-US" dirty="0"/>
              <a:t> </a:t>
            </a:r>
            <a:r>
              <a:rPr lang="en-US" dirty="0" err="1"/>
              <a:t>mà</a:t>
            </a:r>
            <a:r>
              <a:rPr lang="en-US" dirty="0"/>
              <a:t> </a:t>
            </a:r>
            <a:r>
              <a:rPr lang="en-US" dirty="0" err="1"/>
              <a:t>chưa</a:t>
            </a:r>
            <a:r>
              <a:rPr lang="en-US" dirty="0"/>
              <a:t> </a:t>
            </a:r>
            <a:r>
              <a:rPr lang="en-US" dirty="0" err="1"/>
              <a:t>xác</a:t>
            </a:r>
            <a:r>
              <a:rPr lang="en-US" dirty="0"/>
              <a:t> </a:t>
            </a:r>
            <a:r>
              <a:rPr lang="en-US" dirty="0" err="1"/>
              <a:t>định</a:t>
            </a:r>
            <a:r>
              <a:rPr lang="en-US" dirty="0"/>
              <a:t> </a:t>
            </a:r>
            <a:r>
              <a:rPr lang="en-US" dirty="0" err="1"/>
              <a:t>được</a:t>
            </a:r>
            <a:r>
              <a:rPr lang="en-US" dirty="0"/>
              <a:t> </a:t>
            </a:r>
            <a:r>
              <a:rPr lang="en-US" dirty="0" err="1"/>
              <a:t>mục</a:t>
            </a:r>
            <a:r>
              <a:rPr lang="en-US" dirty="0"/>
              <a:t> </a:t>
            </a:r>
            <a:r>
              <a:rPr lang="en-US" dirty="0" err="1"/>
              <a:t>đính</a:t>
            </a:r>
            <a:r>
              <a:rPr lang="en-US" dirty="0"/>
              <a:t> </a:t>
            </a:r>
            <a:r>
              <a:rPr lang="en-US" dirty="0" err="1"/>
              <a:t>chính</a:t>
            </a:r>
            <a:r>
              <a:rPr lang="en-US" dirty="0"/>
              <a:t> </a:t>
            </a:r>
            <a:r>
              <a:rPr lang="en-US" dirty="0" err="1"/>
              <a:t>cần</a:t>
            </a:r>
            <a:r>
              <a:rPr lang="en-US" dirty="0"/>
              <a:t> </a:t>
            </a:r>
            <a:r>
              <a:rPr lang="en-US" dirty="0" err="1"/>
              <a:t>làm</a:t>
            </a:r>
            <a:endParaRPr lang="en-US" dirty="0"/>
          </a:p>
        </p:txBody>
      </p:sp>
      <p:sp>
        <p:nvSpPr>
          <p:cNvPr id="4" name="Slide Number Placeholder 3"/>
          <p:cNvSpPr>
            <a:spLocks noGrp="1"/>
          </p:cNvSpPr>
          <p:nvPr>
            <p:ph type="sldNum" sz="quarter" idx="5"/>
          </p:nvPr>
        </p:nvSpPr>
        <p:spPr/>
        <p:txBody>
          <a:bodyPr/>
          <a:lstStyle/>
          <a:p>
            <a:fld id="{A84E0DB1-4B60-43A7-B189-4089C4253536}" type="slidenum">
              <a:rPr lang="en-US" smtClean="0"/>
              <a:t>6</a:t>
            </a:fld>
            <a:endParaRPr lang="en-US"/>
          </a:p>
        </p:txBody>
      </p:sp>
    </p:spTree>
    <p:extLst>
      <p:ext uri="{BB962C8B-B14F-4D97-AF65-F5344CB8AC3E}">
        <p14:creationId xmlns:p14="http://schemas.microsoft.com/office/powerpoint/2010/main" val="133866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Xác</a:t>
            </a:r>
            <a:r>
              <a:rPr lang="en-US" dirty="0"/>
              <a:t> </a:t>
            </a:r>
            <a:r>
              <a:rPr lang="en-US" dirty="0" err="1"/>
              <a:t>định</a:t>
            </a:r>
            <a:r>
              <a:rPr lang="en-US" dirty="0"/>
              <a:t> </a:t>
            </a:r>
            <a:r>
              <a:rPr lang="en-US" dirty="0" err="1"/>
              <a:t>vấn</a:t>
            </a:r>
            <a:r>
              <a:rPr lang="en-US" dirty="0"/>
              <a:t> </a:t>
            </a:r>
            <a:r>
              <a:rPr lang="en-US" dirty="0" err="1"/>
              <a:t>đề</a:t>
            </a:r>
            <a:r>
              <a:rPr lang="en-US" dirty="0"/>
              <a:t> </a:t>
            </a:r>
            <a:r>
              <a:rPr lang="en-US" dirty="0" err="1"/>
              <a:t>chính</a:t>
            </a:r>
            <a:r>
              <a:rPr lang="en-US" dirty="0"/>
              <a:t> </a:t>
            </a:r>
            <a:r>
              <a:rPr lang="en-US" dirty="0" err="1"/>
              <a:t>và</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có</a:t>
            </a:r>
            <a:r>
              <a:rPr lang="en-US" dirty="0"/>
              <a:t> </a:t>
            </a:r>
            <a:r>
              <a:rPr lang="en-US" dirty="0" err="1"/>
              <a:t>thể</a:t>
            </a:r>
            <a:r>
              <a:rPr lang="en-US" dirty="0"/>
              <a:t> </a:t>
            </a:r>
            <a:r>
              <a:rPr lang="en-US" dirty="0" err="1"/>
              <a:t>xảy</a:t>
            </a:r>
            <a:r>
              <a:rPr lang="en-US" dirty="0"/>
              <a:t> ra</a:t>
            </a:r>
          </a:p>
          <a:p>
            <a:pPr marL="171450" indent="-171450">
              <a:buFontTx/>
              <a:buChar char="-"/>
            </a:pPr>
            <a:r>
              <a:rPr lang="en-US" dirty="0" err="1"/>
              <a:t>Xác</a:t>
            </a:r>
            <a:r>
              <a:rPr lang="en-US" dirty="0"/>
              <a:t> </a:t>
            </a:r>
            <a:r>
              <a:rPr lang="en-US" dirty="0" err="1"/>
              <a:t>định</a:t>
            </a:r>
            <a:r>
              <a:rPr lang="en-US" dirty="0"/>
              <a:t> </a:t>
            </a:r>
            <a:r>
              <a:rPr lang="en-US" dirty="0" err="1"/>
              <a:t>mục</a:t>
            </a:r>
            <a:r>
              <a:rPr lang="en-US" dirty="0"/>
              <a:t> </a:t>
            </a:r>
            <a:r>
              <a:rPr lang="en-US" dirty="0" err="1"/>
              <a:t>tiêu</a:t>
            </a:r>
            <a:r>
              <a:rPr lang="en-US" dirty="0"/>
              <a:t> </a:t>
            </a:r>
            <a:r>
              <a:rPr lang="en-US" dirty="0" err="1"/>
              <a:t>cần</a:t>
            </a:r>
            <a:r>
              <a:rPr lang="en-US" dirty="0"/>
              <a:t> </a:t>
            </a:r>
            <a:r>
              <a:rPr lang="en-US" dirty="0" err="1"/>
              <a:t>đạt</a:t>
            </a:r>
            <a:r>
              <a:rPr lang="en-US" dirty="0"/>
              <a:t> </a:t>
            </a:r>
            <a:r>
              <a:rPr lang="en-US" dirty="0" err="1"/>
              <a:t>được</a:t>
            </a:r>
            <a:endParaRPr lang="en-US" dirty="0"/>
          </a:p>
          <a:p>
            <a:pPr marL="171450" indent="-171450">
              <a:buFontTx/>
              <a:buChar char="-"/>
            </a:pPr>
            <a:r>
              <a:rPr lang="en-US" dirty="0" err="1"/>
              <a:t>Đưa</a:t>
            </a:r>
            <a:r>
              <a:rPr lang="en-US" dirty="0"/>
              <a:t> ra </a:t>
            </a:r>
            <a:r>
              <a:rPr lang="en-US" dirty="0" err="1"/>
              <a:t>các</a:t>
            </a:r>
            <a:r>
              <a:rPr lang="en-US" dirty="0"/>
              <a:t> </a:t>
            </a:r>
            <a:r>
              <a:rPr lang="en-US" dirty="0" err="1"/>
              <a:t>phương</a:t>
            </a:r>
            <a:r>
              <a:rPr lang="en-US" dirty="0"/>
              <a:t> </a:t>
            </a:r>
            <a:r>
              <a:rPr lang="en-US" dirty="0" err="1"/>
              <a:t>pháp</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a:t>thi</a:t>
            </a:r>
            <a:endParaRPr lang="en-US" dirty="0"/>
          </a:p>
          <a:p>
            <a:pPr marL="171450" indent="-171450">
              <a:buFontTx/>
              <a:buChar char="-"/>
            </a:pPr>
            <a:r>
              <a:rPr lang="en-US" dirty="0" err="1"/>
              <a:t>Chọn</a:t>
            </a:r>
            <a:r>
              <a:rPr lang="en-US" dirty="0"/>
              <a:t> </a:t>
            </a:r>
            <a:r>
              <a:rPr lang="en-US" dirty="0" err="1"/>
              <a:t>phương</a:t>
            </a:r>
            <a:r>
              <a:rPr lang="en-US" dirty="0"/>
              <a:t> </a:t>
            </a:r>
            <a:r>
              <a:rPr lang="en-US" dirty="0" err="1"/>
              <a:t>pháp</a:t>
            </a:r>
            <a:r>
              <a:rPr lang="en-US" dirty="0"/>
              <a:t> </a:t>
            </a:r>
            <a:r>
              <a:rPr lang="en-US" dirty="0" err="1"/>
              <a:t>giải</a:t>
            </a:r>
            <a:r>
              <a:rPr lang="en-US" dirty="0"/>
              <a:t> </a:t>
            </a:r>
            <a:r>
              <a:rPr lang="en-US" dirty="0" err="1"/>
              <a:t>quyết</a:t>
            </a:r>
            <a:r>
              <a:rPr lang="en-US" dirty="0"/>
              <a:t> </a:t>
            </a:r>
            <a:r>
              <a:rPr lang="en-US" dirty="0" err="1"/>
              <a:t>và</a:t>
            </a:r>
            <a:r>
              <a:rPr lang="en-US" dirty="0"/>
              <a:t> </a:t>
            </a:r>
            <a:r>
              <a:rPr lang="en-US" dirty="0" err="1"/>
              <a:t>thực</a:t>
            </a:r>
            <a:r>
              <a:rPr lang="en-US" dirty="0"/>
              <a:t> </a:t>
            </a:r>
            <a:r>
              <a:rPr lang="en-US" dirty="0" err="1"/>
              <a:t>hiện</a:t>
            </a:r>
            <a:endParaRPr lang="en-US" dirty="0"/>
          </a:p>
          <a:p>
            <a:pPr marL="171450" indent="-171450">
              <a:buFontTx/>
              <a:buChar char="-"/>
            </a:pPr>
            <a:r>
              <a:rPr lang="en-US" dirty="0"/>
              <a:t>Theo </a:t>
            </a:r>
            <a:r>
              <a:rPr lang="en-US" dirty="0" err="1"/>
              <a:t>dõi</a:t>
            </a:r>
            <a:r>
              <a:rPr lang="en-US" dirty="0"/>
              <a:t> </a:t>
            </a:r>
            <a:r>
              <a:rPr lang="en-US" dirty="0" err="1"/>
              <a:t>kết</a:t>
            </a:r>
            <a:r>
              <a:rPr lang="en-US" dirty="0"/>
              <a:t> </a:t>
            </a:r>
            <a:r>
              <a:rPr lang="en-US" dirty="0" err="1"/>
              <a:t>quả</a:t>
            </a:r>
            <a:r>
              <a:rPr lang="en-US" dirty="0"/>
              <a:t> </a:t>
            </a:r>
          </a:p>
        </p:txBody>
      </p:sp>
      <p:sp>
        <p:nvSpPr>
          <p:cNvPr id="4" name="Slide Number Placeholder 3"/>
          <p:cNvSpPr>
            <a:spLocks noGrp="1"/>
          </p:cNvSpPr>
          <p:nvPr>
            <p:ph type="sldNum" sz="quarter" idx="5"/>
          </p:nvPr>
        </p:nvSpPr>
        <p:spPr/>
        <p:txBody>
          <a:bodyPr/>
          <a:lstStyle/>
          <a:p>
            <a:fld id="{A84E0DB1-4B60-43A7-B189-4089C4253536}" type="slidenum">
              <a:rPr lang="en-US" smtClean="0"/>
              <a:t>11</a:t>
            </a:fld>
            <a:endParaRPr lang="en-US"/>
          </a:p>
        </p:txBody>
      </p:sp>
    </p:spTree>
    <p:extLst>
      <p:ext uri="{BB962C8B-B14F-4D97-AF65-F5344CB8AC3E}">
        <p14:creationId xmlns:p14="http://schemas.microsoft.com/office/powerpoint/2010/main" val="3123619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2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s>
</file>

<file path=ppt/slides/_rels/slide1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36.svg"/></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0.svg"/><Relationship Id="rId7" Type="http://schemas.openxmlformats.org/officeDocument/2006/relationships/image" Target="../media/image36.sv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4.sv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 Id="rId9" Type="http://schemas.openxmlformats.org/officeDocument/2006/relationships/image" Target="../media/image30.svg"/></Relationships>
</file>

<file path=ppt/slides/_rels/slide17.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34.svg"/><Relationship Id="rId7" Type="http://schemas.openxmlformats.org/officeDocument/2006/relationships/image" Target="../media/image29.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 Id="rId9"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70610" y="4081057"/>
            <a:ext cx="10161321" cy="3592323"/>
            <a:chOff x="0" y="0"/>
            <a:chExt cx="13548429" cy="4789764"/>
          </a:xfrm>
        </p:grpSpPr>
        <p:sp>
          <p:nvSpPr>
            <p:cNvPr id="3" name="TextBox 3"/>
            <p:cNvSpPr txBox="1"/>
            <p:nvPr/>
          </p:nvSpPr>
          <p:spPr>
            <a:xfrm>
              <a:off x="0" y="-76200"/>
              <a:ext cx="13548429" cy="3519593"/>
            </a:xfrm>
            <a:prstGeom prst="rect">
              <a:avLst/>
            </a:prstGeom>
          </p:spPr>
          <p:txBody>
            <a:bodyPr lIns="0" tIns="0" rIns="0" bIns="0" rtlCol="0" anchor="t">
              <a:spAutoFit/>
            </a:bodyPr>
            <a:lstStyle/>
            <a:p>
              <a:pPr algn="l">
                <a:lnSpc>
                  <a:spcPts val="10595"/>
                </a:lnSpc>
              </a:pPr>
              <a:r>
                <a:rPr lang="en-US" sz="8150">
                  <a:solidFill>
                    <a:srgbClr val="14110F"/>
                  </a:solidFill>
                  <a:latin typeface="Saira Condensed Heavy"/>
                  <a:ea typeface="Saira Condensed Heavy"/>
                  <a:cs typeface="Saira Condensed Heavy"/>
                  <a:sym typeface="Saira Condensed Heavy"/>
                </a:rPr>
                <a:t>KỸ NĂNG GIẢI QUYẾT VẤN ĐỀ</a:t>
              </a:r>
            </a:p>
          </p:txBody>
        </p:sp>
        <p:sp>
          <p:nvSpPr>
            <p:cNvPr id="4" name="TextBox 4"/>
            <p:cNvSpPr txBox="1"/>
            <p:nvPr/>
          </p:nvSpPr>
          <p:spPr>
            <a:xfrm>
              <a:off x="0" y="3969978"/>
              <a:ext cx="7969244" cy="481965"/>
            </a:xfrm>
            <a:prstGeom prst="rect">
              <a:avLst/>
            </a:prstGeom>
          </p:spPr>
          <p:txBody>
            <a:bodyPr lIns="0" tIns="0" rIns="0" bIns="0" rtlCol="0" anchor="t">
              <a:spAutoFit/>
            </a:bodyPr>
            <a:lstStyle/>
            <a:p>
              <a:pPr marL="0" lvl="0" indent="0" algn="l">
                <a:lnSpc>
                  <a:spcPts val="3044"/>
                </a:lnSpc>
                <a:spcBef>
                  <a:spcPct val="0"/>
                </a:spcBef>
              </a:pPr>
              <a:endParaRPr/>
            </a:p>
          </p:txBody>
        </p:sp>
      </p:grpSp>
      <p:sp>
        <p:nvSpPr>
          <p:cNvPr id="5" name="Freeform 5"/>
          <p:cNvSpPr/>
          <p:nvPr/>
        </p:nvSpPr>
        <p:spPr>
          <a:xfrm>
            <a:off x="11840739" y="-190772"/>
            <a:ext cx="8077980" cy="9637504"/>
          </a:xfrm>
          <a:custGeom>
            <a:avLst/>
            <a:gdLst/>
            <a:ahLst/>
            <a:cxnLst/>
            <a:rect l="l" t="t" r="r" b="b"/>
            <a:pathLst>
              <a:path w="8077980" h="9637504">
                <a:moveTo>
                  <a:pt x="0" y="0"/>
                </a:moveTo>
                <a:lnTo>
                  <a:pt x="8077980" y="0"/>
                </a:lnTo>
                <a:lnTo>
                  <a:pt x="8077980" y="9637503"/>
                </a:lnTo>
                <a:lnTo>
                  <a:pt x="0" y="96375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19175"/>
            <a:ext cx="16230600" cy="1076325"/>
          </a:xfrm>
          <a:prstGeom prst="rect">
            <a:avLst/>
          </a:prstGeom>
        </p:spPr>
        <p:txBody>
          <a:bodyPr lIns="0" tIns="0" rIns="0" bIns="0" rtlCol="0" anchor="t">
            <a:spAutoFit/>
          </a:bodyPr>
          <a:lstStyle/>
          <a:p>
            <a:pPr algn="l">
              <a:lnSpc>
                <a:spcPts val="8400"/>
              </a:lnSpc>
            </a:pPr>
            <a:r>
              <a:rPr lang="en-US" sz="7000">
                <a:solidFill>
                  <a:srgbClr val="14110F"/>
                </a:solidFill>
                <a:latin typeface="Saira Condensed Bold"/>
                <a:ea typeface="Saira Condensed Bold"/>
                <a:cs typeface="Saira Condensed Bold"/>
                <a:sym typeface="Saira Condensed Bold"/>
              </a:rPr>
              <a:t>Các bước giải quyết vấn đề</a:t>
            </a:r>
          </a:p>
        </p:txBody>
      </p:sp>
      <p:grpSp>
        <p:nvGrpSpPr>
          <p:cNvPr id="3" name="Group 3"/>
          <p:cNvGrpSpPr/>
          <p:nvPr/>
        </p:nvGrpSpPr>
        <p:grpSpPr>
          <a:xfrm>
            <a:off x="1028700" y="4040153"/>
            <a:ext cx="4888927" cy="5620223"/>
            <a:chOff x="0" y="0"/>
            <a:chExt cx="6518569" cy="7493631"/>
          </a:xfrm>
        </p:grpSpPr>
        <p:sp>
          <p:nvSpPr>
            <p:cNvPr id="4" name="TextBox 4"/>
            <p:cNvSpPr txBox="1"/>
            <p:nvPr/>
          </p:nvSpPr>
          <p:spPr>
            <a:xfrm>
              <a:off x="0" y="2511632"/>
              <a:ext cx="6518569" cy="4995545"/>
            </a:xfrm>
            <a:prstGeom prst="rect">
              <a:avLst/>
            </a:prstGeom>
          </p:spPr>
          <p:txBody>
            <a:bodyPr lIns="0" tIns="0" rIns="0" bIns="0" rtlCol="0" anchor="t">
              <a:spAutoFit/>
            </a:bodyPr>
            <a:lstStyle/>
            <a:p>
              <a:pPr marL="518160" lvl="1" indent="-259080" algn="l">
                <a:lnSpc>
                  <a:spcPts val="3359"/>
                </a:lnSpc>
                <a:buFont typeface="Arial"/>
                <a:buChar char="•"/>
              </a:pPr>
              <a:r>
                <a:rPr lang="en-US" sz="2400">
                  <a:solidFill>
                    <a:srgbClr val="14110F"/>
                  </a:solidFill>
                  <a:latin typeface="Fira Sans Light"/>
                  <a:ea typeface="Fira Sans Light"/>
                  <a:cs typeface="Fira Sans Light"/>
                  <a:sym typeface="Fira Sans Light"/>
                </a:rPr>
                <a:t>Cần tiến hành một quá trình đánh giá kỹ lưỡng về mức độ thành công của mỗi giải pháp, sau đó mới loại bỏ và chọn lựa.</a:t>
              </a:r>
            </a:p>
            <a:p>
              <a:pPr marL="518160" lvl="1" indent="-259080" algn="l">
                <a:lnSpc>
                  <a:spcPts val="3359"/>
                </a:lnSpc>
                <a:buFont typeface="Arial"/>
                <a:buChar char="•"/>
              </a:pPr>
              <a:r>
                <a:rPr lang="en-US" sz="2400">
                  <a:solidFill>
                    <a:srgbClr val="14110F"/>
                  </a:solidFill>
                  <a:latin typeface="Fira Sans Light"/>
                  <a:ea typeface="Fira Sans Light"/>
                  <a:cs typeface="Fira Sans Light"/>
                  <a:sym typeface="Fira Sans Light"/>
                </a:rPr>
                <a:t>Tiêu chí có thể sử dụng để đánh giá, chẳng hạn như thời gian thực hiện, số lượng nhiệm vụ và hiệu quả mà mỗi nhiệm vụ mang lại.</a:t>
              </a:r>
            </a:p>
          </p:txBody>
        </p:sp>
        <p:sp>
          <p:nvSpPr>
            <p:cNvPr id="5" name="TextBox 5"/>
            <p:cNvSpPr txBox="1"/>
            <p:nvPr/>
          </p:nvSpPr>
          <p:spPr>
            <a:xfrm>
              <a:off x="0" y="-38100"/>
              <a:ext cx="6518569" cy="1308100"/>
            </a:xfrm>
            <a:prstGeom prst="rect">
              <a:avLst/>
            </a:prstGeom>
          </p:spPr>
          <p:txBody>
            <a:bodyPr lIns="0" tIns="0" rIns="0" bIns="0" rtlCol="0" anchor="t">
              <a:spAutoFit/>
            </a:bodyPr>
            <a:lstStyle/>
            <a:p>
              <a:pPr algn="l">
                <a:lnSpc>
                  <a:spcPts val="3900"/>
                </a:lnSpc>
              </a:pPr>
              <a:r>
                <a:rPr lang="en-US" sz="3000">
                  <a:solidFill>
                    <a:srgbClr val="14110F"/>
                  </a:solidFill>
                  <a:latin typeface="Fira Sans"/>
                  <a:ea typeface="Fira Sans"/>
                  <a:cs typeface="Fira Sans"/>
                  <a:sym typeface="Fira Sans"/>
                </a:rPr>
                <a:t>Đánh giá, lựa chọn giải pháp tối ưu</a:t>
              </a:r>
            </a:p>
          </p:txBody>
        </p:sp>
      </p:grpSp>
      <p:sp>
        <p:nvSpPr>
          <p:cNvPr id="6" name="AutoShape 6"/>
          <p:cNvSpPr/>
          <p:nvPr/>
        </p:nvSpPr>
        <p:spPr>
          <a:xfrm>
            <a:off x="6136347" y="3135503"/>
            <a:ext cx="0" cy="6122797"/>
          </a:xfrm>
          <a:prstGeom prst="line">
            <a:avLst/>
          </a:prstGeom>
          <a:ln w="28575" cap="flat">
            <a:solidFill>
              <a:srgbClr val="14110F"/>
            </a:solidFill>
            <a:prstDash val="solid"/>
            <a:headEnd type="none" w="sm" len="sm"/>
            <a:tailEnd type="none" w="sm" len="sm"/>
          </a:ln>
        </p:spPr>
      </p:sp>
      <p:sp>
        <p:nvSpPr>
          <p:cNvPr id="7" name="AutoShape 7"/>
          <p:cNvSpPr/>
          <p:nvPr/>
        </p:nvSpPr>
        <p:spPr>
          <a:xfrm>
            <a:off x="12151653" y="3135503"/>
            <a:ext cx="0" cy="6108509"/>
          </a:xfrm>
          <a:prstGeom prst="line">
            <a:avLst/>
          </a:prstGeom>
          <a:ln w="28575" cap="flat">
            <a:solidFill>
              <a:srgbClr val="14110F"/>
            </a:solidFill>
            <a:prstDash val="solid"/>
            <a:headEnd type="none" w="sm" len="sm"/>
            <a:tailEnd type="none" w="sm" len="sm"/>
          </a:ln>
        </p:spPr>
      </p:sp>
      <p:grpSp>
        <p:nvGrpSpPr>
          <p:cNvPr id="8" name="Group 8"/>
          <p:cNvGrpSpPr/>
          <p:nvPr/>
        </p:nvGrpSpPr>
        <p:grpSpPr>
          <a:xfrm>
            <a:off x="7044007" y="4040153"/>
            <a:ext cx="4228561" cy="2949836"/>
            <a:chOff x="0" y="0"/>
            <a:chExt cx="5638082" cy="3933115"/>
          </a:xfrm>
        </p:grpSpPr>
        <p:sp>
          <p:nvSpPr>
            <p:cNvPr id="9" name="TextBox 9"/>
            <p:cNvSpPr txBox="1"/>
            <p:nvPr/>
          </p:nvSpPr>
          <p:spPr>
            <a:xfrm>
              <a:off x="0" y="1190832"/>
              <a:ext cx="5638082" cy="2760345"/>
            </a:xfrm>
            <a:prstGeom prst="rect">
              <a:avLst/>
            </a:prstGeom>
          </p:spPr>
          <p:txBody>
            <a:bodyPr lIns="0" tIns="0" rIns="0" bIns="0" rtlCol="0" anchor="t">
              <a:spAutoFit/>
            </a:bodyPr>
            <a:lstStyle/>
            <a:p>
              <a:pPr marL="518160" lvl="1" indent="-259080" algn="l">
                <a:lnSpc>
                  <a:spcPts val="3359"/>
                </a:lnSpc>
                <a:buFont typeface="Arial"/>
                <a:buChar char="•"/>
              </a:pPr>
              <a:r>
                <a:rPr lang="en-US" sz="2400">
                  <a:solidFill>
                    <a:srgbClr val="14110F"/>
                  </a:solidFill>
                  <a:latin typeface="Fira Sans Light"/>
                  <a:ea typeface="Fira Sans Light"/>
                  <a:cs typeface="Fira Sans Light"/>
                  <a:sym typeface="Fira Sans Light"/>
                </a:rPr>
                <a:t>Tuân thủ quy trình và khả năng tự quản lý trong việc giải quyết vấn đề</a:t>
              </a:r>
            </a:p>
            <a:p>
              <a:pPr marL="518160" lvl="1" indent="-259080" algn="l">
                <a:lnSpc>
                  <a:spcPts val="3359"/>
                </a:lnSpc>
                <a:buFont typeface="Arial"/>
                <a:buChar char="•"/>
              </a:pPr>
              <a:r>
                <a:rPr lang="en-US" sz="2400">
                  <a:solidFill>
                    <a:srgbClr val="14110F"/>
                  </a:solidFill>
                  <a:latin typeface="Fira Sans Light"/>
                  <a:ea typeface="Fira Sans Light"/>
                  <a:cs typeface="Fira Sans Light"/>
                  <a:sym typeface="Fira Sans Light"/>
                </a:rPr>
                <a:t>Giải quyết những tình huống phát sinh khác</a:t>
              </a:r>
            </a:p>
          </p:txBody>
        </p:sp>
        <p:sp>
          <p:nvSpPr>
            <p:cNvPr id="10" name="TextBox 10"/>
            <p:cNvSpPr txBox="1"/>
            <p:nvPr/>
          </p:nvSpPr>
          <p:spPr>
            <a:xfrm>
              <a:off x="0" y="-38100"/>
              <a:ext cx="5638082" cy="647700"/>
            </a:xfrm>
            <a:prstGeom prst="rect">
              <a:avLst/>
            </a:prstGeom>
          </p:spPr>
          <p:txBody>
            <a:bodyPr lIns="0" tIns="0" rIns="0" bIns="0" rtlCol="0" anchor="t">
              <a:spAutoFit/>
            </a:bodyPr>
            <a:lstStyle/>
            <a:p>
              <a:pPr algn="l">
                <a:lnSpc>
                  <a:spcPts val="3900"/>
                </a:lnSpc>
              </a:pPr>
              <a:r>
                <a:rPr lang="en-US" sz="3000">
                  <a:solidFill>
                    <a:srgbClr val="14110F"/>
                  </a:solidFill>
                  <a:latin typeface="Fira Sans"/>
                  <a:ea typeface="Fira Sans"/>
                  <a:cs typeface="Fira Sans"/>
                  <a:sym typeface="Fira Sans"/>
                </a:rPr>
                <a:t>Thực thi giải pháp</a:t>
              </a:r>
            </a:p>
          </p:txBody>
        </p:sp>
      </p:grpSp>
      <p:grpSp>
        <p:nvGrpSpPr>
          <p:cNvPr id="11" name="Group 11"/>
          <p:cNvGrpSpPr/>
          <p:nvPr/>
        </p:nvGrpSpPr>
        <p:grpSpPr>
          <a:xfrm>
            <a:off x="12929992" y="4174769"/>
            <a:ext cx="4199986" cy="3867623"/>
            <a:chOff x="0" y="0"/>
            <a:chExt cx="5599982" cy="5156831"/>
          </a:xfrm>
        </p:grpSpPr>
        <p:sp>
          <p:nvSpPr>
            <p:cNvPr id="12" name="TextBox 12"/>
            <p:cNvSpPr txBox="1"/>
            <p:nvPr/>
          </p:nvSpPr>
          <p:spPr>
            <a:xfrm>
              <a:off x="0" y="1851232"/>
              <a:ext cx="5599982" cy="3319145"/>
            </a:xfrm>
            <a:prstGeom prst="rect">
              <a:avLst/>
            </a:prstGeom>
          </p:spPr>
          <p:txBody>
            <a:bodyPr lIns="0" tIns="0" rIns="0" bIns="0" rtlCol="0" anchor="t">
              <a:spAutoFit/>
            </a:bodyPr>
            <a:lstStyle/>
            <a:p>
              <a:pPr marL="518160" lvl="1" indent="-259080" algn="l">
                <a:lnSpc>
                  <a:spcPts val="3359"/>
                </a:lnSpc>
                <a:buFont typeface="Arial"/>
                <a:buChar char="•"/>
              </a:pPr>
              <a:r>
                <a:rPr lang="en-US" sz="2400">
                  <a:solidFill>
                    <a:srgbClr val="14110F"/>
                  </a:solidFill>
                  <a:latin typeface="Fira Sans Light"/>
                  <a:ea typeface="Fira Sans Light"/>
                  <a:cs typeface="Fira Sans Light"/>
                  <a:sym typeface="Fira Sans Light"/>
                </a:rPr>
                <a:t>Đánh giá lại quá trình và kết quả</a:t>
              </a:r>
            </a:p>
            <a:p>
              <a:pPr marL="518160" lvl="1" indent="-259080" algn="l">
                <a:lnSpc>
                  <a:spcPts val="3359"/>
                </a:lnSpc>
                <a:buFont typeface="Arial"/>
                <a:buChar char="•"/>
              </a:pPr>
              <a:r>
                <a:rPr lang="en-US" sz="2400">
                  <a:solidFill>
                    <a:srgbClr val="14110F"/>
                  </a:solidFill>
                  <a:latin typeface="Fira Sans Light"/>
                  <a:ea typeface="Fira Sans Light"/>
                  <a:cs typeface="Fira Sans Light"/>
                  <a:sym typeface="Fira Sans Light"/>
                </a:rPr>
                <a:t>Rút ra kinh nghiệm từ những sai sót và phát triển phương án khắc phục cho tương lai là cần thiết.</a:t>
              </a:r>
            </a:p>
          </p:txBody>
        </p:sp>
        <p:sp>
          <p:nvSpPr>
            <p:cNvPr id="13" name="TextBox 13"/>
            <p:cNvSpPr txBox="1"/>
            <p:nvPr/>
          </p:nvSpPr>
          <p:spPr>
            <a:xfrm>
              <a:off x="0" y="-38100"/>
              <a:ext cx="5599982" cy="1308100"/>
            </a:xfrm>
            <a:prstGeom prst="rect">
              <a:avLst/>
            </a:prstGeom>
          </p:spPr>
          <p:txBody>
            <a:bodyPr lIns="0" tIns="0" rIns="0" bIns="0" rtlCol="0" anchor="t">
              <a:spAutoFit/>
            </a:bodyPr>
            <a:lstStyle/>
            <a:p>
              <a:pPr algn="l">
                <a:lnSpc>
                  <a:spcPts val="3900"/>
                </a:lnSpc>
              </a:pPr>
              <a:r>
                <a:rPr lang="en-US" sz="3000">
                  <a:solidFill>
                    <a:srgbClr val="14110F"/>
                  </a:solidFill>
                  <a:latin typeface="Fira Sans"/>
                  <a:ea typeface="Fira Sans"/>
                  <a:cs typeface="Fira Sans"/>
                  <a:sym typeface="Fira Sans"/>
                </a:rPr>
                <a:t>Theo dõi, đánh giá kết quả</a:t>
              </a:r>
            </a:p>
          </p:txBody>
        </p:sp>
      </p:grpSp>
      <p:grpSp>
        <p:nvGrpSpPr>
          <p:cNvPr id="14" name="Group 14"/>
          <p:cNvGrpSpPr/>
          <p:nvPr/>
        </p:nvGrpSpPr>
        <p:grpSpPr>
          <a:xfrm>
            <a:off x="1028700" y="2582013"/>
            <a:ext cx="1116506" cy="1106981"/>
            <a:chOff x="0" y="0"/>
            <a:chExt cx="1488675" cy="1475975"/>
          </a:xfrm>
        </p:grpSpPr>
        <p:grpSp>
          <p:nvGrpSpPr>
            <p:cNvPr id="15" name="Group 15"/>
            <p:cNvGrpSpPr/>
            <p:nvPr/>
          </p:nvGrpSpPr>
          <p:grpSpPr>
            <a:xfrm>
              <a:off x="0" y="0"/>
              <a:ext cx="1488675" cy="1475975"/>
              <a:chOff x="0" y="0"/>
              <a:chExt cx="6350000" cy="6295828"/>
            </a:xfrm>
          </p:grpSpPr>
          <p:sp>
            <p:nvSpPr>
              <p:cNvPr id="16" name="Freeform 16"/>
              <p:cNvSpPr/>
              <p:nvPr/>
            </p:nvSpPr>
            <p:spPr>
              <a:xfrm>
                <a:off x="0" y="0"/>
                <a:ext cx="6350000" cy="6295828"/>
              </a:xfrm>
              <a:custGeom>
                <a:avLst/>
                <a:gdLst/>
                <a:ahLst/>
                <a:cxnLst/>
                <a:rect l="l" t="t" r="r" b="b"/>
                <a:pathLst>
                  <a:path w="6350000" h="6295828">
                    <a:moveTo>
                      <a:pt x="3175000" y="0"/>
                    </a:moveTo>
                    <a:cubicBezTo>
                      <a:pt x="1421496" y="0"/>
                      <a:pt x="0" y="1409369"/>
                      <a:pt x="0" y="3147914"/>
                    </a:cubicBezTo>
                    <a:cubicBezTo>
                      <a:pt x="0" y="4886459"/>
                      <a:pt x="1421496" y="6295828"/>
                      <a:pt x="3175000" y="6295828"/>
                    </a:cubicBezTo>
                    <a:cubicBezTo>
                      <a:pt x="4928504" y="6295828"/>
                      <a:pt x="6350000" y="4886459"/>
                      <a:pt x="6350000" y="3147914"/>
                    </a:cubicBezTo>
                    <a:cubicBezTo>
                      <a:pt x="6350000" y="1409369"/>
                      <a:pt x="4928504" y="0"/>
                      <a:pt x="3175000" y="0"/>
                    </a:cubicBezTo>
                    <a:close/>
                  </a:path>
                </a:pathLst>
              </a:custGeom>
              <a:solidFill>
                <a:srgbClr val="2C5F2F"/>
              </a:solidFill>
            </p:spPr>
          </p:sp>
        </p:grpSp>
        <p:sp>
          <p:nvSpPr>
            <p:cNvPr id="17" name="TextBox 17"/>
            <p:cNvSpPr txBox="1"/>
            <p:nvPr/>
          </p:nvSpPr>
          <p:spPr>
            <a:xfrm>
              <a:off x="201695" y="408423"/>
              <a:ext cx="1085285" cy="790575"/>
            </a:xfrm>
            <a:prstGeom prst="rect">
              <a:avLst/>
            </a:prstGeom>
          </p:spPr>
          <p:txBody>
            <a:bodyPr lIns="0" tIns="0" rIns="0" bIns="0" rtlCol="0" anchor="t">
              <a:spAutoFit/>
            </a:bodyPr>
            <a:lstStyle/>
            <a:p>
              <a:pPr algn="ctr">
                <a:lnSpc>
                  <a:spcPts val="4799"/>
                </a:lnSpc>
              </a:pPr>
              <a:r>
                <a:rPr lang="en-US" sz="3999">
                  <a:solidFill>
                    <a:srgbClr val="FFFFFF"/>
                  </a:solidFill>
                  <a:latin typeface="Saira Condensed Bold"/>
                  <a:ea typeface="Saira Condensed Bold"/>
                  <a:cs typeface="Saira Condensed Bold"/>
                  <a:sym typeface="Saira Condensed Bold"/>
                </a:rPr>
                <a:t>4</a:t>
              </a:r>
            </a:p>
          </p:txBody>
        </p:sp>
      </p:grpSp>
      <p:grpSp>
        <p:nvGrpSpPr>
          <p:cNvPr id="18" name="Group 18"/>
          <p:cNvGrpSpPr/>
          <p:nvPr/>
        </p:nvGrpSpPr>
        <p:grpSpPr>
          <a:xfrm>
            <a:off x="7044007" y="2582013"/>
            <a:ext cx="1116506" cy="1106981"/>
            <a:chOff x="0" y="0"/>
            <a:chExt cx="1488675" cy="1475975"/>
          </a:xfrm>
        </p:grpSpPr>
        <p:grpSp>
          <p:nvGrpSpPr>
            <p:cNvPr id="19" name="Group 19"/>
            <p:cNvGrpSpPr/>
            <p:nvPr/>
          </p:nvGrpSpPr>
          <p:grpSpPr>
            <a:xfrm>
              <a:off x="0" y="0"/>
              <a:ext cx="1488675" cy="1475975"/>
              <a:chOff x="0" y="0"/>
              <a:chExt cx="6350000" cy="6295828"/>
            </a:xfrm>
          </p:grpSpPr>
          <p:sp>
            <p:nvSpPr>
              <p:cNvPr id="20" name="Freeform 20"/>
              <p:cNvSpPr/>
              <p:nvPr/>
            </p:nvSpPr>
            <p:spPr>
              <a:xfrm>
                <a:off x="0" y="0"/>
                <a:ext cx="6350000" cy="6295828"/>
              </a:xfrm>
              <a:custGeom>
                <a:avLst/>
                <a:gdLst/>
                <a:ahLst/>
                <a:cxnLst/>
                <a:rect l="l" t="t" r="r" b="b"/>
                <a:pathLst>
                  <a:path w="6350000" h="6295828">
                    <a:moveTo>
                      <a:pt x="3175000" y="0"/>
                    </a:moveTo>
                    <a:cubicBezTo>
                      <a:pt x="1421496" y="0"/>
                      <a:pt x="0" y="1409369"/>
                      <a:pt x="0" y="3147914"/>
                    </a:cubicBezTo>
                    <a:cubicBezTo>
                      <a:pt x="0" y="4886459"/>
                      <a:pt x="1421496" y="6295828"/>
                      <a:pt x="3175000" y="6295828"/>
                    </a:cubicBezTo>
                    <a:cubicBezTo>
                      <a:pt x="4928504" y="6295828"/>
                      <a:pt x="6350000" y="4886459"/>
                      <a:pt x="6350000" y="3147914"/>
                    </a:cubicBezTo>
                    <a:cubicBezTo>
                      <a:pt x="6350000" y="1409369"/>
                      <a:pt x="4928504" y="0"/>
                      <a:pt x="3175000" y="0"/>
                    </a:cubicBezTo>
                    <a:close/>
                  </a:path>
                </a:pathLst>
              </a:custGeom>
              <a:solidFill>
                <a:srgbClr val="B52B25"/>
              </a:solidFill>
            </p:spPr>
          </p:sp>
        </p:grpSp>
        <p:sp>
          <p:nvSpPr>
            <p:cNvPr id="21" name="TextBox 21"/>
            <p:cNvSpPr txBox="1"/>
            <p:nvPr/>
          </p:nvSpPr>
          <p:spPr>
            <a:xfrm>
              <a:off x="201695" y="408423"/>
              <a:ext cx="1085285" cy="790575"/>
            </a:xfrm>
            <a:prstGeom prst="rect">
              <a:avLst/>
            </a:prstGeom>
          </p:spPr>
          <p:txBody>
            <a:bodyPr lIns="0" tIns="0" rIns="0" bIns="0" rtlCol="0" anchor="t">
              <a:spAutoFit/>
            </a:bodyPr>
            <a:lstStyle/>
            <a:p>
              <a:pPr algn="ctr">
                <a:lnSpc>
                  <a:spcPts val="4799"/>
                </a:lnSpc>
              </a:pPr>
              <a:r>
                <a:rPr lang="en-US" sz="3999">
                  <a:solidFill>
                    <a:srgbClr val="FFFFFF"/>
                  </a:solidFill>
                  <a:latin typeface="Saira Condensed Bold"/>
                  <a:ea typeface="Saira Condensed Bold"/>
                  <a:cs typeface="Saira Condensed Bold"/>
                  <a:sym typeface="Saira Condensed Bold"/>
                </a:rPr>
                <a:t>5</a:t>
              </a:r>
            </a:p>
          </p:txBody>
        </p:sp>
      </p:grpSp>
      <p:grpSp>
        <p:nvGrpSpPr>
          <p:cNvPr id="22" name="Group 22"/>
          <p:cNvGrpSpPr/>
          <p:nvPr/>
        </p:nvGrpSpPr>
        <p:grpSpPr>
          <a:xfrm>
            <a:off x="13059314" y="2582013"/>
            <a:ext cx="1116506" cy="1106981"/>
            <a:chOff x="0" y="0"/>
            <a:chExt cx="1488675" cy="1475975"/>
          </a:xfrm>
        </p:grpSpPr>
        <p:grpSp>
          <p:nvGrpSpPr>
            <p:cNvPr id="23" name="Group 23"/>
            <p:cNvGrpSpPr/>
            <p:nvPr/>
          </p:nvGrpSpPr>
          <p:grpSpPr>
            <a:xfrm>
              <a:off x="0" y="0"/>
              <a:ext cx="1488675" cy="1475975"/>
              <a:chOff x="0" y="0"/>
              <a:chExt cx="6350000" cy="6295828"/>
            </a:xfrm>
          </p:grpSpPr>
          <p:sp>
            <p:nvSpPr>
              <p:cNvPr id="24" name="Freeform 24"/>
              <p:cNvSpPr/>
              <p:nvPr/>
            </p:nvSpPr>
            <p:spPr>
              <a:xfrm>
                <a:off x="0" y="0"/>
                <a:ext cx="6350000" cy="6295828"/>
              </a:xfrm>
              <a:custGeom>
                <a:avLst/>
                <a:gdLst/>
                <a:ahLst/>
                <a:cxnLst/>
                <a:rect l="l" t="t" r="r" b="b"/>
                <a:pathLst>
                  <a:path w="6350000" h="6295828">
                    <a:moveTo>
                      <a:pt x="3175000" y="0"/>
                    </a:moveTo>
                    <a:cubicBezTo>
                      <a:pt x="1421496" y="0"/>
                      <a:pt x="0" y="1409369"/>
                      <a:pt x="0" y="3147914"/>
                    </a:cubicBezTo>
                    <a:cubicBezTo>
                      <a:pt x="0" y="4886459"/>
                      <a:pt x="1421496" y="6295828"/>
                      <a:pt x="3175000" y="6295828"/>
                    </a:cubicBezTo>
                    <a:cubicBezTo>
                      <a:pt x="4928504" y="6295828"/>
                      <a:pt x="6350000" y="4886459"/>
                      <a:pt x="6350000" y="3147914"/>
                    </a:cubicBezTo>
                    <a:cubicBezTo>
                      <a:pt x="6350000" y="1409369"/>
                      <a:pt x="4928504" y="0"/>
                      <a:pt x="3175000" y="0"/>
                    </a:cubicBezTo>
                    <a:close/>
                  </a:path>
                </a:pathLst>
              </a:custGeom>
              <a:solidFill>
                <a:srgbClr val="293875"/>
              </a:solidFill>
            </p:spPr>
          </p:sp>
        </p:grpSp>
        <p:sp>
          <p:nvSpPr>
            <p:cNvPr id="25" name="TextBox 25"/>
            <p:cNvSpPr txBox="1"/>
            <p:nvPr/>
          </p:nvSpPr>
          <p:spPr>
            <a:xfrm>
              <a:off x="201695" y="408423"/>
              <a:ext cx="1085285" cy="790575"/>
            </a:xfrm>
            <a:prstGeom prst="rect">
              <a:avLst/>
            </a:prstGeom>
          </p:spPr>
          <p:txBody>
            <a:bodyPr lIns="0" tIns="0" rIns="0" bIns="0" rtlCol="0" anchor="t">
              <a:spAutoFit/>
            </a:bodyPr>
            <a:lstStyle/>
            <a:p>
              <a:pPr algn="ctr">
                <a:lnSpc>
                  <a:spcPts val="4799"/>
                </a:lnSpc>
              </a:pPr>
              <a:r>
                <a:rPr lang="en-US" sz="3999">
                  <a:solidFill>
                    <a:srgbClr val="FFFFFF"/>
                  </a:solidFill>
                  <a:latin typeface="Saira Condensed Bold"/>
                  <a:ea typeface="Saira Condensed Bold"/>
                  <a:cs typeface="Saira Condensed Bold"/>
                  <a:sym typeface="Saira Condensed Bold"/>
                </a:rPr>
                <a:t>6</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92993" y="-819533"/>
            <a:ext cx="9636993" cy="9269035"/>
          </a:xfrm>
          <a:custGeom>
            <a:avLst/>
            <a:gdLst/>
            <a:ahLst/>
            <a:cxnLst/>
            <a:rect l="l" t="t" r="r" b="b"/>
            <a:pathLst>
              <a:path w="9636993" h="9269035">
                <a:moveTo>
                  <a:pt x="0" y="0"/>
                </a:moveTo>
                <a:lnTo>
                  <a:pt x="9636993" y="0"/>
                </a:lnTo>
                <a:lnTo>
                  <a:pt x="9636993" y="9269035"/>
                </a:lnTo>
                <a:lnTo>
                  <a:pt x="0" y="92690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 name="Group 3"/>
          <p:cNvGrpSpPr/>
          <p:nvPr/>
        </p:nvGrpSpPr>
        <p:grpSpPr>
          <a:xfrm>
            <a:off x="9730851" y="3814985"/>
            <a:ext cx="7393193" cy="2240672"/>
            <a:chOff x="0" y="0"/>
            <a:chExt cx="9857591" cy="2987563"/>
          </a:xfrm>
        </p:grpSpPr>
        <p:sp>
          <p:nvSpPr>
            <p:cNvPr id="4" name="TextBox 4"/>
            <p:cNvSpPr txBox="1"/>
            <p:nvPr/>
          </p:nvSpPr>
          <p:spPr>
            <a:xfrm>
              <a:off x="0" y="-9525"/>
              <a:ext cx="9857591" cy="1431925"/>
            </a:xfrm>
            <a:prstGeom prst="rect">
              <a:avLst/>
            </a:prstGeom>
          </p:spPr>
          <p:txBody>
            <a:bodyPr lIns="0" tIns="0" rIns="0" bIns="0" rtlCol="0" anchor="t">
              <a:spAutoFit/>
            </a:bodyPr>
            <a:lstStyle/>
            <a:p>
              <a:pPr algn="l">
                <a:lnSpc>
                  <a:spcPts val="8400"/>
                </a:lnSpc>
              </a:pPr>
              <a:r>
                <a:rPr lang="en-US" sz="7000">
                  <a:solidFill>
                    <a:srgbClr val="14110F"/>
                  </a:solidFill>
                  <a:latin typeface="Saira Condensed Bold"/>
                  <a:ea typeface="Saira Condensed Bold"/>
                  <a:cs typeface="Saira Condensed Bold"/>
                  <a:sym typeface="Saira Condensed Bold"/>
                </a:rPr>
                <a:t>Vấn đề ví dụ</a:t>
              </a:r>
            </a:p>
          </p:txBody>
        </p:sp>
        <p:sp>
          <p:nvSpPr>
            <p:cNvPr id="5" name="TextBox 5"/>
            <p:cNvSpPr txBox="1"/>
            <p:nvPr/>
          </p:nvSpPr>
          <p:spPr>
            <a:xfrm>
              <a:off x="0" y="1713329"/>
              <a:ext cx="9085915" cy="1308100"/>
            </a:xfrm>
            <a:prstGeom prst="rect">
              <a:avLst/>
            </a:prstGeom>
          </p:spPr>
          <p:txBody>
            <a:bodyPr lIns="0" tIns="0" rIns="0" bIns="0" rtlCol="0" anchor="t">
              <a:spAutoFit/>
            </a:bodyPr>
            <a:lstStyle/>
            <a:p>
              <a:pPr algn="l">
                <a:lnSpc>
                  <a:spcPts val="3900"/>
                </a:lnSpc>
              </a:pPr>
              <a:r>
                <a:rPr lang="en-US" sz="3000">
                  <a:solidFill>
                    <a:srgbClr val="14110F"/>
                  </a:solidFill>
                  <a:latin typeface="Fira Sans Light"/>
                  <a:ea typeface="Fira Sans Light"/>
                  <a:cs typeface="Fira Sans Light"/>
                  <a:sym typeface="Fira Sans Light"/>
                </a:rPr>
                <a:t>Đi học đến gần trường thì phát hiện ra không mang vở ghi !</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8356373" y="5998140"/>
            <a:ext cx="8902927" cy="0"/>
          </a:xfrm>
          <a:prstGeom prst="line">
            <a:avLst/>
          </a:prstGeom>
          <a:ln w="28575" cap="flat">
            <a:solidFill>
              <a:srgbClr val="14110F"/>
            </a:solidFill>
            <a:prstDash val="solid"/>
            <a:headEnd type="none" w="sm" len="sm"/>
            <a:tailEnd type="none" w="sm" len="sm"/>
          </a:ln>
        </p:spPr>
      </p:sp>
      <p:sp>
        <p:nvSpPr>
          <p:cNvPr id="3" name="AutoShape 3"/>
          <p:cNvSpPr/>
          <p:nvPr/>
        </p:nvSpPr>
        <p:spPr>
          <a:xfrm>
            <a:off x="8356373" y="7735995"/>
            <a:ext cx="8902927" cy="0"/>
          </a:xfrm>
          <a:prstGeom prst="line">
            <a:avLst/>
          </a:prstGeom>
          <a:ln w="28575" cap="flat">
            <a:solidFill>
              <a:srgbClr val="14110F"/>
            </a:solidFill>
            <a:prstDash val="solid"/>
            <a:headEnd type="none" w="sm" len="sm"/>
            <a:tailEnd type="none" w="sm" len="sm"/>
          </a:ln>
        </p:spPr>
      </p:sp>
      <p:sp>
        <p:nvSpPr>
          <p:cNvPr id="4" name="AutoShape 4"/>
          <p:cNvSpPr/>
          <p:nvPr/>
        </p:nvSpPr>
        <p:spPr>
          <a:xfrm>
            <a:off x="8356373" y="2614612"/>
            <a:ext cx="8902927" cy="0"/>
          </a:xfrm>
          <a:prstGeom prst="line">
            <a:avLst/>
          </a:prstGeom>
          <a:ln w="28575" cap="flat">
            <a:solidFill>
              <a:srgbClr val="14110F"/>
            </a:solidFill>
            <a:prstDash val="solid"/>
            <a:headEnd type="none" w="sm" len="sm"/>
            <a:tailEnd type="none" w="sm" len="sm"/>
          </a:ln>
        </p:spPr>
      </p:sp>
      <p:sp>
        <p:nvSpPr>
          <p:cNvPr id="5" name="AutoShape 5"/>
          <p:cNvSpPr/>
          <p:nvPr/>
        </p:nvSpPr>
        <p:spPr>
          <a:xfrm>
            <a:off x="8356373" y="4260285"/>
            <a:ext cx="8902927" cy="0"/>
          </a:xfrm>
          <a:prstGeom prst="line">
            <a:avLst/>
          </a:prstGeom>
          <a:ln w="28575" cap="flat">
            <a:solidFill>
              <a:srgbClr val="14110F"/>
            </a:solidFill>
            <a:prstDash val="solid"/>
            <a:headEnd type="none" w="sm" len="sm"/>
            <a:tailEnd type="none" w="sm" len="sm"/>
          </a:ln>
        </p:spPr>
      </p:sp>
      <p:sp>
        <p:nvSpPr>
          <p:cNvPr id="6" name="TextBox 6"/>
          <p:cNvSpPr txBox="1"/>
          <p:nvPr/>
        </p:nvSpPr>
        <p:spPr>
          <a:xfrm>
            <a:off x="1028700" y="1019175"/>
            <a:ext cx="5833716" cy="3209925"/>
          </a:xfrm>
          <a:prstGeom prst="rect">
            <a:avLst/>
          </a:prstGeom>
        </p:spPr>
        <p:txBody>
          <a:bodyPr lIns="0" tIns="0" rIns="0" bIns="0" rtlCol="0" anchor="t">
            <a:spAutoFit/>
          </a:bodyPr>
          <a:lstStyle/>
          <a:p>
            <a:pPr algn="l">
              <a:lnSpc>
                <a:spcPts val="8400"/>
              </a:lnSpc>
            </a:pPr>
            <a:r>
              <a:rPr lang="en-US" sz="7000">
                <a:solidFill>
                  <a:srgbClr val="14110F"/>
                </a:solidFill>
                <a:latin typeface="Saira Condensed Bold"/>
                <a:ea typeface="Saira Condensed Bold"/>
                <a:cs typeface="Saira Condensed Bold"/>
                <a:sym typeface="Saira Condensed Bold"/>
              </a:rPr>
              <a:t>Tầm quan trọng của kỹ năng giải quyết vấn đề</a:t>
            </a:r>
          </a:p>
        </p:txBody>
      </p:sp>
      <p:sp>
        <p:nvSpPr>
          <p:cNvPr id="7" name="TextBox 7"/>
          <p:cNvSpPr txBox="1"/>
          <p:nvPr/>
        </p:nvSpPr>
        <p:spPr>
          <a:xfrm>
            <a:off x="10646703" y="1268940"/>
            <a:ext cx="6006936" cy="824865"/>
          </a:xfrm>
          <a:prstGeom prst="rect">
            <a:avLst/>
          </a:prstGeom>
        </p:spPr>
        <p:txBody>
          <a:bodyPr lIns="0" tIns="0" rIns="0" bIns="0" rtlCol="0" anchor="t">
            <a:spAutoFit/>
          </a:bodyPr>
          <a:lstStyle/>
          <a:p>
            <a:pPr algn="l">
              <a:lnSpc>
                <a:spcPts val="3359"/>
              </a:lnSpc>
            </a:pPr>
            <a:r>
              <a:rPr lang="en-US" sz="2400">
                <a:solidFill>
                  <a:srgbClr val="14110F"/>
                </a:solidFill>
                <a:latin typeface="Fira Sans Light"/>
                <a:ea typeface="Fira Sans Light"/>
                <a:cs typeface="Fira Sans Light"/>
                <a:sym typeface="Fira Sans Light"/>
              </a:rPr>
              <a:t>xác định được những cơ hội và thách thức trong quá trình giải quyết vấn đề.</a:t>
            </a:r>
          </a:p>
        </p:txBody>
      </p:sp>
      <p:sp>
        <p:nvSpPr>
          <p:cNvPr id="8" name="TextBox 8"/>
          <p:cNvSpPr txBox="1"/>
          <p:nvPr/>
        </p:nvSpPr>
        <p:spPr>
          <a:xfrm>
            <a:off x="10646703" y="2760555"/>
            <a:ext cx="6006936" cy="1243965"/>
          </a:xfrm>
          <a:prstGeom prst="rect">
            <a:avLst/>
          </a:prstGeom>
        </p:spPr>
        <p:txBody>
          <a:bodyPr lIns="0" tIns="0" rIns="0" bIns="0" rtlCol="0" anchor="t">
            <a:spAutoFit/>
          </a:bodyPr>
          <a:lstStyle/>
          <a:p>
            <a:pPr algn="l">
              <a:lnSpc>
                <a:spcPts val="3359"/>
              </a:lnSpc>
            </a:pPr>
            <a:r>
              <a:rPr lang="en-US" sz="2400">
                <a:solidFill>
                  <a:srgbClr val="14110F"/>
                </a:solidFill>
                <a:latin typeface="Fira Sans Light"/>
                <a:ea typeface="Fira Sans Light"/>
                <a:cs typeface="Fira Sans Light"/>
                <a:sym typeface="Fira Sans Light"/>
              </a:rPr>
              <a:t>giúp tăng sự tự tin, thúc đẩy khả năng độc lập và sự phát triển cá nhân, giữ bình tĩnh trước mọi vấn đề khẩn cấp, khó khăn.</a:t>
            </a:r>
          </a:p>
        </p:txBody>
      </p:sp>
      <p:sp>
        <p:nvSpPr>
          <p:cNvPr id="9" name="TextBox 9"/>
          <p:cNvSpPr txBox="1"/>
          <p:nvPr/>
        </p:nvSpPr>
        <p:spPr>
          <a:xfrm>
            <a:off x="10646703" y="4288155"/>
            <a:ext cx="6006936" cy="1663065"/>
          </a:xfrm>
          <a:prstGeom prst="rect">
            <a:avLst/>
          </a:prstGeom>
        </p:spPr>
        <p:txBody>
          <a:bodyPr lIns="0" tIns="0" rIns="0" bIns="0" rtlCol="0" anchor="t">
            <a:spAutoFit/>
          </a:bodyPr>
          <a:lstStyle/>
          <a:p>
            <a:pPr algn="l">
              <a:lnSpc>
                <a:spcPts val="3359"/>
              </a:lnSpc>
            </a:pPr>
            <a:r>
              <a:rPr lang="en-US" sz="2400">
                <a:solidFill>
                  <a:srgbClr val="14110F"/>
                </a:solidFill>
                <a:latin typeface="Fira Sans Light"/>
                <a:ea typeface="Fira Sans Light"/>
                <a:cs typeface="Fira Sans Light"/>
                <a:sym typeface="Fira Sans Light"/>
              </a:rPr>
              <a:t>dễ dàng thu thập thông tin, phân tích các yếu tố liên quan đến vấn đề, tìm ra giải pháp khả thi cho mọi tình huống trong nhiều thời điểm khác nhau.</a:t>
            </a:r>
          </a:p>
        </p:txBody>
      </p:sp>
      <p:sp>
        <p:nvSpPr>
          <p:cNvPr id="10" name="TextBox 10"/>
          <p:cNvSpPr txBox="1"/>
          <p:nvPr/>
        </p:nvSpPr>
        <p:spPr>
          <a:xfrm>
            <a:off x="10646703" y="6480454"/>
            <a:ext cx="6006936" cy="824865"/>
          </a:xfrm>
          <a:prstGeom prst="rect">
            <a:avLst/>
          </a:prstGeom>
        </p:spPr>
        <p:txBody>
          <a:bodyPr lIns="0" tIns="0" rIns="0" bIns="0" rtlCol="0" anchor="t">
            <a:spAutoFit/>
          </a:bodyPr>
          <a:lstStyle/>
          <a:p>
            <a:pPr algn="l">
              <a:lnSpc>
                <a:spcPts val="3359"/>
              </a:lnSpc>
            </a:pPr>
            <a:r>
              <a:rPr lang="en-US" sz="2400">
                <a:solidFill>
                  <a:srgbClr val="14110F"/>
                </a:solidFill>
                <a:latin typeface="Fira Sans Light"/>
                <a:ea typeface="Fira Sans Light"/>
                <a:cs typeface="Fira Sans Light"/>
                <a:sym typeface="Fira Sans Light"/>
              </a:rPr>
              <a:t>giúp chúng ta hiểu rõ vấn đề, tìm ra nhiều giải pháp khác nhau</a:t>
            </a:r>
          </a:p>
        </p:txBody>
      </p:sp>
      <p:sp>
        <p:nvSpPr>
          <p:cNvPr id="11" name="TextBox 11"/>
          <p:cNvSpPr txBox="1"/>
          <p:nvPr/>
        </p:nvSpPr>
        <p:spPr>
          <a:xfrm>
            <a:off x="10646703" y="8145570"/>
            <a:ext cx="6006936" cy="824865"/>
          </a:xfrm>
          <a:prstGeom prst="rect">
            <a:avLst/>
          </a:prstGeom>
        </p:spPr>
        <p:txBody>
          <a:bodyPr lIns="0" tIns="0" rIns="0" bIns="0" rtlCol="0" anchor="t">
            <a:spAutoFit/>
          </a:bodyPr>
          <a:lstStyle/>
          <a:p>
            <a:pPr algn="l">
              <a:lnSpc>
                <a:spcPts val="3359"/>
              </a:lnSpc>
            </a:pPr>
            <a:r>
              <a:rPr lang="en-US" sz="2400">
                <a:solidFill>
                  <a:srgbClr val="14110F"/>
                </a:solidFill>
                <a:latin typeface="Fira Sans Light"/>
                <a:ea typeface="Fira Sans Light"/>
                <a:cs typeface="Fira Sans Light"/>
                <a:sym typeface="Fira Sans Light"/>
              </a:rPr>
              <a:t>lựa chọn được giải pháp tối ưu nhất thông qua những phân tích, đánh giá kỹ lưỡng.</a:t>
            </a:r>
          </a:p>
        </p:txBody>
      </p:sp>
      <p:grpSp>
        <p:nvGrpSpPr>
          <p:cNvPr id="12" name="Group 12"/>
          <p:cNvGrpSpPr/>
          <p:nvPr/>
        </p:nvGrpSpPr>
        <p:grpSpPr>
          <a:xfrm>
            <a:off x="8356373" y="8074371"/>
            <a:ext cx="1183929" cy="1183929"/>
            <a:chOff x="0" y="0"/>
            <a:chExt cx="1578572" cy="1578572"/>
          </a:xfrm>
        </p:grpSpPr>
        <p:grpSp>
          <p:nvGrpSpPr>
            <p:cNvPr id="13" name="Group 13"/>
            <p:cNvGrpSpPr/>
            <p:nvPr/>
          </p:nvGrpSpPr>
          <p:grpSpPr>
            <a:xfrm>
              <a:off x="0" y="0"/>
              <a:ext cx="1578572" cy="1578572"/>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4110F"/>
              </a:solidFill>
            </p:spPr>
          </p:sp>
        </p:grpSp>
        <p:sp>
          <p:nvSpPr>
            <p:cNvPr id="15" name="Freeform 15"/>
            <p:cNvSpPr/>
            <p:nvPr/>
          </p:nvSpPr>
          <p:spPr>
            <a:xfrm>
              <a:off x="311848" y="444663"/>
              <a:ext cx="954876" cy="689247"/>
            </a:xfrm>
            <a:custGeom>
              <a:avLst/>
              <a:gdLst/>
              <a:ahLst/>
              <a:cxnLst/>
              <a:rect l="l" t="t" r="r" b="b"/>
              <a:pathLst>
                <a:path w="954876" h="689247">
                  <a:moveTo>
                    <a:pt x="0" y="0"/>
                  </a:moveTo>
                  <a:lnTo>
                    <a:pt x="954876" y="0"/>
                  </a:lnTo>
                  <a:lnTo>
                    <a:pt x="954876" y="689247"/>
                  </a:lnTo>
                  <a:lnTo>
                    <a:pt x="0" y="6892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16" name="Group 16"/>
          <p:cNvGrpSpPr/>
          <p:nvPr/>
        </p:nvGrpSpPr>
        <p:grpSpPr>
          <a:xfrm>
            <a:off x="8356373" y="2825462"/>
            <a:ext cx="1183929" cy="1183929"/>
            <a:chOff x="0" y="0"/>
            <a:chExt cx="1578572" cy="1578572"/>
          </a:xfrm>
        </p:grpSpPr>
        <p:grpSp>
          <p:nvGrpSpPr>
            <p:cNvPr id="17" name="Group 17"/>
            <p:cNvGrpSpPr/>
            <p:nvPr/>
          </p:nvGrpSpPr>
          <p:grpSpPr>
            <a:xfrm>
              <a:off x="0" y="0"/>
              <a:ext cx="1578572" cy="15785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C5F2F"/>
              </a:solidFill>
            </p:spPr>
          </p:sp>
        </p:grpSp>
        <p:sp>
          <p:nvSpPr>
            <p:cNvPr id="19" name="Freeform 19"/>
            <p:cNvSpPr/>
            <p:nvPr/>
          </p:nvSpPr>
          <p:spPr>
            <a:xfrm>
              <a:off x="502564" y="291818"/>
              <a:ext cx="573445" cy="994936"/>
            </a:xfrm>
            <a:custGeom>
              <a:avLst/>
              <a:gdLst/>
              <a:ahLst/>
              <a:cxnLst/>
              <a:rect l="l" t="t" r="r" b="b"/>
              <a:pathLst>
                <a:path w="573445" h="994936">
                  <a:moveTo>
                    <a:pt x="0" y="0"/>
                  </a:moveTo>
                  <a:lnTo>
                    <a:pt x="573445" y="0"/>
                  </a:lnTo>
                  <a:lnTo>
                    <a:pt x="573445" y="994936"/>
                  </a:lnTo>
                  <a:lnTo>
                    <a:pt x="0" y="9949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20" name="Group 20"/>
          <p:cNvGrpSpPr/>
          <p:nvPr/>
        </p:nvGrpSpPr>
        <p:grpSpPr>
          <a:xfrm>
            <a:off x="8356373" y="6324734"/>
            <a:ext cx="1183929" cy="1183929"/>
            <a:chOff x="0" y="0"/>
            <a:chExt cx="1578572" cy="1578572"/>
          </a:xfrm>
        </p:grpSpPr>
        <p:grpSp>
          <p:nvGrpSpPr>
            <p:cNvPr id="21" name="Group 21"/>
            <p:cNvGrpSpPr/>
            <p:nvPr/>
          </p:nvGrpSpPr>
          <p:grpSpPr>
            <a:xfrm>
              <a:off x="0" y="0"/>
              <a:ext cx="1578572" cy="1578572"/>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93875"/>
              </a:solidFill>
            </p:spPr>
          </p:sp>
        </p:grpSp>
        <p:sp>
          <p:nvSpPr>
            <p:cNvPr id="23" name="Freeform 23"/>
            <p:cNvSpPr/>
            <p:nvPr/>
          </p:nvSpPr>
          <p:spPr>
            <a:xfrm>
              <a:off x="353382" y="341160"/>
              <a:ext cx="871809" cy="896252"/>
            </a:xfrm>
            <a:custGeom>
              <a:avLst/>
              <a:gdLst/>
              <a:ahLst/>
              <a:cxnLst/>
              <a:rect l="l" t="t" r="r" b="b"/>
              <a:pathLst>
                <a:path w="871809" h="896252">
                  <a:moveTo>
                    <a:pt x="0" y="0"/>
                  </a:moveTo>
                  <a:lnTo>
                    <a:pt x="871809" y="0"/>
                  </a:lnTo>
                  <a:lnTo>
                    <a:pt x="871809" y="896252"/>
                  </a:lnTo>
                  <a:lnTo>
                    <a:pt x="0" y="89625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24" name="Group 24"/>
          <p:cNvGrpSpPr/>
          <p:nvPr/>
        </p:nvGrpSpPr>
        <p:grpSpPr>
          <a:xfrm>
            <a:off x="8356373" y="1075825"/>
            <a:ext cx="1183929" cy="1183929"/>
            <a:chOff x="0" y="0"/>
            <a:chExt cx="1578572" cy="1578572"/>
          </a:xfrm>
        </p:grpSpPr>
        <p:grpSp>
          <p:nvGrpSpPr>
            <p:cNvPr id="25" name="Group 25"/>
            <p:cNvGrpSpPr/>
            <p:nvPr/>
          </p:nvGrpSpPr>
          <p:grpSpPr>
            <a:xfrm>
              <a:off x="0" y="0"/>
              <a:ext cx="1578572" cy="1578572"/>
              <a:chOff x="0" y="0"/>
              <a:chExt cx="6350000" cy="6350000"/>
            </a:xfrm>
          </p:grpSpPr>
          <p:sp>
            <p:nvSpPr>
              <p:cNvPr id="26" name="Freeform 2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FA436"/>
              </a:solidFill>
            </p:spPr>
          </p:sp>
        </p:grpSp>
        <p:sp>
          <p:nvSpPr>
            <p:cNvPr id="27" name="Freeform 27"/>
            <p:cNvSpPr/>
            <p:nvPr/>
          </p:nvSpPr>
          <p:spPr>
            <a:xfrm>
              <a:off x="410306" y="291818"/>
              <a:ext cx="757960" cy="994936"/>
            </a:xfrm>
            <a:custGeom>
              <a:avLst/>
              <a:gdLst/>
              <a:ahLst/>
              <a:cxnLst/>
              <a:rect l="l" t="t" r="r" b="b"/>
              <a:pathLst>
                <a:path w="757960" h="994936">
                  <a:moveTo>
                    <a:pt x="0" y="0"/>
                  </a:moveTo>
                  <a:lnTo>
                    <a:pt x="757960" y="0"/>
                  </a:lnTo>
                  <a:lnTo>
                    <a:pt x="757960" y="994936"/>
                  </a:lnTo>
                  <a:lnTo>
                    <a:pt x="0" y="99493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grpSp>
        <p:nvGrpSpPr>
          <p:cNvPr id="28" name="Group 28"/>
          <p:cNvGrpSpPr/>
          <p:nvPr/>
        </p:nvGrpSpPr>
        <p:grpSpPr>
          <a:xfrm>
            <a:off x="8356373" y="4575098"/>
            <a:ext cx="1183929" cy="1183929"/>
            <a:chOff x="0" y="0"/>
            <a:chExt cx="1578572" cy="1578572"/>
          </a:xfrm>
        </p:grpSpPr>
        <p:grpSp>
          <p:nvGrpSpPr>
            <p:cNvPr id="29" name="Group 29"/>
            <p:cNvGrpSpPr/>
            <p:nvPr/>
          </p:nvGrpSpPr>
          <p:grpSpPr>
            <a:xfrm>
              <a:off x="0" y="0"/>
              <a:ext cx="1578572" cy="1578572"/>
              <a:chOff x="0" y="0"/>
              <a:chExt cx="6350000" cy="6350000"/>
            </a:xfrm>
          </p:grpSpPr>
          <p:sp>
            <p:nvSpPr>
              <p:cNvPr id="30" name="Freeform 3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52B25"/>
              </a:solidFill>
            </p:spPr>
          </p:sp>
        </p:grpSp>
        <p:sp>
          <p:nvSpPr>
            <p:cNvPr id="31" name="Freeform 31"/>
            <p:cNvSpPr/>
            <p:nvPr/>
          </p:nvSpPr>
          <p:spPr>
            <a:xfrm>
              <a:off x="607484" y="291818"/>
              <a:ext cx="363604" cy="994936"/>
            </a:xfrm>
            <a:custGeom>
              <a:avLst/>
              <a:gdLst/>
              <a:ahLst/>
              <a:cxnLst/>
              <a:rect l="l" t="t" r="r" b="b"/>
              <a:pathLst>
                <a:path w="363604" h="994936">
                  <a:moveTo>
                    <a:pt x="0" y="0"/>
                  </a:moveTo>
                  <a:lnTo>
                    <a:pt x="363604" y="0"/>
                  </a:lnTo>
                  <a:lnTo>
                    <a:pt x="363604" y="994936"/>
                  </a:lnTo>
                  <a:lnTo>
                    <a:pt x="0" y="99493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07521" y="3116792"/>
            <a:ext cx="6477594" cy="4053417"/>
            <a:chOff x="0" y="0"/>
            <a:chExt cx="8636792" cy="5404556"/>
          </a:xfrm>
        </p:grpSpPr>
        <p:sp>
          <p:nvSpPr>
            <p:cNvPr id="3" name="TextBox 3"/>
            <p:cNvSpPr txBox="1"/>
            <p:nvPr/>
          </p:nvSpPr>
          <p:spPr>
            <a:xfrm>
              <a:off x="0" y="4779433"/>
              <a:ext cx="7719897" cy="647700"/>
            </a:xfrm>
            <a:prstGeom prst="rect">
              <a:avLst/>
            </a:prstGeom>
          </p:spPr>
          <p:txBody>
            <a:bodyPr lIns="0" tIns="0" rIns="0" bIns="0" rtlCol="0" anchor="t">
              <a:spAutoFit/>
            </a:bodyPr>
            <a:lstStyle/>
            <a:p>
              <a:pPr algn="l">
                <a:lnSpc>
                  <a:spcPts val="3900"/>
                </a:lnSpc>
              </a:pPr>
              <a:endParaRPr/>
            </a:p>
          </p:txBody>
        </p:sp>
        <p:sp>
          <p:nvSpPr>
            <p:cNvPr id="4" name="TextBox 4"/>
            <p:cNvSpPr txBox="1"/>
            <p:nvPr/>
          </p:nvSpPr>
          <p:spPr>
            <a:xfrm>
              <a:off x="0" y="0"/>
              <a:ext cx="8636792" cy="3581400"/>
            </a:xfrm>
            <a:prstGeom prst="rect">
              <a:avLst/>
            </a:prstGeom>
          </p:spPr>
          <p:txBody>
            <a:bodyPr lIns="0" tIns="0" rIns="0" bIns="0" rtlCol="0" anchor="t">
              <a:spAutoFit/>
            </a:bodyPr>
            <a:lstStyle/>
            <a:p>
              <a:pPr algn="l">
                <a:lnSpc>
                  <a:spcPts val="7050"/>
                </a:lnSpc>
              </a:pPr>
              <a:r>
                <a:rPr lang="en-US" sz="5875">
                  <a:solidFill>
                    <a:srgbClr val="14110F"/>
                  </a:solidFill>
                  <a:latin typeface="Saira Condensed Bold"/>
                  <a:ea typeface="Saira Condensed Bold"/>
                  <a:cs typeface="Saira Condensed Bold"/>
                  <a:sym typeface="Saira Condensed Bold"/>
                </a:rPr>
                <a:t>Phương pháp cải thiện kỹ năng giải quyết vấn đề</a:t>
              </a:r>
            </a:p>
          </p:txBody>
        </p:sp>
      </p:grpSp>
      <p:sp>
        <p:nvSpPr>
          <p:cNvPr id="5" name="Freeform 5"/>
          <p:cNvSpPr/>
          <p:nvPr/>
        </p:nvSpPr>
        <p:spPr>
          <a:xfrm rot="-5400000">
            <a:off x="9590784" y="-1333031"/>
            <a:ext cx="8398715" cy="10041942"/>
          </a:xfrm>
          <a:custGeom>
            <a:avLst/>
            <a:gdLst/>
            <a:ahLst/>
            <a:cxnLst/>
            <a:rect l="l" t="t" r="r" b="b"/>
            <a:pathLst>
              <a:path w="8398715" h="10041942">
                <a:moveTo>
                  <a:pt x="0" y="0"/>
                </a:moveTo>
                <a:lnTo>
                  <a:pt x="8398715" y="0"/>
                </a:lnTo>
                <a:lnTo>
                  <a:pt x="8398715" y="10041942"/>
                </a:lnTo>
                <a:lnTo>
                  <a:pt x="0" y="100419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241805" y="4025287"/>
            <a:ext cx="9478436" cy="9478436"/>
          </a:xfrm>
          <a:custGeom>
            <a:avLst/>
            <a:gdLst/>
            <a:ahLst/>
            <a:cxnLst/>
            <a:rect l="l" t="t" r="r" b="b"/>
            <a:pathLst>
              <a:path w="9478436" h="9478436">
                <a:moveTo>
                  <a:pt x="0" y="0"/>
                </a:moveTo>
                <a:lnTo>
                  <a:pt x="9478436" y="0"/>
                </a:lnTo>
                <a:lnTo>
                  <a:pt x="9478436" y="9478436"/>
                </a:lnTo>
                <a:lnTo>
                  <a:pt x="0" y="94784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5320164" y="7631058"/>
            <a:ext cx="7697478" cy="905248"/>
            <a:chOff x="0" y="0"/>
            <a:chExt cx="10263305" cy="1206997"/>
          </a:xfrm>
        </p:grpSpPr>
        <p:sp>
          <p:nvSpPr>
            <p:cNvPr id="4" name="Freeform 4"/>
            <p:cNvSpPr/>
            <p:nvPr/>
          </p:nvSpPr>
          <p:spPr>
            <a:xfrm>
              <a:off x="0" y="0"/>
              <a:ext cx="1203558" cy="1206997"/>
            </a:xfrm>
            <a:custGeom>
              <a:avLst/>
              <a:gdLst/>
              <a:ahLst/>
              <a:cxnLst/>
              <a:rect l="l" t="t" r="r" b="b"/>
              <a:pathLst>
                <a:path w="1203558" h="1206997">
                  <a:moveTo>
                    <a:pt x="0" y="0"/>
                  </a:moveTo>
                  <a:lnTo>
                    <a:pt x="1203558" y="0"/>
                  </a:lnTo>
                  <a:lnTo>
                    <a:pt x="1203558" y="1206997"/>
                  </a:lnTo>
                  <a:lnTo>
                    <a:pt x="0" y="12069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2254057" y="251073"/>
              <a:ext cx="8009248" cy="525144"/>
            </a:xfrm>
            <a:prstGeom prst="rect">
              <a:avLst/>
            </a:prstGeom>
          </p:spPr>
          <p:txBody>
            <a:bodyPr lIns="0" tIns="0" rIns="0" bIns="0" rtlCol="0" anchor="t">
              <a:spAutoFit/>
            </a:bodyPr>
            <a:lstStyle/>
            <a:p>
              <a:pPr algn="l">
                <a:lnSpc>
                  <a:spcPts val="3360"/>
                </a:lnSpc>
              </a:pPr>
              <a:r>
                <a:rPr lang="en-US" sz="2400">
                  <a:solidFill>
                    <a:srgbClr val="14110F"/>
                  </a:solidFill>
                  <a:latin typeface="Fira Sans Bold"/>
                  <a:ea typeface="Fira Sans Bold"/>
                  <a:cs typeface="Fira Sans Bold"/>
                  <a:sym typeface="Fira Sans Bold"/>
                </a:rPr>
                <a:t>Đặt câu hỏi</a:t>
              </a:r>
            </a:p>
          </p:txBody>
        </p:sp>
      </p:grpSp>
      <p:grpSp>
        <p:nvGrpSpPr>
          <p:cNvPr id="6" name="Group 6"/>
          <p:cNvGrpSpPr/>
          <p:nvPr/>
        </p:nvGrpSpPr>
        <p:grpSpPr>
          <a:xfrm>
            <a:off x="5270358" y="6118230"/>
            <a:ext cx="7747285" cy="1022646"/>
            <a:chOff x="0" y="0"/>
            <a:chExt cx="10329713" cy="1363528"/>
          </a:xfrm>
        </p:grpSpPr>
        <p:sp>
          <p:nvSpPr>
            <p:cNvPr id="7" name="TextBox 7"/>
            <p:cNvSpPr txBox="1"/>
            <p:nvPr/>
          </p:nvSpPr>
          <p:spPr>
            <a:xfrm>
              <a:off x="2320465" y="409372"/>
              <a:ext cx="8009248" cy="525144"/>
            </a:xfrm>
            <a:prstGeom prst="rect">
              <a:avLst/>
            </a:prstGeom>
          </p:spPr>
          <p:txBody>
            <a:bodyPr lIns="0" tIns="0" rIns="0" bIns="0" rtlCol="0" anchor="t">
              <a:spAutoFit/>
            </a:bodyPr>
            <a:lstStyle/>
            <a:p>
              <a:pPr algn="l">
                <a:lnSpc>
                  <a:spcPts val="3360"/>
                </a:lnSpc>
              </a:pPr>
              <a:r>
                <a:rPr lang="en-US" sz="2400">
                  <a:solidFill>
                    <a:srgbClr val="14110F"/>
                  </a:solidFill>
                  <a:latin typeface="Fira Sans Bold"/>
                  <a:ea typeface="Fira Sans Bold"/>
                  <a:cs typeface="Fira Sans Bold"/>
                  <a:sym typeface="Fira Sans Bold"/>
                </a:rPr>
                <a:t>Xác định vấn đề liên quan </a:t>
              </a:r>
            </a:p>
          </p:txBody>
        </p:sp>
        <p:sp>
          <p:nvSpPr>
            <p:cNvPr id="8" name="Freeform 8"/>
            <p:cNvSpPr/>
            <p:nvPr/>
          </p:nvSpPr>
          <p:spPr>
            <a:xfrm>
              <a:off x="0" y="0"/>
              <a:ext cx="1363528" cy="1363528"/>
            </a:xfrm>
            <a:custGeom>
              <a:avLst/>
              <a:gdLst/>
              <a:ahLst/>
              <a:cxnLst/>
              <a:rect l="l" t="t" r="r" b="b"/>
              <a:pathLst>
                <a:path w="1363528" h="1363528">
                  <a:moveTo>
                    <a:pt x="0" y="0"/>
                  </a:moveTo>
                  <a:lnTo>
                    <a:pt x="1363528" y="0"/>
                  </a:lnTo>
                  <a:lnTo>
                    <a:pt x="1363528" y="1363528"/>
                  </a:lnTo>
                  <a:lnTo>
                    <a:pt x="0" y="13635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9" name="Group 9"/>
          <p:cNvGrpSpPr/>
          <p:nvPr/>
        </p:nvGrpSpPr>
        <p:grpSpPr>
          <a:xfrm>
            <a:off x="5320164" y="4705014"/>
            <a:ext cx="7697478" cy="923033"/>
            <a:chOff x="0" y="0"/>
            <a:chExt cx="10263305" cy="1230711"/>
          </a:xfrm>
        </p:grpSpPr>
        <p:sp>
          <p:nvSpPr>
            <p:cNvPr id="10" name="Freeform 10"/>
            <p:cNvSpPr/>
            <p:nvPr/>
          </p:nvSpPr>
          <p:spPr>
            <a:xfrm>
              <a:off x="0" y="0"/>
              <a:ext cx="1230711" cy="1230711"/>
            </a:xfrm>
            <a:custGeom>
              <a:avLst/>
              <a:gdLst/>
              <a:ahLst/>
              <a:cxnLst/>
              <a:rect l="l" t="t" r="r" b="b"/>
              <a:pathLst>
                <a:path w="1230711" h="1230711">
                  <a:moveTo>
                    <a:pt x="0" y="0"/>
                  </a:moveTo>
                  <a:lnTo>
                    <a:pt x="1230711" y="0"/>
                  </a:lnTo>
                  <a:lnTo>
                    <a:pt x="1230711" y="1230711"/>
                  </a:lnTo>
                  <a:lnTo>
                    <a:pt x="0" y="123071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TextBox 11"/>
            <p:cNvSpPr txBox="1"/>
            <p:nvPr/>
          </p:nvSpPr>
          <p:spPr>
            <a:xfrm>
              <a:off x="2254057" y="262930"/>
              <a:ext cx="8009248" cy="525144"/>
            </a:xfrm>
            <a:prstGeom prst="rect">
              <a:avLst/>
            </a:prstGeom>
          </p:spPr>
          <p:txBody>
            <a:bodyPr lIns="0" tIns="0" rIns="0" bIns="0" rtlCol="0" anchor="t">
              <a:spAutoFit/>
            </a:bodyPr>
            <a:lstStyle/>
            <a:p>
              <a:pPr algn="l">
                <a:lnSpc>
                  <a:spcPts val="3360"/>
                </a:lnSpc>
              </a:pPr>
              <a:r>
                <a:rPr lang="en-US" sz="2400">
                  <a:solidFill>
                    <a:srgbClr val="14110F"/>
                  </a:solidFill>
                  <a:latin typeface="Fira Sans Bold"/>
                  <a:ea typeface="Fira Sans Bold"/>
                  <a:cs typeface="Fira Sans Bold"/>
                  <a:sym typeface="Fira Sans Bold"/>
                </a:rPr>
                <a:t>Tìm nguồn gốc vấn đề</a:t>
              </a:r>
            </a:p>
          </p:txBody>
        </p:sp>
      </p:grpSp>
      <p:grpSp>
        <p:nvGrpSpPr>
          <p:cNvPr id="12" name="Group 12"/>
          <p:cNvGrpSpPr/>
          <p:nvPr/>
        </p:nvGrpSpPr>
        <p:grpSpPr>
          <a:xfrm>
            <a:off x="1542318" y="3224660"/>
            <a:ext cx="7601682" cy="1106981"/>
            <a:chOff x="0" y="0"/>
            <a:chExt cx="10135576" cy="1475975"/>
          </a:xfrm>
        </p:grpSpPr>
        <p:grpSp>
          <p:nvGrpSpPr>
            <p:cNvPr id="13" name="Group 13"/>
            <p:cNvGrpSpPr/>
            <p:nvPr/>
          </p:nvGrpSpPr>
          <p:grpSpPr>
            <a:xfrm>
              <a:off x="0" y="0"/>
              <a:ext cx="1488675" cy="1475975"/>
              <a:chOff x="0" y="0"/>
              <a:chExt cx="6350000" cy="6295828"/>
            </a:xfrm>
          </p:grpSpPr>
          <p:sp>
            <p:nvSpPr>
              <p:cNvPr id="14" name="Freeform 14"/>
              <p:cNvSpPr/>
              <p:nvPr/>
            </p:nvSpPr>
            <p:spPr>
              <a:xfrm>
                <a:off x="0" y="0"/>
                <a:ext cx="6350000" cy="6295828"/>
              </a:xfrm>
              <a:custGeom>
                <a:avLst/>
                <a:gdLst/>
                <a:ahLst/>
                <a:cxnLst/>
                <a:rect l="l" t="t" r="r" b="b"/>
                <a:pathLst>
                  <a:path w="6350000" h="6295828">
                    <a:moveTo>
                      <a:pt x="3175000" y="0"/>
                    </a:moveTo>
                    <a:cubicBezTo>
                      <a:pt x="1421496" y="0"/>
                      <a:pt x="0" y="1409369"/>
                      <a:pt x="0" y="3147914"/>
                    </a:cubicBezTo>
                    <a:cubicBezTo>
                      <a:pt x="0" y="4886459"/>
                      <a:pt x="1421496" y="6295828"/>
                      <a:pt x="3175000" y="6295828"/>
                    </a:cubicBezTo>
                    <a:cubicBezTo>
                      <a:pt x="4928504" y="6295828"/>
                      <a:pt x="6350000" y="4886459"/>
                      <a:pt x="6350000" y="3147914"/>
                    </a:cubicBezTo>
                    <a:cubicBezTo>
                      <a:pt x="6350000" y="1409369"/>
                      <a:pt x="4928504" y="0"/>
                      <a:pt x="3175000" y="0"/>
                    </a:cubicBezTo>
                    <a:close/>
                  </a:path>
                </a:pathLst>
              </a:custGeom>
              <a:solidFill>
                <a:srgbClr val="2C5F2F"/>
              </a:solidFill>
            </p:spPr>
          </p:sp>
        </p:grpSp>
        <p:sp>
          <p:nvSpPr>
            <p:cNvPr id="15" name="TextBox 15"/>
            <p:cNvSpPr txBox="1"/>
            <p:nvPr/>
          </p:nvSpPr>
          <p:spPr>
            <a:xfrm>
              <a:off x="201695" y="408423"/>
              <a:ext cx="1085285" cy="790575"/>
            </a:xfrm>
            <a:prstGeom prst="rect">
              <a:avLst/>
            </a:prstGeom>
          </p:spPr>
          <p:txBody>
            <a:bodyPr lIns="0" tIns="0" rIns="0" bIns="0" rtlCol="0" anchor="t">
              <a:spAutoFit/>
            </a:bodyPr>
            <a:lstStyle/>
            <a:p>
              <a:pPr algn="ctr">
                <a:lnSpc>
                  <a:spcPts val="4799"/>
                </a:lnSpc>
              </a:pPr>
              <a:r>
                <a:rPr lang="en-US" sz="3999">
                  <a:solidFill>
                    <a:srgbClr val="FFFFFF"/>
                  </a:solidFill>
                  <a:latin typeface="Saira Condensed Bold"/>
                  <a:ea typeface="Saira Condensed Bold"/>
                  <a:cs typeface="Saira Condensed Bold"/>
                  <a:sym typeface="Saira Condensed Bold"/>
                </a:rPr>
                <a:t>1</a:t>
              </a:r>
            </a:p>
          </p:txBody>
        </p:sp>
        <p:sp>
          <p:nvSpPr>
            <p:cNvPr id="16" name="TextBox 16"/>
            <p:cNvSpPr txBox="1"/>
            <p:nvPr/>
          </p:nvSpPr>
          <p:spPr>
            <a:xfrm>
              <a:off x="2126328" y="366513"/>
              <a:ext cx="8009248" cy="676275"/>
            </a:xfrm>
            <a:prstGeom prst="rect">
              <a:avLst/>
            </a:prstGeom>
          </p:spPr>
          <p:txBody>
            <a:bodyPr lIns="0" tIns="0" rIns="0" bIns="0" rtlCol="0" anchor="t">
              <a:spAutoFit/>
            </a:bodyPr>
            <a:lstStyle/>
            <a:p>
              <a:pPr algn="l">
                <a:lnSpc>
                  <a:spcPts val="4200"/>
                </a:lnSpc>
              </a:pPr>
              <a:r>
                <a:rPr lang="en-US" sz="3000">
                  <a:solidFill>
                    <a:srgbClr val="14110F"/>
                  </a:solidFill>
                  <a:latin typeface="Fira Sans"/>
                  <a:ea typeface="Fira Sans"/>
                  <a:cs typeface="Fira Sans"/>
                  <a:sym typeface="Fira Sans"/>
                </a:rPr>
                <a:t>Xác định vấn đề liên quan</a:t>
              </a:r>
            </a:p>
          </p:txBody>
        </p:sp>
      </p:grpSp>
      <p:sp>
        <p:nvSpPr>
          <p:cNvPr id="17" name="TextBox 17"/>
          <p:cNvSpPr txBox="1"/>
          <p:nvPr/>
        </p:nvSpPr>
        <p:spPr>
          <a:xfrm>
            <a:off x="1125553" y="1028700"/>
            <a:ext cx="9324504" cy="1790700"/>
          </a:xfrm>
          <a:prstGeom prst="rect">
            <a:avLst/>
          </a:prstGeom>
        </p:spPr>
        <p:txBody>
          <a:bodyPr lIns="0" tIns="0" rIns="0" bIns="0" rtlCol="0" anchor="t">
            <a:spAutoFit/>
          </a:bodyPr>
          <a:lstStyle/>
          <a:p>
            <a:pPr algn="l">
              <a:lnSpc>
                <a:spcPts val="7050"/>
              </a:lnSpc>
            </a:pPr>
            <a:r>
              <a:rPr lang="en-US" sz="5875">
                <a:solidFill>
                  <a:srgbClr val="14110F"/>
                </a:solidFill>
                <a:latin typeface="Saira Condensed Bold"/>
                <a:ea typeface="Saira Condensed Bold"/>
                <a:cs typeface="Saira Condensed Bold"/>
                <a:sym typeface="Saira Condensed Bold"/>
              </a:rPr>
              <a:t>Phương pháp cải thiện kỹ năng giải quyết vấn đề</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132614" y="-4016499"/>
            <a:ext cx="9478436" cy="9478436"/>
          </a:xfrm>
          <a:custGeom>
            <a:avLst/>
            <a:gdLst/>
            <a:ahLst/>
            <a:cxnLst/>
            <a:rect l="l" t="t" r="r" b="b"/>
            <a:pathLst>
              <a:path w="9478436" h="9478436">
                <a:moveTo>
                  <a:pt x="0" y="0"/>
                </a:moveTo>
                <a:lnTo>
                  <a:pt x="9478436" y="0"/>
                </a:lnTo>
                <a:lnTo>
                  <a:pt x="9478436" y="9478436"/>
                </a:lnTo>
                <a:lnTo>
                  <a:pt x="0" y="94784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010706" y="7807457"/>
            <a:ext cx="6006936" cy="405765"/>
          </a:xfrm>
          <a:prstGeom prst="rect">
            <a:avLst/>
          </a:prstGeom>
        </p:spPr>
        <p:txBody>
          <a:bodyPr lIns="0" tIns="0" rIns="0" bIns="0" rtlCol="0" anchor="t">
            <a:spAutoFit/>
          </a:bodyPr>
          <a:lstStyle/>
          <a:p>
            <a:pPr algn="l">
              <a:lnSpc>
                <a:spcPts val="3360"/>
              </a:lnSpc>
            </a:pPr>
            <a:r>
              <a:rPr lang="en-US" sz="2400">
                <a:solidFill>
                  <a:srgbClr val="14110F"/>
                </a:solidFill>
                <a:latin typeface="Fira Sans Bold"/>
                <a:ea typeface="Fira Sans Bold"/>
                <a:cs typeface="Fira Sans Bold"/>
                <a:sym typeface="Fira Sans Bold"/>
              </a:rPr>
              <a:t>Vấn đề có thể được giải quyết dễ dàng hơn </a:t>
            </a:r>
          </a:p>
        </p:txBody>
      </p:sp>
      <p:sp>
        <p:nvSpPr>
          <p:cNvPr id="4" name="Freeform 4"/>
          <p:cNvSpPr/>
          <p:nvPr/>
        </p:nvSpPr>
        <p:spPr>
          <a:xfrm>
            <a:off x="5270358" y="6118230"/>
            <a:ext cx="1022646" cy="1022646"/>
          </a:xfrm>
          <a:custGeom>
            <a:avLst/>
            <a:gdLst/>
            <a:ahLst/>
            <a:cxnLst/>
            <a:rect l="l" t="t" r="r" b="b"/>
            <a:pathLst>
              <a:path w="1022646" h="1022646">
                <a:moveTo>
                  <a:pt x="0" y="0"/>
                </a:moveTo>
                <a:lnTo>
                  <a:pt x="1022645" y="0"/>
                </a:lnTo>
                <a:lnTo>
                  <a:pt x="1022645" y="1022645"/>
                </a:lnTo>
                <a:lnTo>
                  <a:pt x="0" y="10226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5320164" y="4705014"/>
            <a:ext cx="923033" cy="923033"/>
          </a:xfrm>
          <a:custGeom>
            <a:avLst/>
            <a:gdLst/>
            <a:ahLst/>
            <a:cxnLst/>
            <a:rect l="l" t="t" r="r" b="b"/>
            <a:pathLst>
              <a:path w="923033" h="923033">
                <a:moveTo>
                  <a:pt x="0" y="0"/>
                </a:moveTo>
                <a:lnTo>
                  <a:pt x="923033" y="0"/>
                </a:lnTo>
                <a:lnTo>
                  <a:pt x="923033" y="923033"/>
                </a:lnTo>
                <a:lnTo>
                  <a:pt x="0" y="92303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1542318" y="3224660"/>
            <a:ext cx="1116506" cy="1106981"/>
            <a:chOff x="0" y="0"/>
            <a:chExt cx="6350000" cy="6295828"/>
          </a:xfrm>
        </p:grpSpPr>
        <p:sp>
          <p:nvSpPr>
            <p:cNvPr id="7" name="Freeform 7"/>
            <p:cNvSpPr/>
            <p:nvPr/>
          </p:nvSpPr>
          <p:spPr>
            <a:xfrm>
              <a:off x="0" y="0"/>
              <a:ext cx="6350000" cy="6295828"/>
            </a:xfrm>
            <a:custGeom>
              <a:avLst/>
              <a:gdLst/>
              <a:ahLst/>
              <a:cxnLst/>
              <a:rect l="l" t="t" r="r" b="b"/>
              <a:pathLst>
                <a:path w="6350000" h="6295828">
                  <a:moveTo>
                    <a:pt x="3175000" y="0"/>
                  </a:moveTo>
                  <a:cubicBezTo>
                    <a:pt x="1421496" y="0"/>
                    <a:pt x="0" y="1409369"/>
                    <a:pt x="0" y="3147914"/>
                  </a:cubicBezTo>
                  <a:cubicBezTo>
                    <a:pt x="0" y="4886459"/>
                    <a:pt x="1421496" y="6295828"/>
                    <a:pt x="3175000" y="6295828"/>
                  </a:cubicBezTo>
                  <a:cubicBezTo>
                    <a:pt x="4928504" y="6295828"/>
                    <a:pt x="6350000" y="4886459"/>
                    <a:pt x="6350000" y="3147914"/>
                  </a:cubicBezTo>
                  <a:cubicBezTo>
                    <a:pt x="6350000" y="1409369"/>
                    <a:pt x="4928504" y="0"/>
                    <a:pt x="3175000" y="0"/>
                  </a:cubicBezTo>
                  <a:close/>
                </a:path>
              </a:pathLst>
            </a:custGeom>
            <a:solidFill>
              <a:srgbClr val="2C5F2F"/>
            </a:solidFill>
          </p:spPr>
        </p:sp>
      </p:grpSp>
      <p:sp>
        <p:nvSpPr>
          <p:cNvPr id="8" name="Freeform 8"/>
          <p:cNvSpPr/>
          <p:nvPr/>
        </p:nvSpPr>
        <p:spPr>
          <a:xfrm>
            <a:off x="5126891" y="7373239"/>
            <a:ext cx="1321827" cy="1321827"/>
          </a:xfrm>
          <a:custGeom>
            <a:avLst/>
            <a:gdLst/>
            <a:ahLst/>
            <a:cxnLst/>
            <a:rect l="l" t="t" r="r" b="b"/>
            <a:pathLst>
              <a:path w="1321827" h="1321827">
                <a:moveTo>
                  <a:pt x="0" y="0"/>
                </a:moveTo>
                <a:lnTo>
                  <a:pt x="1321827" y="0"/>
                </a:lnTo>
                <a:lnTo>
                  <a:pt x="1321827" y="1321826"/>
                </a:lnTo>
                <a:lnTo>
                  <a:pt x="0" y="1321826"/>
                </a:lnTo>
                <a:lnTo>
                  <a:pt x="0" y="0"/>
                </a:lnTo>
                <a:close/>
              </a:path>
            </a:pathLst>
          </a:custGeom>
          <a:blipFill>
            <a:blip r:embed="rId8"/>
            <a:stretch>
              <a:fillRect/>
            </a:stretch>
          </a:blipFill>
        </p:spPr>
      </p:sp>
      <p:sp>
        <p:nvSpPr>
          <p:cNvPr id="9" name="TextBox 9"/>
          <p:cNvSpPr txBox="1"/>
          <p:nvPr/>
        </p:nvSpPr>
        <p:spPr>
          <a:xfrm>
            <a:off x="7010706" y="6193308"/>
            <a:ext cx="6006936" cy="824865"/>
          </a:xfrm>
          <a:prstGeom prst="rect">
            <a:avLst/>
          </a:prstGeom>
        </p:spPr>
        <p:txBody>
          <a:bodyPr lIns="0" tIns="0" rIns="0" bIns="0" rtlCol="0" anchor="t">
            <a:spAutoFit/>
          </a:bodyPr>
          <a:lstStyle/>
          <a:p>
            <a:pPr algn="l">
              <a:lnSpc>
                <a:spcPts val="3360"/>
              </a:lnSpc>
            </a:pPr>
            <a:r>
              <a:rPr lang="en-US" sz="2400">
                <a:solidFill>
                  <a:srgbClr val="14110F"/>
                </a:solidFill>
                <a:latin typeface="Fira Sans Bold"/>
                <a:ea typeface="Fira Sans Bold"/>
                <a:cs typeface="Fira Sans Bold"/>
                <a:sym typeface="Fira Sans Bold"/>
              </a:rPr>
              <a:t>Chia vấn đề thành những phần nhỏ và giải quyết từng phần</a:t>
            </a:r>
          </a:p>
        </p:txBody>
      </p:sp>
      <p:sp>
        <p:nvSpPr>
          <p:cNvPr id="10" name="TextBox 10"/>
          <p:cNvSpPr txBox="1"/>
          <p:nvPr/>
        </p:nvSpPr>
        <p:spPr>
          <a:xfrm>
            <a:off x="7010706" y="4730285"/>
            <a:ext cx="6006936" cy="824865"/>
          </a:xfrm>
          <a:prstGeom prst="rect">
            <a:avLst/>
          </a:prstGeom>
        </p:spPr>
        <p:txBody>
          <a:bodyPr lIns="0" tIns="0" rIns="0" bIns="0" rtlCol="0" anchor="t">
            <a:spAutoFit/>
          </a:bodyPr>
          <a:lstStyle/>
          <a:p>
            <a:pPr algn="l">
              <a:lnSpc>
                <a:spcPts val="3360"/>
              </a:lnSpc>
            </a:pPr>
            <a:r>
              <a:rPr lang="en-US" sz="2400">
                <a:solidFill>
                  <a:srgbClr val="14110F"/>
                </a:solidFill>
                <a:latin typeface="Fira Sans Bold"/>
                <a:ea typeface="Fira Sans Bold"/>
                <a:cs typeface="Fira Sans Bold"/>
                <a:sym typeface="Fira Sans Bold"/>
              </a:rPr>
              <a:t>Vấn đề lớn có thể khiến ta khó khăn trong việc tìm hướng giải quyết</a:t>
            </a:r>
          </a:p>
        </p:txBody>
      </p:sp>
      <p:sp>
        <p:nvSpPr>
          <p:cNvPr id="11" name="TextBox 11"/>
          <p:cNvSpPr txBox="1"/>
          <p:nvPr/>
        </p:nvSpPr>
        <p:spPr>
          <a:xfrm>
            <a:off x="1693589" y="3533358"/>
            <a:ext cx="813964" cy="590550"/>
          </a:xfrm>
          <a:prstGeom prst="rect">
            <a:avLst/>
          </a:prstGeom>
        </p:spPr>
        <p:txBody>
          <a:bodyPr lIns="0" tIns="0" rIns="0" bIns="0" rtlCol="0" anchor="t">
            <a:spAutoFit/>
          </a:bodyPr>
          <a:lstStyle/>
          <a:p>
            <a:pPr algn="ctr">
              <a:lnSpc>
                <a:spcPts val="4799"/>
              </a:lnSpc>
            </a:pPr>
            <a:r>
              <a:rPr lang="en-US" sz="3999">
                <a:solidFill>
                  <a:srgbClr val="FFFFFF"/>
                </a:solidFill>
                <a:latin typeface="Saira Condensed Bold"/>
                <a:ea typeface="Saira Condensed Bold"/>
                <a:cs typeface="Saira Condensed Bold"/>
                <a:sym typeface="Saira Condensed Bold"/>
              </a:rPr>
              <a:t>2</a:t>
            </a:r>
          </a:p>
        </p:txBody>
      </p:sp>
      <p:sp>
        <p:nvSpPr>
          <p:cNvPr id="12" name="TextBox 12"/>
          <p:cNvSpPr txBox="1"/>
          <p:nvPr/>
        </p:nvSpPr>
        <p:spPr>
          <a:xfrm>
            <a:off x="3137064" y="3216175"/>
            <a:ext cx="6006936" cy="1057275"/>
          </a:xfrm>
          <a:prstGeom prst="rect">
            <a:avLst/>
          </a:prstGeom>
        </p:spPr>
        <p:txBody>
          <a:bodyPr lIns="0" tIns="0" rIns="0" bIns="0" rtlCol="0" anchor="t">
            <a:spAutoFit/>
          </a:bodyPr>
          <a:lstStyle/>
          <a:p>
            <a:pPr algn="l">
              <a:lnSpc>
                <a:spcPts val="4200"/>
              </a:lnSpc>
            </a:pPr>
            <a:r>
              <a:rPr lang="en-US" sz="3000">
                <a:solidFill>
                  <a:srgbClr val="14110F"/>
                </a:solidFill>
                <a:latin typeface="Fira Sans"/>
                <a:ea typeface="Fira Sans"/>
                <a:cs typeface="Fira Sans"/>
                <a:sym typeface="Fira Sans"/>
              </a:rPr>
              <a:t>Chia nhỏ vấn đề lớn thành những vấn đề nhỏ hơn</a:t>
            </a:r>
          </a:p>
        </p:txBody>
      </p:sp>
      <p:sp>
        <p:nvSpPr>
          <p:cNvPr id="13" name="TextBox 13"/>
          <p:cNvSpPr txBox="1"/>
          <p:nvPr/>
        </p:nvSpPr>
        <p:spPr>
          <a:xfrm>
            <a:off x="1125553" y="1028700"/>
            <a:ext cx="9324504" cy="1790700"/>
          </a:xfrm>
          <a:prstGeom prst="rect">
            <a:avLst/>
          </a:prstGeom>
        </p:spPr>
        <p:txBody>
          <a:bodyPr lIns="0" tIns="0" rIns="0" bIns="0" rtlCol="0" anchor="t">
            <a:spAutoFit/>
          </a:bodyPr>
          <a:lstStyle/>
          <a:p>
            <a:pPr algn="l">
              <a:lnSpc>
                <a:spcPts val="7050"/>
              </a:lnSpc>
            </a:pPr>
            <a:r>
              <a:rPr lang="en-US" sz="5875">
                <a:solidFill>
                  <a:srgbClr val="14110F"/>
                </a:solidFill>
                <a:latin typeface="Saira Condensed Bold"/>
                <a:ea typeface="Saira Condensed Bold"/>
                <a:cs typeface="Saira Condensed Bold"/>
                <a:sym typeface="Saira Condensed Bold"/>
              </a:rPr>
              <a:t>Phương pháp cải thiện kỹ năng giải quyết vấn đề</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64828" y="6489674"/>
            <a:ext cx="1022646" cy="1022646"/>
          </a:xfrm>
          <a:custGeom>
            <a:avLst/>
            <a:gdLst/>
            <a:ahLst/>
            <a:cxnLst/>
            <a:rect l="l" t="t" r="r" b="b"/>
            <a:pathLst>
              <a:path w="1022646" h="1022646">
                <a:moveTo>
                  <a:pt x="0" y="0"/>
                </a:moveTo>
                <a:lnTo>
                  <a:pt x="1022646" y="0"/>
                </a:lnTo>
                <a:lnTo>
                  <a:pt x="1022646" y="1022646"/>
                </a:lnTo>
                <a:lnTo>
                  <a:pt x="0" y="10226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988693" y="4976390"/>
            <a:ext cx="974916" cy="974916"/>
          </a:xfrm>
          <a:custGeom>
            <a:avLst/>
            <a:gdLst/>
            <a:ahLst/>
            <a:cxnLst/>
            <a:rect l="l" t="t" r="r" b="b"/>
            <a:pathLst>
              <a:path w="974916" h="974916">
                <a:moveTo>
                  <a:pt x="0" y="0"/>
                </a:moveTo>
                <a:lnTo>
                  <a:pt x="974916" y="0"/>
                </a:lnTo>
                <a:lnTo>
                  <a:pt x="974916" y="974916"/>
                </a:lnTo>
                <a:lnTo>
                  <a:pt x="0" y="9749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1542318" y="3224660"/>
            <a:ext cx="1116506" cy="1106981"/>
            <a:chOff x="0" y="0"/>
            <a:chExt cx="6350000" cy="6295828"/>
          </a:xfrm>
        </p:grpSpPr>
        <p:sp>
          <p:nvSpPr>
            <p:cNvPr id="5" name="Freeform 5"/>
            <p:cNvSpPr/>
            <p:nvPr/>
          </p:nvSpPr>
          <p:spPr>
            <a:xfrm>
              <a:off x="0" y="0"/>
              <a:ext cx="6350000" cy="6295828"/>
            </a:xfrm>
            <a:custGeom>
              <a:avLst/>
              <a:gdLst/>
              <a:ahLst/>
              <a:cxnLst/>
              <a:rect l="l" t="t" r="r" b="b"/>
              <a:pathLst>
                <a:path w="6350000" h="6295828">
                  <a:moveTo>
                    <a:pt x="3175000" y="0"/>
                  </a:moveTo>
                  <a:cubicBezTo>
                    <a:pt x="1421496" y="0"/>
                    <a:pt x="0" y="1409369"/>
                    <a:pt x="0" y="3147914"/>
                  </a:cubicBezTo>
                  <a:cubicBezTo>
                    <a:pt x="0" y="4886459"/>
                    <a:pt x="1421496" y="6295828"/>
                    <a:pt x="3175000" y="6295828"/>
                  </a:cubicBezTo>
                  <a:cubicBezTo>
                    <a:pt x="4928504" y="6295828"/>
                    <a:pt x="6350000" y="4886459"/>
                    <a:pt x="6350000" y="3147914"/>
                  </a:cubicBezTo>
                  <a:cubicBezTo>
                    <a:pt x="6350000" y="1409369"/>
                    <a:pt x="4928504" y="0"/>
                    <a:pt x="3175000" y="0"/>
                  </a:cubicBezTo>
                  <a:close/>
                </a:path>
              </a:pathLst>
            </a:custGeom>
            <a:solidFill>
              <a:srgbClr val="2C5F2F"/>
            </a:solidFill>
          </p:spPr>
        </p:sp>
      </p:grpSp>
      <p:sp>
        <p:nvSpPr>
          <p:cNvPr id="6" name="Freeform 6"/>
          <p:cNvSpPr/>
          <p:nvPr/>
        </p:nvSpPr>
        <p:spPr>
          <a:xfrm>
            <a:off x="1815237" y="7936473"/>
            <a:ext cx="1321827" cy="1321827"/>
          </a:xfrm>
          <a:custGeom>
            <a:avLst/>
            <a:gdLst/>
            <a:ahLst/>
            <a:cxnLst/>
            <a:rect l="l" t="t" r="r" b="b"/>
            <a:pathLst>
              <a:path w="1321827" h="1321827">
                <a:moveTo>
                  <a:pt x="0" y="0"/>
                </a:moveTo>
                <a:lnTo>
                  <a:pt x="1321827" y="0"/>
                </a:lnTo>
                <a:lnTo>
                  <a:pt x="1321827" y="1321827"/>
                </a:lnTo>
                <a:lnTo>
                  <a:pt x="0" y="1321827"/>
                </a:lnTo>
                <a:lnTo>
                  <a:pt x="0" y="0"/>
                </a:lnTo>
                <a:close/>
              </a:path>
            </a:pathLst>
          </a:custGeom>
          <a:blipFill>
            <a:blip r:embed="rId6"/>
            <a:stretch>
              <a:fillRect/>
            </a:stretch>
          </a:blipFill>
        </p:spPr>
      </p:sp>
      <p:sp>
        <p:nvSpPr>
          <p:cNvPr id="7" name="Freeform 7"/>
          <p:cNvSpPr/>
          <p:nvPr/>
        </p:nvSpPr>
        <p:spPr>
          <a:xfrm>
            <a:off x="8174923" y="3204901"/>
            <a:ext cx="9685439" cy="6053399"/>
          </a:xfrm>
          <a:custGeom>
            <a:avLst/>
            <a:gdLst/>
            <a:ahLst/>
            <a:cxnLst/>
            <a:rect l="l" t="t" r="r" b="b"/>
            <a:pathLst>
              <a:path w="9685439" h="6053399">
                <a:moveTo>
                  <a:pt x="0" y="0"/>
                </a:moveTo>
                <a:lnTo>
                  <a:pt x="9685439" y="0"/>
                </a:lnTo>
                <a:lnTo>
                  <a:pt x="9685439" y="6053399"/>
                </a:lnTo>
                <a:lnTo>
                  <a:pt x="0" y="6053399"/>
                </a:lnTo>
                <a:lnTo>
                  <a:pt x="0" y="0"/>
                </a:lnTo>
                <a:close/>
              </a:path>
            </a:pathLst>
          </a:custGeom>
          <a:blipFill>
            <a:blip r:embed="rId7"/>
            <a:stretch>
              <a:fillRect/>
            </a:stretch>
          </a:blipFill>
        </p:spPr>
      </p:sp>
      <p:sp>
        <p:nvSpPr>
          <p:cNvPr id="8" name="TextBox 8"/>
          <p:cNvSpPr txBox="1"/>
          <p:nvPr/>
        </p:nvSpPr>
        <p:spPr>
          <a:xfrm>
            <a:off x="3426133" y="7911625"/>
            <a:ext cx="4157912" cy="1243965"/>
          </a:xfrm>
          <a:prstGeom prst="rect">
            <a:avLst/>
          </a:prstGeom>
        </p:spPr>
        <p:txBody>
          <a:bodyPr lIns="0" tIns="0" rIns="0" bIns="0" rtlCol="0" anchor="t">
            <a:spAutoFit/>
          </a:bodyPr>
          <a:lstStyle/>
          <a:p>
            <a:pPr algn="l">
              <a:lnSpc>
                <a:spcPts val="3360"/>
              </a:lnSpc>
            </a:pPr>
            <a:r>
              <a:rPr lang="en-US" sz="2400">
                <a:solidFill>
                  <a:srgbClr val="14110F"/>
                </a:solidFill>
                <a:latin typeface="Fira Sans Bold"/>
                <a:ea typeface="Fira Sans Bold"/>
                <a:cs typeface="Fira Sans Bold"/>
                <a:sym typeface="Fira Sans Bold"/>
              </a:rPr>
              <a:t>hỗ trợ trong việc xây dựng kế hoạch thực hiện công việc một cách hiệu quả hơn.</a:t>
            </a:r>
          </a:p>
        </p:txBody>
      </p:sp>
      <p:sp>
        <p:nvSpPr>
          <p:cNvPr id="9" name="TextBox 9"/>
          <p:cNvSpPr txBox="1"/>
          <p:nvPr/>
        </p:nvSpPr>
        <p:spPr>
          <a:xfrm>
            <a:off x="3426133" y="6524785"/>
            <a:ext cx="4260636" cy="824865"/>
          </a:xfrm>
          <a:prstGeom prst="rect">
            <a:avLst/>
          </a:prstGeom>
        </p:spPr>
        <p:txBody>
          <a:bodyPr lIns="0" tIns="0" rIns="0" bIns="0" rtlCol="0" anchor="t">
            <a:spAutoFit/>
          </a:bodyPr>
          <a:lstStyle/>
          <a:p>
            <a:pPr algn="l">
              <a:lnSpc>
                <a:spcPts val="3360"/>
              </a:lnSpc>
            </a:pPr>
            <a:r>
              <a:rPr lang="en-US" sz="2400">
                <a:solidFill>
                  <a:srgbClr val="14110F"/>
                </a:solidFill>
                <a:latin typeface="Fira Sans Bold"/>
                <a:ea typeface="Fira Sans Bold"/>
                <a:cs typeface="Fira Sans Bold"/>
                <a:sym typeface="Fira Sans Bold"/>
              </a:rPr>
              <a:t>thể hiện thông tin một cách trực quan</a:t>
            </a:r>
          </a:p>
        </p:txBody>
      </p:sp>
      <p:sp>
        <p:nvSpPr>
          <p:cNvPr id="10" name="TextBox 10"/>
          <p:cNvSpPr txBox="1"/>
          <p:nvPr/>
        </p:nvSpPr>
        <p:spPr>
          <a:xfrm>
            <a:off x="3360096" y="4568536"/>
            <a:ext cx="4392709" cy="1663065"/>
          </a:xfrm>
          <a:prstGeom prst="rect">
            <a:avLst/>
          </a:prstGeom>
        </p:spPr>
        <p:txBody>
          <a:bodyPr lIns="0" tIns="0" rIns="0" bIns="0" rtlCol="0" anchor="t">
            <a:spAutoFit/>
          </a:bodyPr>
          <a:lstStyle/>
          <a:p>
            <a:pPr algn="l">
              <a:lnSpc>
                <a:spcPts val="3360"/>
              </a:lnSpc>
            </a:pPr>
            <a:r>
              <a:rPr lang="en-US" sz="2400">
                <a:solidFill>
                  <a:srgbClr val="14110F"/>
                </a:solidFill>
                <a:latin typeface="Fira Sans Bold"/>
                <a:ea typeface="Fira Sans Bold"/>
                <a:cs typeface="Fira Sans Bold"/>
                <a:sym typeface="Fira Sans Bold"/>
              </a:rPr>
              <a:t>tập trung vào một vấn đề chính, và xung quanh nó là các nhánh liên quan, bao gồm cả lý do gốc của vấn đề.</a:t>
            </a:r>
          </a:p>
        </p:txBody>
      </p:sp>
      <p:sp>
        <p:nvSpPr>
          <p:cNvPr id="11" name="TextBox 11"/>
          <p:cNvSpPr txBox="1"/>
          <p:nvPr/>
        </p:nvSpPr>
        <p:spPr>
          <a:xfrm>
            <a:off x="1693589" y="3533358"/>
            <a:ext cx="813964" cy="590550"/>
          </a:xfrm>
          <a:prstGeom prst="rect">
            <a:avLst/>
          </a:prstGeom>
        </p:spPr>
        <p:txBody>
          <a:bodyPr lIns="0" tIns="0" rIns="0" bIns="0" rtlCol="0" anchor="t">
            <a:spAutoFit/>
          </a:bodyPr>
          <a:lstStyle/>
          <a:p>
            <a:pPr algn="ctr">
              <a:lnSpc>
                <a:spcPts val="4799"/>
              </a:lnSpc>
            </a:pPr>
            <a:r>
              <a:rPr lang="en-US" sz="3999">
                <a:solidFill>
                  <a:srgbClr val="FFFFFF"/>
                </a:solidFill>
                <a:latin typeface="Saira Condensed Bold"/>
                <a:ea typeface="Saira Condensed Bold"/>
                <a:cs typeface="Saira Condensed Bold"/>
                <a:sym typeface="Saira Condensed Bold"/>
              </a:rPr>
              <a:t>3</a:t>
            </a:r>
          </a:p>
        </p:txBody>
      </p:sp>
      <p:sp>
        <p:nvSpPr>
          <p:cNvPr id="12" name="TextBox 12"/>
          <p:cNvSpPr txBox="1"/>
          <p:nvPr/>
        </p:nvSpPr>
        <p:spPr>
          <a:xfrm>
            <a:off x="3137064" y="3482875"/>
            <a:ext cx="6006936" cy="523875"/>
          </a:xfrm>
          <a:prstGeom prst="rect">
            <a:avLst/>
          </a:prstGeom>
        </p:spPr>
        <p:txBody>
          <a:bodyPr lIns="0" tIns="0" rIns="0" bIns="0" rtlCol="0" anchor="t">
            <a:spAutoFit/>
          </a:bodyPr>
          <a:lstStyle/>
          <a:p>
            <a:pPr algn="l">
              <a:lnSpc>
                <a:spcPts val="4200"/>
              </a:lnSpc>
            </a:pPr>
            <a:r>
              <a:rPr lang="en-US" sz="3000">
                <a:solidFill>
                  <a:srgbClr val="14110F"/>
                </a:solidFill>
                <a:latin typeface="Fira Sans"/>
                <a:ea typeface="Fira Sans"/>
                <a:cs typeface="Fira Sans"/>
                <a:sym typeface="Fira Sans"/>
              </a:rPr>
              <a:t>Sử dụng sơ đồ Mindmap</a:t>
            </a:r>
          </a:p>
        </p:txBody>
      </p:sp>
      <p:sp>
        <p:nvSpPr>
          <p:cNvPr id="13" name="TextBox 13"/>
          <p:cNvSpPr txBox="1"/>
          <p:nvPr/>
        </p:nvSpPr>
        <p:spPr>
          <a:xfrm>
            <a:off x="1125553" y="1028700"/>
            <a:ext cx="9324504" cy="1790700"/>
          </a:xfrm>
          <a:prstGeom prst="rect">
            <a:avLst/>
          </a:prstGeom>
        </p:spPr>
        <p:txBody>
          <a:bodyPr lIns="0" tIns="0" rIns="0" bIns="0" rtlCol="0" anchor="t">
            <a:spAutoFit/>
          </a:bodyPr>
          <a:lstStyle/>
          <a:p>
            <a:pPr algn="l">
              <a:lnSpc>
                <a:spcPts val="7050"/>
              </a:lnSpc>
            </a:pPr>
            <a:r>
              <a:rPr lang="en-US" sz="5875">
                <a:solidFill>
                  <a:srgbClr val="14110F"/>
                </a:solidFill>
                <a:latin typeface="Saira Condensed Bold"/>
                <a:ea typeface="Saira Condensed Bold"/>
                <a:cs typeface="Saira Condensed Bold"/>
                <a:sym typeface="Saira Condensed Bold"/>
              </a:rPr>
              <a:t>Phương pháp cải thiện kỹ năng giải quyết vấn đề</a:t>
            </a:r>
          </a:p>
        </p:txBody>
      </p:sp>
      <p:sp>
        <p:nvSpPr>
          <p:cNvPr id="14" name="Freeform 14"/>
          <p:cNvSpPr/>
          <p:nvPr/>
        </p:nvSpPr>
        <p:spPr>
          <a:xfrm>
            <a:off x="8072977" y="-8312399"/>
            <a:ext cx="9478436" cy="9478436"/>
          </a:xfrm>
          <a:custGeom>
            <a:avLst/>
            <a:gdLst/>
            <a:ahLst/>
            <a:cxnLst/>
            <a:rect l="l" t="t" r="r" b="b"/>
            <a:pathLst>
              <a:path w="9478436" h="9478436">
                <a:moveTo>
                  <a:pt x="0" y="0"/>
                </a:moveTo>
                <a:lnTo>
                  <a:pt x="9478437" y="0"/>
                </a:lnTo>
                <a:lnTo>
                  <a:pt x="9478437" y="9478437"/>
                </a:lnTo>
                <a:lnTo>
                  <a:pt x="0" y="947843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64828" y="6489674"/>
            <a:ext cx="1022646" cy="1022646"/>
          </a:xfrm>
          <a:custGeom>
            <a:avLst/>
            <a:gdLst/>
            <a:ahLst/>
            <a:cxnLst/>
            <a:rect l="l" t="t" r="r" b="b"/>
            <a:pathLst>
              <a:path w="1022646" h="1022646">
                <a:moveTo>
                  <a:pt x="0" y="0"/>
                </a:moveTo>
                <a:lnTo>
                  <a:pt x="1022646" y="0"/>
                </a:lnTo>
                <a:lnTo>
                  <a:pt x="1022646" y="1022646"/>
                </a:lnTo>
                <a:lnTo>
                  <a:pt x="0" y="10226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988693" y="4976390"/>
            <a:ext cx="974916" cy="974916"/>
          </a:xfrm>
          <a:custGeom>
            <a:avLst/>
            <a:gdLst/>
            <a:ahLst/>
            <a:cxnLst/>
            <a:rect l="l" t="t" r="r" b="b"/>
            <a:pathLst>
              <a:path w="974916" h="974916">
                <a:moveTo>
                  <a:pt x="0" y="0"/>
                </a:moveTo>
                <a:lnTo>
                  <a:pt x="974916" y="0"/>
                </a:lnTo>
                <a:lnTo>
                  <a:pt x="974916" y="974916"/>
                </a:lnTo>
                <a:lnTo>
                  <a:pt x="0" y="9749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1542318" y="3224660"/>
            <a:ext cx="1116506" cy="1106981"/>
            <a:chOff x="0" y="0"/>
            <a:chExt cx="6350000" cy="6295828"/>
          </a:xfrm>
        </p:grpSpPr>
        <p:sp>
          <p:nvSpPr>
            <p:cNvPr id="5" name="Freeform 5"/>
            <p:cNvSpPr/>
            <p:nvPr/>
          </p:nvSpPr>
          <p:spPr>
            <a:xfrm>
              <a:off x="0" y="0"/>
              <a:ext cx="6350000" cy="6295828"/>
            </a:xfrm>
            <a:custGeom>
              <a:avLst/>
              <a:gdLst/>
              <a:ahLst/>
              <a:cxnLst/>
              <a:rect l="l" t="t" r="r" b="b"/>
              <a:pathLst>
                <a:path w="6350000" h="6295828">
                  <a:moveTo>
                    <a:pt x="3175000" y="0"/>
                  </a:moveTo>
                  <a:cubicBezTo>
                    <a:pt x="1421496" y="0"/>
                    <a:pt x="0" y="1409369"/>
                    <a:pt x="0" y="3147914"/>
                  </a:cubicBezTo>
                  <a:cubicBezTo>
                    <a:pt x="0" y="4886459"/>
                    <a:pt x="1421496" y="6295828"/>
                    <a:pt x="3175000" y="6295828"/>
                  </a:cubicBezTo>
                  <a:cubicBezTo>
                    <a:pt x="4928504" y="6295828"/>
                    <a:pt x="6350000" y="4886459"/>
                    <a:pt x="6350000" y="3147914"/>
                  </a:cubicBezTo>
                  <a:cubicBezTo>
                    <a:pt x="6350000" y="1409369"/>
                    <a:pt x="4928504" y="0"/>
                    <a:pt x="3175000" y="0"/>
                  </a:cubicBezTo>
                  <a:close/>
                </a:path>
              </a:pathLst>
            </a:custGeom>
            <a:solidFill>
              <a:srgbClr val="2C5F2F"/>
            </a:solidFill>
          </p:spPr>
        </p:sp>
      </p:grpSp>
      <p:sp>
        <p:nvSpPr>
          <p:cNvPr id="6" name="Freeform 6"/>
          <p:cNvSpPr/>
          <p:nvPr/>
        </p:nvSpPr>
        <p:spPr>
          <a:xfrm>
            <a:off x="1815237" y="7936473"/>
            <a:ext cx="1321827" cy="1321827"/>
          </a:xfrm>
          <a:custGeom>
            <a:avLst/>
            <a:gdLst/>
            <a:ahLst/>
            <a:cxnLst/>
            <a:rect l="l" t="t" r="r" b="b"/>
            <a:pathLst>
              <a:path w="1321827" h="1321827">
                <a:moveTo>
                  <a:pt x="0" y="0"/>
                </a:moveTo>
                <a:lnTo>
                  <a:pt x="1321827" y="0"/>
                </a:lnTo>
                <a:lnTo>
                  <a:pt x="1321827" y="1321827"/>
                </a:lnTo>
                <a:lnTo>
                  <a:pt x="0" y="1321827"/>
                </a:lnTo>
                <a:lnTo>
                  <a:pt x="0" y="0"/>
                </a:lnTo>
                <a:close/>
              </a:path>
            </a:pathLst>
          </a:custGeom>
          <a:blipFill>
            <a:blip r:embed="rId6"/>
            <a:stretch>
              <a:fillRect/>
            </a:stretch>
          </a:blipFill>
        </p:spPr>
      </p:sp>
      <p:sp>
        <p:nvSpPr>
          <p:cNvPr id="7" name="Freeform 7"/>
          <p:cNvSpPr/>
          <p:nvPr/>
        </p:nvSpPr>
        <p:spPr>
          <a:xfrm>
            <a:off x="-3505433" y="-6968152"/>
            <a:ext cx="9478436" cy="9478436"/>
          </a:xfrm>
          <a:custGeom>
            <a:avLst/>
            <a:gdLst/>
            <a:ahLst/>
            <a:cxnLst/>
            <a:rect l="l" t="t" r="r" b="b"/>
            <a:pathLst>
              <a:path w="9478436" h="9478436">
                <a:moveTo>
                  <a:pt x="0" y="0"/>
                </a:moveTo>
                <a:lnTo>
                  <a:pt x="9478436" y="0"/>
                </a:lnTo>
                <a:lnTo>
                  <a:pt x="9478436" y="9478437"/>
                </a:lnTo>
                <a:lnTo>
                  <a:pt x="0" y="947843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TextBox 8"/>
          <p:cNvSpPr txBox="1"/>
          <p:nvPr/>
        </p:nvSpPr>
        <p:spPr>
          <a:xfrm>
            <a:off x="1125553" y="1028700"/>
            <a:ext cx="9324504" cy="1790700"/>
          </a:xfrm>
          <a:prstGeom prst="rect">
            <a:avLst/>
          </a:prstGeom>
        </p:spPr>
        <p:txBody>
          <a:bodyPr lIns="0" tIns="0" rIns="0" bIns="0" rtlCol="0" anchor="t">
            <a:spAutoFit/>
          </a:bodyPr>
          <a:lstStyle/>
          <a:p>
            <a:pPr algn="l">
              <a:lnSpc>
                <a:spcPts val="7050"/>
              </a:lnSpc>
            </a:pPr>
            <a:r>
              <a:rPr lang="en-US" sz="5875">
                <a:solidFill>
                  <a:srgbClr val="14110F"/>
                </a:solidFill>
                <a:latin typeface="Saira Condensed Bold"/>
                <a:ea typeface="Saira Condensed Bold"/>
                <a:cs typeface="Saira Condensed Bold"/>
                <a:sym typeface="Saira Condensed Bold"/>
              </a:rPr>
              <a:t>Phương pháp cải thiện kỹ năng giải quyết vấn đề</a:t>
            </a:r>
          </a:p>
        </p:txBody>
      </p:sp>
      <p:sp>
        <p:nvSpPr>
          <p:cNvPr id="9" name="Freeform 9"/>
          <p:cNvSpPr/>
          <p:nvPr/>
        </p:nvSpPr>
        <p:spPr>
          <a:xfrm>
            <a:off x="7971880" y="3224660"/>
            <a:ext cx="10239975" cy="6229318"/>
          </a:xfrm>
          <a:custGeom>
            <a:avLst/>
            <a:gdLst/>
            <a:ahLst/>
            <a:cxnLst/>
            <a:rect l="l" t="t" r="r" b="b"/>
            <a:pathLst>
              <a:path w="10239975" h="6229318">
                <a:moveTo>
                  <a:pt x="0" y="0"/>
                </a:moveTo>
                <a:lnTo>
                  <a:pt x="10239975" y="0"/>
                </a:lnTo>
                <a:lnTo>
                  <a:pt x="10239975" y="6229318"/>
                </a:lnTo>
                <a:lnTo>
                  <a:pt x="0" y="6229318"/>
                </a:lnTo>
                <a:lnTo>
                  <a:pt x="0" y="0"/>
                </a:lnTo>
                <a:close/>
              </a:path>
            </a:pathLst>
          </a:custGeom>
          <a:blipFill>
            <a:blip r:embed="rId9"/>
            <a:stretch>
              <a:fillRect/>
            </a:stretch>
          </a:blipFill>
        </p:spPr>
      </p:sp>
      <p:sp>
        <p:nvSpPr>
          <p:cNvPr id="10" name="TextBox 10"/>
          <p:cNvSpPr txBox="1"/>
          <p:nvPr/>
        </p:nvSpPr>
        <p:spPr>
          <a:xfrm>
            <a:off x="3426133" y="7911625"/>
            <a:ext cx="4157912" cy="1243965"/>
          </a:xfrm>
          <a:prstGeom prst="rect">
            <a:avLst/>
          </a:prstGeom>
        </p:spPr>
        <p:txBody>
          <a:bodyPr lIns="0" tIns="0" rIns="0" bIns="0" rtlCol="0" anchor="t">
            <a:spAutoFit/>
          </a:bodyPr>
          <a:lstStyle/>
          <a:p>
            <a:pPr algn="l">
              <a:lnSpc>
                <a:spcPts val="3360"/>
              </a:lnSpc>
            </a:pPr>
            <a:r>
              <a:rPr lang="en-US" sz="2400">
                <a:solidFill>
                  <a:srgbClr val="14110F"/>
                </a:solidFill>
                <a:latin typeface="Fira Sans Bold"/>
                <a:ea typeface="Fira Sans Bold"/>
                <a:cs typeface="Fira Sans Bold"/>
                <a:sym typeface="Fira Sans Bold"/>
              </a:rPr>
              <a:t>phát triển khả năng giải quyết vấn đề một cách linh hoạt.</a:t>
            </a:r>
          </a:p>
        </p:txBody>
      </p:sp>
      <p:sp>
        <p:nvSpPr>
          <p:cNvPr id="11" name="TextBox 11"/>
          <p:cNvSpPr txBox="1"/>
          <p:nvPr/>
        </p:nvSpPr>
        <p:spPr>
          <a:xfrm>
            <a:off x="3426133" y="6564752"/>
            <a:ext cx="4260636" cy="824865"/>
          </a:xfrm>
          <a:prstGeom prst="rect">
            <a:avLst/>
          </a:prstGeom>
        </p:spPr>
        <p:txBody>
          <a:bodyPr lIns="0" tIns="0" rIns="0" bIns="0" rtlCol="0" anchor="t">
            <a:spAutoFit/>
          </a:bodyPr>
          <a:lstStyle/>
          <a:p>
            <a:pPr algn="l">
              <a:lnSpc>
                <a:spcPts val="3360"/>
              </a:lnSpc>
            </a:pPr>
            <a:r>
              <a:rPr lang="en-US" sz="2400">
                <a:solidFill>
                  <a:srgbClr val="14110F"/>
                </a:solidFill>
                <a:latin typeface="Fira Sans Bold"/>
                <a:ea typeface="Fira Sans Bold"/>
                <a:cs typeface="Fira Sans Bold"/>
                <a:sym typeface="Fira Sans Bold"/>
              </a:rPr>
              <a:t>không có ý tưởng nào bị loại trừ</a:t>
            </a:r>
          </a:p>
        </p:txBody>
      </p:sp>
      <p:sp>
        <p:nvSpPr>
          <p:cNvPr id="12" name="TextBox 12"/>
          <p:cNvSpPr txBox="1"/>
          <p:nvPr/>
        </p:nvSpPr>
        <p:spPr>
          <a:xfrm>
            <a:off x="3426133" y="4676254"/>
            <a:ext cx="4392709" cy="1663065"/>
          </a:xfrm>
          <a:prstGeom prst="rect">
            <a:avLst/>
          </a:prstGeom>
        </p:spPr>
        <p:txBody>
          <a:bodyPr lIns="0" tIns="0" rIns="0" bIns="0" rtlCol="0" anchor="t">
            <a:spAutoFit/>
          </a:bodyPr>
          <a:lstStyle/>
          <a:p>
            <a:pPr algn="l">
              <a:lnSpc>
                <a:spcPts val="3360"/>
              </a:lnSpc>
            </a:pPr>
            <a:r>
              <a:rPr lang="en-US" sz="2400">
                <a:solidFill>
                  <a:srgbClr val="14110F"/>
                </a:solidFill>
                <a:latin typeface="Fira Sans Bold"/>
                <a:ea typeface="Fira Sans Bold"/>
                <a:cs typeface="Fira Sans Bold"/>
                <a:sym typeface="Fira Sans Bold"/>
              </a:rPr>
              <a:t>ý tưởng không bị giới hạn, tạo thành các giải pháp mới mẻ, sáng tạo và độc nhất cho một vấn đề</a:t>
            </a:r>
          </a:p>
        </p:txBody>
      </p:sp>
      <p:sp>
        <p:nvSpPr>
          <p:cNvPr id="13" name="TextBox 13"/>
          <p:cNvSpPr txBox="1"/>
          <p:nvPr/>
        </p:nvSpPr>
        <p:spPr>
          <a:xfrm>
            <a:off x="1693589" y="3533358"/>
            <a:ext cx="813964" cy="590550"/>
          </a:xfrm>
          <a:prstGeom prst="rect">
            <a:avLst/>
          </a:prstGeom>
        </p:spPr>
        <p:txBody>
          <a:bodyPr lIns="0" tIns="0" rIns="0" bIns="0" rtlCol="0" anchor="t">
            <a:spAutoFit/>
          </a:bodyPr>
          <a:lstStyle/>
          <a:p>
            <a:pPr algn="ctr">
              <a:lnSpc>
                <a:spcPts val="4799"/>
              </a:lnSpc>
            </a:pPr>
            <a:r>
              <a:rPr lang="en-US" sz="3999">
                <a:solidFill>
                  <a:srgbClr val="FFFFFF"/>
                </a:solidFill>
                <a:latin typeface="Saira Condensed Bold"/>
                <a:ea typeface="Saira Condensed Bold"/>
                <a:cs typeface="Saira Condensed Bold"/>
                <a:sym typeface="Saira Condensed Bold"/>
              </a:rPr>
              <a:t>4</a:t>
            </a:r>
          </a:p>
        </p:txBody>
      </p:sp>
      <p:sp>
        <p:nvSpPr>
          <p:cNvPr id="14" name="TextBox 14"/>
          <p:cNvSpPr txBox="1"/>
          <p:nvPr/>
        </p:nvSpPr>
        <p:spPr>
          <a:xfrm>
            <a:off x="3137064" y="3482875"/>
            <a:ext cx="6006936" cy="523875"/>
          </a:xfrm>
          <a:prstGeom prst="rect">
            <a:avLst/>
          </a:prstGeom>
        </p:spPr>
        <p:txBody>
          <a:bodyPr lIns="0" tIns="0" rIns="0" bIns="0" rtlCol="0" anchor="t">
            <a:spAutoFit/>
          </a:bodyPr>
          <a:lstStyle/>
          <a:p>
            <a:pPr algn="l">
              <a:lnSpc>
                <a:spcPts val="4200"/>
              </a:lnSpc>
            </a:pPr>
            <a:r>
              <a:rPr lang="en-US" sz="3000">
                <a:solidFill>
                  <a:srgbClr val="14110F"/>
                </a:solidFill>
                <a:latin typeface="Fira Sans"/>
                <a:ea typeface="Fira Sans"/>
                <a:cs typeface="Fira Sans"/>
                <a:sym typeface="Fira Sans"/>
              </a:rPr>
              <a:t>Kỹ thuật Brainstorming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3615042"/>
            <a:ext cx="5590972" cy="1076325"/>
          </a:xfrm>
          <a:prstGeom prst="rect">
            <a:avLst/>
          </a:prstGeom>
        </p:spPr>
        <p:txBody>
          <a:bodyPr lIns="0" tIns="0" rIns="0" bIns="0" rtlCol="0" anchor="t">
            <a:spAutoFit/>
          </a:bodyPr>
          <a:lstStyle/>
          <a:p>
            <a:pPr algn="l">
              <a:lnSpc>
                <a:spcPts val="8400"/>
              </a:lnSpc>
            </a:pPr>
            <a:r>
              <a:rPr lang="en-US" sz="7000">
                <a:solidFill>
                  <a:srgbClr val="14110F"/>
                </a:solidFill>
                <a:latin typeface="Saira Condensed Bold"/>
                <a:ea typeface="Saira Condensed Bold"/>
                <a:cs typeface="Saira Condensed Bold"/>
                <a:sym typeface="Saira Condensed Bold"/>
              </a:rPr>
              <a:t>Cảm ơn bạn!</a:t>
            </a:r>
          </a:p>
        </p:txBody>
      </p:sp>
      <p:sp>
        <p:nvSpPr>
          <p:cNvPr id="3" name="TextBox 3"/>
          <p:cNvSpPr txBox="1"/>
          <p:nvPr/>
        </p:nvSpPr>
        <p:spPr>
          <a:xfrm>
            <a:off x="12503797" y="3671239"/>
            <a:ext cx="4755503" cy="935355"/>
          </a:xfrm>
          <a:prstGeom prst="rect">
            <a:avLst/>
          </a:prstGeom>
        </p:spPr>
        <p:txBody>
          <a:bodyPr lIns="0" tIns="0" rIns="0" bIns="0" rtlCol="0" anchor="t">
            <a:spAutoFit/>
          </a:bodyPr>
          <a:lstStyle/>
          <a:p>
            <a:pPr algn="l">
              <a:lnSpc>
                <a:spcPts val="3705"/>
              </a:lnSpc>
            </a:pPr>
            <a:r>
              <a:rPr lang="en-US" sz="2850">
                <a:solidFill>
                  <a:srgbClr val="14110F"/>
                </a:solidFill>
                <a:latin typeface="Fira Sans Light"/>
                <a:ea typeface="Fira Sans Light"/>
                <a:cs typeface="Fira Sans Light"/>
                <a:sym typeface="Fira Sans Light"/>
              </a:rPr>
              <a:t>Hãy đưa ra câu hỏi nếu bạn có thắc mắc !</a:t>
            </a:r>
          </a:p>
        </p:txBody>
      </p:sp>
      <p:sp>
        <p:nvSpPr>
          <p:cNvPr id="4" name="Freeform 4"/>
          <p:cNvSpPr/>
          <p:nvPr/>
        </p:nvSpPr>
        <p:spPr>
          <a:xfrm>
            <a:off x="7293073" y="1028700"/>
            <a:ext cx="4039599" cy="6258533"/>
          </a:xfrm>
          <a:custGeom>
            <a:avLst/>
            <a:gdLst/>
            <a:ahLst/>
            <a:cxnLst/>
            <a:rect l="l" t="t" r="r" b="b"/>
            <a:pathLst>
              <a:path w="4039599" h="6258533">
                <a:moveTo>
                  <a:pt x="0" y="0"/>
                </a:moveTo>
                <a:lnTo>
                  <a:pt x="4039599" y="0"/>
                </a:lnTo>
                <a:lnTo>
                  <a:pt x="4039599" y="6258533"/>
                </a:lnTo>
                <a:lnTo>
                  <a:pt x="0" y="62585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307710" y="2149721"/>
            <a:ext cx="8778021" cy="6288255"/>
          </a:xfrm>
          <a:custGeom>
            <a:avLst/>
            <a:gdLst/>
            <a:ahLst/>
            <a:cxnLst/>
            <a:rect l="l" t="t" r="r" b="b"/>
            <a:pathLst>
              <a:path w="8778021" h="6288255">
                <a:moveTo>
                  <a:pt x="0" y="0"/>
                </a:moveTo>
                <a:lnTo>
                  <a:pt x="8778021" y="0"/>
                </a:lnTo>
                <a:lnTo>
                  <a:pt x="8778021" y="6288255"/>
                </a:lnTo>
                <a:lnTo>
                  <a:pt x="0" y="62882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TextBox 3"/>
          <p:cNvSpPr txBox="1"/>
          <p:nvPr/>
        </p:nvSpPr>
        <p:spPr>
          <a:xfrm>
            <a:off x="1028700" y="2407959"/>
            <a:ext cx="5657321" cy="2050723"/>
          </a:xfrm>
          <a:prstGeom prst="rect">
            <a:avLst/>
          </a:prstGeom>
        </p:spPr>
        <p:txBody>
          <a:bodyPr lIns="0" tIns="0" rIns="0" bIns="0" rtlCol="0" anchor="t">
            <a:spAutoFit/>
          </a:bodyPr>
          <a:lstStyle/>
          <a:p>
            <a:pPr algn="l">
              <a:lnSpc>
                <a:spcPts val="3273"/>
              </a:lnSpc>
            </a:pPr>
            <a:r>
              <a:rPr lang="en-US" sz="2518">
                <a:solidFill>
                  <a:srgbClr val="14110F"/>
                </a:solidFill>
                <a:latin typeface="Fira Sans Light"/>
                <a:ea typeface="Fira Sans Light"/>
                <a:cs typeface="Fira Sans Light"/>
                <a:sym typeface="Fira Sans Light"/>
              </a:rPr>
              <a:t>“Làm thế nào để tôi trở thành một doanh nhân thành đạt?” “Làm sao tôi có thể về nhà hay đi học hoặc đi làm một cách tiết kiệm thời gian nhất trước tình trạng kẹt xe giờ cao điểm?”</a:t>
            </a:r>
          </a:p>
        </p:txBody>
      </p:sp>
      <p:sp>
        <p:nvSpPr>
          <p:cNvPr id="4" name="TextBox 4"/>
          <p:cNvSpPr txBox="1"/>
          <p:nvPr/>
        </p:nvSpPr>
        <p:spPr>
          <a:xfrm>
            <a:off x="3251222" y="5866778"/>
            <a:ext cx="5142316" cy="1135380"/>
          </a:xfrm>
          <a:prstGeom prst="rect">
            <a:avLst/>
          </a:prstGeom>
        </p:spPr>
        <p:txBody>
          <a:bodyPr lIns="0" tIns="0" rIns="0" bIns="0" rtlCol="0" anchor="t">
            <a:spAutoFit/>
          </a:bodyPr>
          <a:lstStyle/>
          <a:p>
            <a:pPr algn="l">
              <a:lnSpc>
                <a:spcPts val="3045"/>
              </a:lnSpc>
            </a:pPr>
            <a:r>
              <a:rPr lang="en-US" sz="2175">
                <a:solidFill>
                  <a:srgbClr val="14110F"/>
                </a:solidFill>
                <a:latin typeface="Fira Sans Light"/>
                <a:ea typeface="Fira Sans Light"/>
                <a:cs typeface="Fira Sans Light"/>
                <a:sym typeface="Fira Sans Light"/>
              </a:rPr>
              <a:t>Con người ở vào hoàn cảnh nào đó đặt cho mình câu hỏi “làm sao để?” thì nghĩa là chúng ta đang đối đầu với vấn đề.</a:t>
            </a:r>
          </a:p>
        </p:txBody>
      </p:sp>
      <p:sp>
        <p:nvSpPr>
          <p:cNvPr id="5" name="AutoShape 5"/>
          <p:cNvSpPr/>
          <p:nvPr/>
        </p:nvSpPr>
        <p:spPr>
          <a:xfrm flipH="1" flipV="1">
            <a:off x="2638046" y="5914403"/>
            <a:ext cx="0" cy="1087755"/>
          </a:xfrm>
          <a:prstGeom prst="line">
            <a:avLst/>
          </a:prstGeom>
          <a:ln w="28575" cap="flat">
            <a:solidFill>
              <a:srgbClr val="14110F"/>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1820300"/>
            <a:ext cx="6215225" cy="5410974"/>
            <a:chOff x="0" y="0"/>
            <a:chExt cx="8286967" cy="7214632"/>
          </a:xfrm>
        </p:grpSpPr>
        <p:sp>
          <p:nvSpPr>
            <p:cNvPr id="3" name="TextBox 3"/>
            <p:cNvSpPr txBox="1"/>
            <p:nvPr/>
          </p:nvSpPr>
          <p:spPr>
            <a:xfrm>
              <a:off x="0" y="303107"/>
              <a:ext cx="8286967" cy="1206500"/>
            </a:xfrm>
            <a:prstGeom prst="rect">
              <a:avLst/>
            </a:prstGeom>
          </p:spPr>
          <p:txBody>
            <a:bodyPr lIns="0" tIns="0" rIns="0" bIns="0" rtlCol="0" anchor="t">
              <a:spAutoFit/>
            </a:bodyPr>
            <a:lstStyle/>
            <a:p>
              <a:pPr algn="l">
                <a:lnSpc>
                  <a:spcPts val="7140"/>
                </a:lnSpc>
              </a:pPr>
              <a:r>
                <a:rPr lang="en-US" sz="5950">
                  <a:solidFill>
                    <a:srgbClr val="14110F"/>
                  </a:solidFill>
                  <a:latin typeface="Saira Condensed Bold"/>
                  <a:ea typeface="Saira Condensed Bold"/>
                  <a:cs typeface="Saira Condensed Bold"/>
                  <a:sym typeface="Saira Condensed Bold"/>
                </a:rPr>
                <a:t>Vấn đề là gì</a:t>
              </a:r>
            </a:p>
          </p:txBody>
        </p:sp>
        <p:sp>
          <p:nvSpPr>
            <p:cNvPr id="4" name="TextBox 4"/>
            <p:cNvSpPr txBox="1"/>
            <p:nvPr/>
          </p:nvSpPr>
          <p:spPr>
            <a:xfrm>
              <a:off x="0" y="1955421"/>
              <a:ext cx="6920161" cy="5270500"/>
            </a:xfrm>
            <a:prstGeom prst="rect">
              <a:avLst/>
            </a:prstGeom>
          </p:spPr>
          <p:txBody>
            <a:bodyPr lIns="0" tIns="0" rIns="0" bIns="0" rtlCol="0" anchor="t">
              <a:spAutoFit/>
            </a:bodyPr>
            <a:lstStyle/>
            <a:p>
              <a:pPr marL="647700" lvl="1" indent="-323850" algn="l">
                <a:lnSpc>
                  <a:spcPts val="3900"/>
                </a:lnSpc>
                <a:buFont typeface="Arial"/>
                <a:buChar char="•"/>
              </a:pPr>
              <a:r>
                <a:rPr lang="en-US" sz="3000">
                  <a:solidFill>
                    <a:srgbClr val="14110F"/>
                  </a:solidFill>
                  <a:latin typeface="Fira Sans Light"/>
                  <a:ea typeface="Fira Sans Light"/>
                  <a:cs typeface="Fira Sans Light"/>
                  <a:sym typeface="Fira Sans Light"/>
                </a:rPr>
                <a:t>Vấn đề là một tình huống khó khăn hoặc bất ổn phát sinh trong công việc và đời sống.</a:t>
              </a:r>
            </a:p>
            <a:p>
              <a:pPr marL="647700" lvl="1" indent="-323850" algn="l">
                <a:lnSpc>
                  <a:spcPts val="3900"/>
                </a:lnSpc>
                <a:buFont typeface="Arial"/>
                <a:buChar char="•"/>
              </a:pPr>
              <a:r>
                <a:rPr lang="en-US" sz="3000">
                  <a:solidFill>
                    <a:srgbClr val="14110F"/>
                  </a:solidFill>
                  <a:latin typeface="Fira Sans Light"/>
                  <a:ea typeface="Fira Sans Light"/>
                  <a:cs typeface="Fira Sans Light"/>
                  <a:sym typeface="Fira Sans Light"/>
                </a:rPr>
                <a:t>Vấn đề có thể xuất hiện ở nhiều lĩnh vực trong cuộc sống, từ cá nhân cho đến cộng đồng và toàn xã hội.</a:t>
              </a:r>
            </a:p>
          </p:txBody>
        </p:sp>
      </p:grpSp>
      <p:sp>
        <p:nvSpPr>
          <p:cNvPr id="5" name="Freeform 5"/>
          <p:cNvSpPr/>
          <p:nvPr/>
        </p:nvSpPr>
        <p:spPr>
          <a:xfrm>
            <a:off x="-3148099" y="-209243"/>
            <a:ext cx="10769169" cy="7440517"/>
          </a:xfrm>
          <a:custGeom>
            <a:avLst/>
            <a:gdLst/>
            <a:ahLst/>
            <a:cxnLst/>
            <a:rect l="l" t="t" r="r" b="b"/>
            <a:pathLst>
              <a:path w="10769169" h="7440517">
                <a:moveTo>
                  <a:pt x="0" y="0"/>
                </a:moveTo>
                <a:lnTo>
                  <a:pt x="10769169" y="0"/>
                </a:lnTo>
                <a:lnTo>
                  <a:pt x="10769169" y="7440517"/>
                </a:lnTo>
                <a:lnTo>
                  <a:pt x="0" y="744051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flipH="1">
            <a:off x="8477156" y="-105209"/>
            <a:ext cx="11831106" cy="10497418"/>
          </a:xfrm>
          <a:custGeom>
            <a:avLst/>
            <a:gdLst/>
            <a:ahLst/>
            <a:cxnLst/>
            <a:rect l="l" t="t" r="r" b="b"/>
            <a:pathLst>
              <a:path w="11831106" h="10497418">
                <a:moveTo>
                  <a:pt x="11831106" y="0"/>
                </a:moveTo>
                <a:lnTo>
                  <a:pt x="0" y="0"/>
                </a:lnTo>
                <a:lnTo>
                  <a:pt x="0" y="10497418"/>
                </a:lnTo>
                <a:lnTo>
                  <a:pt x="11831106" y="10497418"/>
                </a:lnTo>
                <a:lnTo>
                  <a:pt x="11831106"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 name="Group 3"/>
          <p:cNvGrpSpPr/>
          <p:nvPr/>
        </p:nvGrpSpPr>
        <p:grpSpPr>
          <a:xfrm>
            <a:off x="1028700" y="2908839"/>
            <a:ext cx="8115300" cy="4997615"/>
            <a:chOff x="0" y="0"/>
            <a:chExt cx="10820400" cy="6663487"/>
          </a:xfrm>
        </p:grpSpPr>
        <p:sp>
          <p:nvSpPr>
            <p:cNvPr id="4" name="TextBox 4"/>
            <p:cNvSpPr txBox="1"/>
            <p:nvPr/>
          </p:nvSpPr>
          <p:spPr>
            <a:xfrm>
              <a:off x="0" y="-15169"/>
              <a:ext cx="10820400" cy="1431925"/>
            </a:xfrm>
            <a:prstGeom prst="rect">
              <a:avLst/>
            </a:prstGeom>
          </p:spPr>
          <p:txBody>
            <a:bodyPr lIns="0" tIns="0" rIns="0" bIns="0" rtlCol="0" anchor="t">
              <a:spAutoFit/>
            </a:bodyPr>
            <a:lstStyle/>
            <a:p>
              <a:pPr algn="l">
                <a:lnSpc>
                  <a:spcPts val="8400"/>
                </a:lnSpc>
              </a:pPr>
              <a:r>
                <a:rPr lang="en-US" sz="7000">
                  <a:solidFill>
                    <a:srgbClr val="14110F"/>
                  </a:solidFill>
                  <a:latin typeface="Saira Condensed Bold"/>
                  <a:ea typeface="Saira Condensed Bold"/>
                  <a:cs typeface="Saira Condensed Bold"/>
                  <a:sym typeface="Saira Condensed Bold"/>
                </a:rPr>
                <a:t>Giải quyết vấn đề là gì</a:t>
              </a:r>
            </a:p>
          </p:txBody>
        </p:sp>
        <p:sp>
          <p:nvSpPr>
            <p:cNvPr id="5" name="TextBox 5"/>
            <p:cNvSpPr txBox="1"/>
            <p:nvPr/>
          </p:nvSpPr>
          <p:spPr>
            <a:xfrm>
              <a:off x="502" y="1861278"/>
              <a:ext cx="8911690" cy="2628900"/>
            </a:xfrm>
            <a:prstGeom prst="rect">
              <a:avLst/>
            </a:prstGeom>
          </p:spPr>
          <p:txBody>
            <a:bodyPr lIns="0" tIns="0" rIns="0" bIns="0" rtlCol="0" anchor="t">
              <a:spAutoFit/>
            </a:bodyPr>
            <a:lstStyle/>
            <a:p>
              <a:pPr algn="l">
                <a:lnSpc>
                  <a:spcPts val="3900"/>
                </a:lnSpc>
              </a:pPr>
              <a:r>
                <a:rPr lang="en-US" sz="3000">
                  <a:solidFill>
                    <a:srgbClr val="14110F"/>
                  </a:solidFill>
                  <a:latin typeface="Fira Sans Light"/>
                  <a:ea typeface="Fira Sans Light"/>
                  <a:cs typeface="Fira Sans Light"/>
                  <a:sym typeface="Fira Sans Light"/>
                </a:rPr>
                <a:t>Giải quyết vấn đề là quá trình tìm hiểu và thực hiện các biện pháp nhằm đưa ra lời giải hoặc phương pháp để khắc phục vấn đề đó.</a:t>
              </a:r>
            </a:p>
          </p:txBody>
        </p:sp>
        <p:sp>
          <p:nvSpPr>
            <p:cNvPr id="6" name="TextBox 6"/>
            <p:cNvSpPr txBox="1"/>
            <p:nvPr/>
          </p:nvSpPr>
          <p:spPr>
            <a:xfrm>
              <a:off x="0" y="6030251"/>
              <a:ext cx="8911690" cy="471805"/>
            </a:xfrm>
            <a:prstGeom prst="rect">
              <a:avLst/>
            </a:prstGeom>
          </p:spPr>
          <p:txBody>
            <a:bodyPr lIns="0" tIns="0" rIns="0" bIns="0" rtlCol="0" anchor="t">
              <a:spAutoFit/>
            </a:bodyPr>
            <a:lstStyle/>
            <a:p>
              <a:pPr algn="l">
                <a:lnSpc>
                  <a:spcPts val="2940"/>
                </a:lnSpc>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72232" y="691128"/>
            <a:ext cx="6201758" cy="10932586"/>
          </a:xfrm>
          <a:custGeom>
            <a:avLst/>
            <a:gdLst/>
            <a:ahLst/>
            <a:cxnLst/>
            <a:rect l="l" t="t" r="r" b="b"/>
            <a:pathLst>
              <a:path w="6201758" h="10932586">
                <a:moveTo>
                  <a:pt x="0" y="0"/>
                </a:moveTo>
                <a:lnTo>
                  <a:pt x="6201758" y="0"/>
                </a:lnTo>
                <a:lnTo>
                  <a:pt x="6201758" y="10932586"/>
                </a:lnTo>
                <a:lnTo>
                  <a:pt x="0" y="109325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671078" y="2792623"/>
            <a:ext cx="6588222" cy="4966751"/>
            <a:chOff x="0" y="0"/>
            <a:chExt cx="8784295" cy="6622335"/>
          </a:xfrm>
        </p:grpSpPr>
        <p:sp>
          <p:nvSpPr>
            <p:cNvPr id="4" name="TextBox 4"/>
            <p:cNvSpPr txBox="1"/>
            <p:nvPr/>
          </p:nvSpPr>
          <p:spPr>
            <a:xfrm>
              <a:off x="0" y="-9525"/>
              <a:ext cx="8784295" cy="2854325"/>
            </a:xfrm>
            <a:prstGeom prst="rect">
              <a:avLst/>
            </a:prstGeom>
          </p:spPr>
          <p:txBody>
            <a:bodyPr lIns="0" tIns="0" rIns="0" bIns="0" rtlCol="0" anchor="t">
              <a:spAutoFit/>
            </a:bodyPr>
            <a:lstStyle/>
            <a:p>
              <a:pPr algn="l">
                <a:lnSpc>
                  <a:spcPts val="8400"/>
                </a:lnSpc>
              </a:pPr>
              <a:r>
                <a:rPr lang="en-US" sz="7000">
                  <a:solidFill>
                    <a:srgbClr val="14110F"/>
                  </a:solidFill>
                  <a:latin typeface="Saira Condensed Bold"/>
                  <a:ea typeface="Saira Condensed Bold"/>
                  <a:cs typeface="Saira Condensed Bold"/>
                  <a:sym typeface="Saira Condensed Bold"/>
                </a:rPr>
                <a:t>Kỹ năng giải quyết vấn đề là gì</a:t>
              </a:r>
            </a:p>
          </p:txBody>
        </p:sp>
        <p:sp>
          <p:nvSpPr>
            <p:cNvPr id="5" name="TextBox 5"/>
            <p:cNvSpPr txBox="1"/>
            <p:nvPr/>
          </p:nvSpPr>
          <p:spPr>
            <a:xfrm>
              <a:off x="0" y="3993435"/>
              <a:ext cx="8784295" cy="2628900"/>
            </a:xfrm>
            <a:prstGeom prst="rect">
              <a:avLst/>
            </a:prstGeom>
          </p:spPr>
          <p:txBody>
            <a:bodyPr lIns="0" tIns="0" rIns="0" bIns="0" rtlCol="0" anchor="t">
              <a:spAutoFit/>
            </a:bodyPr>
            <a:lstStyle/>
            <a:p>
              <a:pPr algn="l">
                <a:lnSpc>
                  <a:spcPts val="3900"/>
                </a:lnSpc>
              </a:pPr>
              <a:r>
                <a:rPr lang="en-US" sz="3000">
                  <a:solidFill>
                    <a:srgbClr val="14110F"/>
                  </a:solidFill>
                  <a:latin typeface="Fira Sans Light"/>
                  <a:ea typeface="Fira Sans Light"/>
                  <a:cs typeface="Fira Sans Light"/>
                  <a:sym typeface="Fira Sans Light"/>
                </a:rPr>
                <a:t>Kỹ năng giải quyết vấn đề là khả năng xác định vấn đề,phân tích phương án cũng và tìm ra giải pháp khả thi để giải quyết vấn đề.</a:t>
              </a:r>
            </a:p>
          </p:txBody>
        </p:sp>
        <p:sp>
          <p:nvSpPr>
            <p:cNvPr id="6" name="AutoShape 6"/>
            <p:cNvSpPr/>
            <p:nvPr/>
          </p:nvSpPr>
          <p:spPr>
            <a:xfrm>
              <a:off x="0" y="3361614"/>
              <a:ext cx="8784295" cy="0"/>
            </a:xfrm>
            <a:prstGeom prst="line">
              <a:avLst/>
            </a:prstGeom>
            <a:ln w="38100" cap="flat">
              <a:solidFill>
                <a:srgbClr val="14110F"/>
              </a:solidFill>
              <a:prstDash val="solid"/>
              <a:headEnd type="none" w="sm" len="sm"/>
              <a:tailEnd type="none" w="sm" len="sm"/>
            </a:ln>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56992" y="3273943"/>
            <a:ext cx="7393193" cy="2240672"/>
            <a:chOff x="0" y="0"/>
            <a:chExt cx="9857591" cy="2987563"/>
          </a:xfrm>
        </p:grpSpPr>
        <p:sp>
          <p:nvSpPr>
            <p:cNvPr id="3" name="TextBox 3"/>
            <p:cNvSpPr txBox="1"/>
            <p:nvPr/>
          </p:nvSpPr>
          <p:spPr>
            <a:xfrm>
              <a:off x="0" y="-9525"/>
              <a:ext cx="9857591" cy="1431925"/>
            </a:xfrm>
            <a:prstGeom prst="rect">
              <a:avLst/>
            </a:prstGeom>
          </p:spPr>
          <p:txBody>
            <a:bodyPr lIns="0" tIns="0" rIns="0" bIns="0" rtlCol="0" anchor="t">
              <a:spAutoFit/>
            </a:bodyPr>
            <a:lstStyle/>
            <a:p>
              <a:pPr algn="l">
                <a:lnSpc>
                  <a:spcPts val="8400"/>
                </a:lnSpc>
              </a:pPr>
              <a:r>
                <a:rPr lang="en-US" sz="7000">
                  <a:solidFill>
                    <a:srgbClr val="14110F"/>
                  </a:solidFill>
                  <a:latin typeface="Saira Condensed Bold"/>
                  <a:ea typeface="Saira Condensed Bold"/>
                  <a:cs typeface="Saira Condensed Bold"/>
                  <a:sym typeface="Saira Condensed Bold"/>
                </a:rPr>
                <a:t>Vấn đề ví dụ</a:t>
              </a:r>
            </a:p>
          </p:txBody>
        </p:sp>
        <p:sp>
          <p:nvSpPr>
            <p:cNvPr id="4" name="TextBox 4"/>
            <p:cNvSpPr txBox="1"/>
            <p:nvPr/>
          </p:nvSpPr>
          <p:spPr>
            <a:xfrm>
              <a:off x="0" y="1713329"/>
              <a:ext cx="9085915" cy="1308100"/>
            </a:xfrm>
            <a:prstGeom prst="rect">
              <a:avLst/>
            </a:prstGeom>
          </p:spPr>
          <p:txBody>
            <a:bodyPr lIns="0" tIns="0" rIns="0" bIns="0" rtlCol="0" anchor="t">
              <a:spAutoFit/>
            </a:bodyPr>
            <a:lstStyle/>
            <a:p>
              <a:pPr algn="l">
                <a:lnSpc>
                  <a:spcPts val="3900"/>
                </a:lnSpc>
              </a:pPr>
              <a:r>
                <a:rPr lang="en-US" sz="3000">
                  <a:solidFill>
                    <a:srgbClr val="14110F"/>
                  </a:solidFill>
                  <a:latin typeface="Fira Sans Light"/>
                  <a:ea typeface="Fira Sans Light"/>
                  <a:cs typeface="Fira Sans Light"/>
                  <a:sym typeface="Fira Sans Light"/>
                </a:rPr>
                <a:t>Đi học đến gần trường thì phát hiện ra không mang vở ghi !</a:t>
              </a:r>
            </a:p>
          </p:txBody>
        </p:sp>
      </p:grpSp>
      <p:sp>
        <p:nvSpPr>
          <p:cNvPr id="5" name="Freeform 5"/>
          <p:cNvSpPr/>
          <p:nvPr/>
        </p:nvSpPr>
        <p:spPr>
          <a:xfrm>
            <a:off x="8497152" y="-1413600"/>
            <a:ext cx="13410124" cy="7046410"/>
          </a:xfrm>
          <a:custGeom>
            <a:avLst/>
            <a:gdLst/>
            <a:ahLst/>
            <a:cxnLst/>
            <a:rect l="l" t="t" r="r" b="b"/>
            <a:pathLst>
              <a:path w="13410124" h="7046410">
                <a:moveTo>
                  <a:pt x="0" y="0"/>
                </a:moveTo>
                <a:lnTo>
                  <a:pt x="13410123" y="0"/>
                </a:lnTo>
                <a:lnTo>
                  <a:pt x="13410123" y="7046411"/>
                </a:lnTo>
                <a:lnTo>
                  <a:pt x="0" y="70464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2567222"/>
            <a:ext cx="5470400" cy="5152556"/>
            <a:chOff x="0" y="0"/>
            <a:chExt cx="7293867" cy="6870075"/>
          </a:xfrm>
        </p:grpSpPr>
        <p:sp>
          <p:nvSpPr>
            <p:cNvPr id="3" name="TextBox 3"/>
            <p:cNvSpPr txBox="1"/>
            <p:nvPr/>
          </p:nvSpPr>
          <p:spPr>
            <a:xfrm>
              <a:off x="0" y="-26458"/>
              <a:ext cx="7293867" cy="4276725"/>
            </a:xfrm>
            <a:prstGeom prst="rect">
              <a:avLst/>
            </a:prstGeom>
          </p:spPr>
          <p:txBody>
            <a:bodyPr lIns="0" tIns="0" rIns="0" bIns="0" rtlCol="0" anchor="t">
              <a:spAutoFit/>
            </a:bodyPr>
            <a:lstStyle/>
            <a:p>
              <a:pPr algn="l">
                <a:lnSpc>
                  <a:spcPts val="8400"/>
                </a:lnSpc>
              </a:pPr>
              <a:r>
                <a:rPr lang="en-US" sz="7000">
                  <a:solidFill>
                    <a:srgbClr val="14110F"/>
                  </a:solidFill>
                  <a:latin typeface="Saira Condensed Bold"/>
                  <a:ea typeface="Saira Condensed Bold"/>
                  <a:cs typeface="Saira Condensed Bold"/>
                  <a:sym typeface="Saira Condensed Bold"/>
                </a:rPr>
                <a:t>Trước khi có kỹ năng giải quyết vấn đề</a:t>
              </a:r>
            </a:p>
          </p:txBody>
        </p:sp>
        <p:sp>
          <p:nvSpPr>
            <p:cNvPr id="4" name="TextBox 4"/>
            <p:cNvSpPr txBox="1"/>
            <p:nvPr/>
          </p:nvSpPr>
          <p:spPr>
            <a:xfrm>
              <a:off x="0" y="4785864"/>
              <a:ext cx="6752093" cy="1968500"/>
            </a:xfrm>
            <a:prstGeom prst="rect">
              <a:avLst/>
            </a:prstGeom>
          </p:spPr>
          <p:txBody>
            <a:bodyPr lIns="0" tIns="0" rIns="0" bIns="0" rtlCol="0" anchor="t">
              <a:spAutoFit/>
            </a:bodyPr>
            <a:lstStyle/>
            <a:p>
              <a:pPr algn="l">
                <a:lnSpc>
                  <a:spcPts val="3900"/>
                </a:lnSpc>
              </a:pPr>
              <a:r>
                <a:rPr lang="en-US" sz="3000">
                  <a:solidFill>
                    <a:srgbClr val="14110F"/>
                  </a:solidFill>
                  <a:latin typeface="Fira Sans Light"/>
                  <a:ea typeface="Fira Sans Light"/>
                  <a:cs typeface="Fira Sans Light"/>
                  <a:sym typeface="Fira Sans Light"/>
                </a:rPr>
                <a:t>Giải quyết vấn đề theo một cách chủ quan, theo kinh nghiệm cá nhân</a:t>
              </a:r>
            </a:p>
          </p:txBody>
        </p:sp>
      </p:grpSp>
      <p:sp>
        <p:nvSpPr>
          <p:cNvPr id="5" name="Freeform 5"/>
          <p:cNvSpPr/>
          <p:nvPr/>
        </p:nvSpPr>
        <p:spPr>
          <a:xfrm>
            <a:off x="-2158845" y="161423"/>
            <a:ext cx="10128861" cy="8176754"/>
          </a:xfrm>
          <a:custGeom>
            <a:avLst/>
            <a:gdLst/>
            <a:ahLst/>
            <a:cxnLst/>
            <a:rect l="l" t="t" r="r" b="b"/>
            <a:pathLst>
              <a:path w="10128861" h="8176754">
                <a:moveTo>
                  <a:pt x="0" y="0"/>
                </a:moveTo>
                <a:lnTo>
                  <a:pt x="10128862" y="0"/>
                </a:lnTo>
                <a:lnTo>
                  <a:pt x="10128862" y="8176753"/>
                </a:lnTo>
                <a:lnTo>
                  <a:pt x="0" y="81767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9129712" y="1234147"/>
            <a:ext cx="0" cy="8211928"/>
          </a:xfrm>
          <a:prstGeom prst="line">
            <a:avLst/>
          </a:prstGeom>
          <a:ln w="28575" cap="flat">
            <a:solidFill>
              <a:srgbClr val="14110F"/>
            </a:solidFill>
            <a:prstDash val="solid"/>
            <a:headEnd type="none" w="sm" len="sm"/>
            <a:tailEnd type="none" w="sm" len="sm"/>
          </a:ln>
        </p:spPr>
      </p:sp>
      <p:sp>
        <p:nvSpPr>
          <p:cNvPr id="3" name="AutoShape 3"/>
          <p:cNvSpPr/>
          <p:nvPr/>
        </p:nvSpPr>
        <p:spPr>
          <a:xfrm>
            <a:off x="1028700" y="5129212"/>
            <a:ext cx="16230600" cy="0"/>
          </a:xfrm>
          <a:prstGeom prst="line">
            <a:avLst/>
          </a:prstGeom>
          <a:ln w="28575" cap="flat">
            <a:solidFill>
              <a:srgbClr val="14110F"/>
            </a:solidFill>
            <a:prstDash val="solid"/>
            <a:headEnd type="none" w="sm" len="sm"/>
            <a:tailEnd type="none" w="sm" len="sm"/>
          </a:ln>
        </p:spPr>
      </p:sp>
      <p:sp>
        <p:nvSpPr>
          <p:cNvPr id="4" name="TextBox 4"/>
          <p:cNvSpPr txBox="1"/>
          <p:nvPr/>
        </p:nvSpPr>
        <p:spPr>
          <a:xfrm>
            <a:off x="10520787" y="2107106"/>
            <a:ext cx="5873923" cy="523875"/>
          </a:xfrm>
          <a:prstGeom prst="rect">
            <a:avLst/>
          </a:prstGeom>
        </p:spPr>
        <p:txBody>
          <a:bodyPr lIns="0" tIns="0" rIns="0" bIns="0" rtlCol="0" anchor="t">
            <a:spAutoFit/>
          </a:bodyPr>
          <a:lstStyle/>
          <a:p>
            <a:pPr algn="l">
              <a:lnSpc>
                <a:spcPts val="4200"/>
              </a:lnSpc>
            </a:pPr>
            <a:r>
              <a:rPr lang="en-US" sz="3000">
                <a:solidFill>
                  <a:srgbClr val="14110F"/>
                </a:solidFill>
                <a:latin typeface="Fira Sans"/>
                <a:ea typeface="Fira Sans"/>
                <a:cs typeface="Fira Sans"/>
                <a:sym typeface="Fira Sans"/>
              </a:rPr>
              <a:t>Gây ra các vấn đề mới</a:t>
            </a:r>
          </a:p>
        </p:txBody>
      </p:sp>
      <p:grpSp>
        <p:nvGrpSpPr>
          <p:cNvPr id="5" name="Group 5"/>
          <p:cNvGrpSpPr/>
          <p:nvPr/>
        </p:nvGrpSpPr>
        <p:grpSpPr>
          <a:xfrm>
            <a:off x="9404280" y="1028700"/>
            <a:ext cx="1116506" cy="1106981"/>
            <a:chOff x="0" y="0"/>
            <a:chExt cx="1488675" cy="1475975"/>
          </a:xfrm>
        </p:grpSpPr>
        <p:grpSp>
          <p:nvGrpSpPr>
            <p:cNvPr id="6" name="Group 6"/>
            <p:cNvGrpSpPr/>
            <p:nvPr/>
          </p:nvGrpSpPr>
          <p:grpSpPr>
            <a:xfrm>
              <a:off x="0" y="0"/>
              <a:ext cx="1488675" cy="1475975"/>
              <a:chOff x="0" y="0"/>
              <a:chExt cx="6350000" cy="6295828"/>
            </a:xfrm>
          </p:grpSpPr>
          <p:sp>
            <p:nvSpPr>
              <p:cNvPr id="7" name="Freeform 7"/>
              <p:cNvSpPr/>
              <p:nvPr/>
            </p:nvSpPr>
            <p:spPr>
              <a:xfrm>
                <a:off x="0" y="0"/>
                <a:ext cx="6350000" cy="6295828"/>
              </a:xfrm>
              <a:custGeom>
                <a:avLst/>
                <a:gdLst/>
                <a:ahLst/>
                <a:cxnLst/>
                <a:rect l="l" t="t" r="r" b="b"/>
                <a:pathLst>
                  <a:path w="6350000" h="6295828">
                    <a:moveTo>
                      <a:pt x="3175000" y="0"/>
                    </a:moveTo>
                    <a:cubicBezTo>
                      <a:pt x="1421496" y="0"/>
                      <a:pt x="0" y="1409369"/>
                      <a:pt x="0" y="3147914"/>
                    </a:cubicBezTo>
                    <a:cubicBezTo>
                      <a:pt x="0" y="4886459"/>
                      <a:pt x="1421496" y="6295828"/>
                      <a:pt x="3175000" y="6295828"/>
                    </a:cubicBezTo>
                    <a:cubicBezTo>
                      <a:pt x="4928504" y="6295828"/>
                      <a:pt x="6350000" y="4886459"/>
                      <a:pt x="6350000" y="3147914"/>
                    </a:cubicBezTo>
                    <a:cubicBezTo>
                      <a:pt x="6350000" y="1409369"/>
                      <a:pt x="4928504" y="0"/>
                      <a:pt x="3175000" y="0"/>
                    </a:cubicBezTo>
                    <a:close/>
                  </a:path>
                </a:pathLst>
              </a:custGeom>
              <a:solidFill>
                <a:srgbClr val="B52B25"/>
              </a:solidFill>
            </p:spPr>
          </p:sp>
        </p:grpSp>
        <p:sp>
          <p:nvSpPr>
            <p:cNvPr id="8" name="TextBox 8"/>
            <p:cNvSpPr txBox="1"/>
            <p:nvPr/>
          </p:nvSpPr>
          <p:spPr>
            <a:xfrm>
              <a:off x="201695" y="408423"/>
              <a:ext cx="1085285" cy="790575"/>
            </a:xfrm>
            <a:prstGeom prst="rect">
              <a:avLst/>
            </a:prstGeom>
          </p:spPr>
          <p:txBody>
            <a:bodyPr lIns="0" tIns="0" rIns="0" bIns="0" rtlCol="0" anchor="t">
              <a:spAutoFit/>
            </a:bodyPr>
            <a:lstStyle/>
            <a:p>
              <a:pPr algn="ctr">
                <a:lnSpc>
                  <a:spcPts val="4799"/>
                </a:lnSpc>
              </a:pPr>
              <a:r>
                <a:rPr lang="en-US" sz="3999">
                  <a:solidFill>
                    <a:srgbClr val="FFFFFF"/>
                  </a:solidFill>
                  <a:latin typeface="Saira Condensed Bold"/>
                  <a:ea typeface="Saira Condensed Bold"/>
                  <a:cs typeface="Saira Condensed Bold"/>
                  <a:sym typeface="Saira Condensed Bold"/>
                </a:rPr>
                <a:t>2</a:t>
              </a:r>
            </a:p>
          </p:txBody>
        </p:sp>
      </p:grpSp>
      <p:grpSp>
        <p:nvGrpSpPr>
          <p:cNvPr id="9" name="Group 9"/>
          <p:cNvGrpSpPr/>
          <p:nvPr/>
        </p:nvGrpSpPr>
        <p:grpSpPr>
          <a:xfrm>
            <a:off x="1028700" y="5422115"/>
            <a:ext cx="1116506" cy="1106981"/>
            <a:chOff x="0" y="0"/>
            <a:chExt cx="1488675" cy="1475975"/>
          </a:xfrm>
        </p:grpSpPr>
        <p:grpSp>
          <p:nvGrpSpPr>
            <p:cNvPr id="10" name="Group 10"/>
            <p:cNvGrpSpPr/>
            <p:nvPr/>
          </p:nvGrpSpPr>
          <p:grpSpPr>
            <a:xfrm>
              <a:off x="0" y="0"/>
              <a:ext cx="1488675" cy="1475975"/>
              <a:chOff x="0" y="0"/>
              <a:chExt cx="6350000" cy="6295828"/>
            </a:xfrm>
          </p:grpSpPr>
          <p:sp>
            <p:nvSpPr>
              <p:cNvPr id="11" name="Freeform 11"/>
              <p:cNvSpPr/>
              <p:nvPr/>
            </p:nvSpPr>
            <p:spPr>
              <a:xfrm>
                <a:off x="0" y="0"/>
                <a:ext cx="6350000" cy="6295828"/>
              </a:xfrm>
              <a:custGeom>
                <a:avLst/>
                <a:gdLst/>
                <a:ahLst/>
                <a:cxnLst/>
                <a:rect l="l" t="t" r="r" b="b"/>
                <a:pathLst>
                  <a:path w="6350000" h="6295828">
                    <a:moveTo>
                      <a:pt x="3175000" y="0"/>
                    </a:moveTo>
                    <a:cubicBezTo>
                      <a:pt x="1421496" y="0"/>
                      <a:pt x="0" y="1409369"/>
                      <a:pt x="0" y="3147914"/>
                    </a:cubicBezTo>
                    <a:cubicBezTo>
                      <a:pt x="0" y="4886459"/>
                      <a:pt x="1421496" y="6295828"/>
                      <a:pt x="3175000" y="6295828"/>
                    </a:cubicBezTo>
                    <a:cubicBezTo>
                      <a:pt x="4928504" y="6295828"/>
                      <a:pt x="6350000" y="4886459"/>
                      <a:pt x="6350000" y="3147914"/>
                    </a:cubicBezTo>
                    <a:cubicBezTo>
                      <a:pt x="6350000" y="1409369"/>
                      <a:pt x="4928504" y="0"/>
                      <a:pt x="3175000" y="0"/>
                    </a:cubicBezTo>
                    <a:close/>
                  </a:path>
                </a:pathLst>
              </a:custGeom>
              <a:solidFill>
                <a:srgbClr val="B52B25"/>
              </a:solidFill>
            </p:spPr>
          </p:sp>
        </p:grpSp>
        <p:sp>
          <p:nvSpPr>
            <p:cNvPr id="12" name="TextBox 12"/>
            <p:cNvSpPr txBox="1"/>
            <p:nvPr/>
          </p:nvSpPr>
          <p:spPr>
            <a:xfrm>
              <a:off x="201695" y="408423"/>
              <a:ext cx="1085285" cy="790575"/>
            </a:xfrm>
            <a:prstGeom prst="rect">
              <a:avLst/>
            </a:prstGeom>
          </p:spPr>
          <p:txBody>
            <a:bodyPr lIns="0" tIns="0" rIns="0" bIns="0" rtlCol="0" anchor="t">
              <a:spAutoFit/>
            </a:bodyPr>
            <a:lstStyle/>
            <a:p>
              <a:pPr algn="ctr">
                <a:lnSpc>
                  <a:spcPts val="4799"/>
                </a:lnSpc>
              </a:pPr>
              <a:r>
                <a:rPr lang="en-US" sz="3999">
                  <a:solidFill>
                    <a:srgbClr val="FFFFFF"/>
                  </a:solidFill>
                  <a:latin typeface="Saira Condensed Bold"/>
                  <a:ea typeface="Saira Condensed Bold"/>
                  <a:cs typeface="Saira Condensed Bold"/>
                  <a:sym typeface="Saira Condensed Bold"/>
                </a:rPr>
                <a:t>3</a:t>
              </a:r>
            </a:p>
          </p:txBody>
        </p:sp>
      </p:grpSp>
      <p:grpSp>
        <p:nvGrpSpPr>
          <p:cNvPr id="13" name="Group 13"/>
          <p:cNvGrpSpPr/>
          <p:nvPr/>
        </p:nvGrpSpPr>
        <p:grpSpPr>
          <a:xfrm>
            <a:off x="9404280" y="5422115"/>
            <a:ext cx="1116506" cy="1106981"/>
            <a:chOff x="0" y="0"/>
            <a:chExt cx="1488675" cy="1475975"/>
          </a:xfrm>
        </p:grpSpPr>
        <p:grpSp>
          <p:nvGrpSpPr>
            <p:cNvPr id="14" name="Group 14"/>
            <p:cNvGrpSpPr/>
            <p:nvPr/>
          </p:nvGrpSpPr>
          <p:grpSpPr>
            <a:xfrm>
              <a:off x="0" y="0"/>
              <a:ext cx="1488675" cy="1475975"/>
              <a:chOff x="0" y="0"/>
              <a:chExt cx="6350000" cy="6295828"/>
            </a:xfrm>
          </p:grpSpPr>
          <p:sp>
            <p:nvSpPr>
              <p:cNvPr id="15" name="Freeform 15"/>
              <p:cNvSpPr/>
              <p:nvPr/>
            </p:nvSpPr>
            <p:spPr>
              <a:xfrm>
                <a:off x="0" y="0"/>
                <a:ext cx="6350000" cy="6295828"/>
              </a:xfrm>
              <a:custGeom>
                <a:avLst/>
                <a:gdLst/>
                <a:ahLst/>
                <a:cxnLst/>
                <a:rect l="l" t="t" r="r" b="b"/>
                <a:pathLst>
                  <a:path w="6350000" h="6295828">
                    <a:moveTo>
                      <a:pt x="3175000" y="0"/>
                    </a:moveTo>
                    <a:cubicBezTo>
                      <a:pt x="1421496" y="0"/>
                      <a:pt x="0" y="1409369"/>
                      <a:pt x="0" y="3147914"/>
                    </a:cubicBezTo>
                    <a:cubicBezTo>
                      <a:pt x="0" y="4886459"/>
                      <a:pt x="1421496" y="6295828"/>
                      <a:pt x="3175000" y="6295828"/>
                    </a:cubicBezTo>
                    <a:cubicBezTo>
                      <a:pt x="4928504" y="6295828"/>
                      <a:pt x="6350000" y="4886459"/>
                      <a:pt x="6350000" y="3147914"/>
                    </a:cubicBezTo>
                    <a:cubicBezTo>
                      <a:pt x="6350000" y="1409369"/>
                      <a:pt x="4928504" y="0"/>
                      <a:pt x="3175000" y="0"/>
                    </a:cubicBezTo>
                    <a:close/>
                  </a:path>
                </a:pathLst>
              </a:custGeom>
              <a:solidFill>
                <a:srgbClr val="B52B25"/>
              </a:solidFill>
            </p:spPr>
          </p:sp>
        </p:grpSp>
        <p:sp>
          <p:nvSpPr>
            <p:cNvPr id="16" name="TextBox 16"/>
            <p:cNvSpPr txBox="1"/>
            <p:nvPr/>
          </p:nvSpPr>
          <p:spPr>
            <a:xfrm>
              <a:off x="201695" y="408423"/>
              <a:ext cx="1085285" cy="790575"/>
            </a:xfrm>
            <a:prstGeom prst="rect">
              <a:avLst/>
            </a:prstGeom>
          </p:spPr>
          <p:txBody>
            <a:bodyPr lIns="0" tIns="0" rIns="0" bIns="0" rtlCol="0" anchor="t">
              <a:spAutoFit/>
            </a:bodyPr>
            <a:lstStyle/>
            <a:p>
              <a:pPr algn="ctr">
                <a:lnSpc>
                  <a:spcPts val="4799"/>
                </a:lnSpc>
              </a:pPr>
              <a:r>
                <a:rPr lang="en-US" sz="3999">
                  <a:solidFill>
                    <a:srgbClr val="FFFFFF"/>
                  </a:solidFill>
                  <a:latin typeface="Saira Condensed Bold"/>
                  <a:ea typeface="Saira Condensed Bold"/>
                  <a:cs typeface="Saira Condensed Bold"/>
                  <a:sym typeface="Saira Condensed Bold"/>
                </a:rPr>
                <a:t>4</a:t>
              </a:r>
            </a:p>
          </p:txBody>
        </p:sp>
      </p:grpSp>
      <p:grpSp>
        <p:nvGrpSpPr>
          <p:cNvPr id="17" name="Group 17"/>
          <p:cNvGrpSpPr/>
          <p:nvPr/>
        </p:nvGrpSpPr>
        <p:grpSpPr>
          <a:xfrm>
            <a:off x="1028700" y="1028700"/>
            <a:ext cx="1116506" cy="1106981"/>
            <a:chOff x="0" y="0"/>
            <a:chExt cx="1488675" cy="1475975"/>
          </a:xfrm>
        </p:grpSpPr>
        <p:grpSp>
          <p:nvGrpSpPr>
            <p:cNvPr id="18" name="Group 18"/>
            <p:cNvGrpSpPr/>
            <p:nvPr/>
          </p:nvGrpSpPr>
          <p:grpSpPr>
            <a:xfrm>
              <a:off x="0" y="0"/>
              <a:ext cx="1488675" cy="1475975"/>
              <a:chOff x="0" y="0"/>
              <a:chExt cx="6350000" cy="6295828"/>
            </a:xfrm>
          </p:grpSpPr>
          <p:sp>
            <p:nvSpPr>
              <p:cNvPr id="19" name="Freeform 19"/>
              <p:cNvSpPr/>
              <p:nvPr/>
            </p:nvSpPr>
            <p:spPr>
              <a:xfrm>
                <a:off x="0" y="0"/>
                <a:ext cx="6350000" cy="6295828"/>
              </a:xfrm>
              <a:custGeom>
                <a:avLst/>
                <a:gdLst/>
                <a:ahLst/>
                <a:cxnLst/>
                <a:rect l="l" t="t" r="r" b="b"/>
                <a:pathLst>
                  <a:path w="6350000" h="6295828">
                    <a:moveTo>
                      <a:pt x="3175000" y="0"/>
                    </a:moveTo>
                    <a:cubicBezTo>
                      <a:pt x="1421496" y="0"/>
                      <a:pt x="0" y="1409369"/>
                      <a:pt x="0" y="3147914"/>
                    </a:cubicBezTo>
                    <a:cubicBezTo>
                      <a:pt x="0" y="4886459"/>
                      <a:pt x="1421496" y="6295828"/>
                      <a:pt x="3175000" y="6295828"/>
                    </a:cubicBezTo>
                    <a:cubicBezTo>
                      <a:pt x="4928504" y="6295828"/>
                      <a:pt x="6350000" y="4886459"/>
                      <a:pt x="6350000" y="3147914"/>
                    </a:cubicBezTo>
                    <a:cubicBezTo>
                      <a:pt x="6350000" y="1409369"/>
                      <a:pt x="4928504" y="0"/>
                      <a:pt x="3175000" y="0"/>
                    </a:cubicBezTo>
                    <a:close/>
                  </a:path>
                </a:pathLst>
              </a:custGeom>
              <a:solidFill>
                <a:srgbClr val="B52B25"/>
              </a:solidFill>
            </p:spPr>
          </p:sp>
        </p:grpSp>
        <p:sp>
          <p:nvSpPr>
            <p:cNvPr id="20" name="TextBox 20"/>
            <p:cNvSpPr txBox="1"/>
            <p:nvPr/>
          </p:nvSpPr>
          <p:spPr>
            <a:xfrm>
              <a:off x="201695" y="408423"/>
              <a:ext cx="1085285" cy="790575"/>
            </a:xfrm>
            <a:prstGeom prst="rect">
              <a:avLst/>
            </a:prstGeom>
          </p:spPr>
          <p:txBody>
            <a:bodyPr lIns="0" tIns="0" rIns="0" bIns="0" rtlCol="0" anchor="t">
              <a:spAutoFit/>
            </a:bodyPr>
            <a:lstStyle/>
            <a:p>
              <a:pPr algn="ctr">
                <a:lnSpc>
                  <a:spcPts val="4799"/>
                </a:lnSpc>
              </a:pPr>
              <a:r>
                <a:rPr lang="en-US" sz="3999">
                  <a:solidFill>
                    <a:srgbClr val="FFFFFF"/>
                  </a:solidFill>
                  <a:latin typeface="Saira Condensed Bold"/>
                  <a:ea typeface="Saira Condensed Bold"/>
                  <a:cs typeface="Saira Condensed Bold"/>
                  <a:sym typeface="Saira Condensed Bold"/>
                </a:rPr>
                <a:t>1</a:t>
              </a:r>
            </a:p>
          </p:txBody>
        </p:sp>
      </p:grpSp>
      <p:sp>
        <p:nvSpPr>
          <p:cNvPr id="21" name="TextBox 21"/>
          <p:cNvSpPr txBox="1"/>
          <p:nvPr/>
        </p:nvSpPr>
        <p:spPr>
          <a:xfrm>
            <a:off x="2145206" y="2069006"/>
            <a:ext cx="5873923" cy="1057275"/>
          </a:xfrm>
          <a:prstGeom prst="rect">
            <a:avLst/>
          </a:prstGeom>
        </p:spPr>
        <p:txBody>
          <a:bodyPr lIns="0" tIns="0" rIns="0" bIns="0" rtlCol="0" anchor="t">
            <a:spAutoFit/>
          </a:bodyPr>
          <a:lstStyle/>
          <a:p>
            <a:pPr algn="l">
              <a:lnSpc>
                <a:spcPts val="4200"/>
              </a:lnSpc>
            </a:pPr>
            <a:r>
              <a:rPr lang="en-US" sz="3000">
                <a:solidFill>
                  <a:srgbClr val="14110F"/>
                </a:solidFill>
                <a:latin typeface="Fira Sans"/>
                <a:ea typeface="Fira Sans"/>
                <a:cs typeface="Fira Sans"/>
                <a:sym typeface="Fira Sans"/>
              </a:rPr>
              <a:t>Không giải quyết được toàn bộ vấn đề</a:t>
            </a:r>
          </a:p>
        </p:txBody>
      </p:sp>
      <p:sp>
        <p:nvSpPr>
          <p:cNvPr id="22" name="TextBox 22"/>
          <p:cNvSpPr txBox="1"/>
          <p:nvPr/>
        </p:nvSpPr>
        <p:spPr>
          <a:xfrm>
            <a:off x="10520787" y="6462421"/>
            <a:ext cx="5873923" cy="1057275"/>
          </a:xfrm>
          <a:prstGeom prst="rect">
            <a:avLst/>
          </a:prstGeom>
        </p:spPr>
        <p:txBody>
          <a:bodyPr lIns="0" tIns="0" rIns="0" bIns="0" rtlCol="0" anchor="t">
            <a:spAutoFit/>
          </a:bodyPr>
          <a:lstStyle/>
          <a:p>
            <a:pPr algn="l">
              <a:lnSpc>
                <a:spcPts val="4200"/>
              </a:lnSpc>
            </a:pPr>
            <a:r>
              <a:rPr lang="en-US" sz="3000">
                <a:solidFill>
                  <a:srgbClr val="14110F"/>
                </a:solidFill>
                <a:latin typeface="Fira Sans"/>
                <a:ea typeface="Fira Sans"/>
                <a:cs typeface="Fira Sans"/>
                <a:sym typeface="Fira Sans"/>
              </a:rPr>
              <a:t>Khó khăn trong việc giải quyết một vấn đề mới</a:t>
            </a:r>
          </a:p>
        </p:txBody>
      </p:sp>
      <p:sp>
        <p:nvSpPr>
          <p:cNvPr id="23" name="TextBox 23"/>
          <p:cNvSpPr txBox="1"/>
          <p:nvPr/>
        </p:nvSpPr>
        <p:spPr>
          <a:xfrm>
            <a:off x="2145206" y="6602132"/>
            <a:ext cx="5873923" cy="1057275"/>
          </a:xfrm>
          <a:prstGeom prst="rect">
            <a:avLst/>
          </a:prstGeom>
        </p:spPr>
        <p:txBody>
          <a:bodyPr lIns="0" tIns="0" rIns="0" bIns="0" rtlCol="0" anchor="t">
            <a:spAutoFit/>
          </a:bodyPr>
          <a:lstStyle/>
          <a:p>
            <a:pPr algn="l">
              <a:lnSpc>
                <a:spcPts val="4200"/>
              </a:lnSpc>
            </a:pPr>
            <a:r>
              <a:rPr lang="en-US" sz="3000">
                <a:solidFill>
                  <a:srgbClr val="14110F"/>
                </a:solidFill>
                <a:latin typeface="Fira Sans"/>
                <a:ea typeface="Fira Sans"/>
                <a:cs typeface="Fira Sans"/>
                <a:sym typeface="Fira Sans"/>
              </a:rPr>
              <a:t>Giải pháp giải quyết chưa được tối ưu hoặc bất khả thi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19175"/>
            <a:ext cx="16230600" cy="1076325"/>
          </a:xfrm>
          <a:prstGeom prst="rect">
            <a:avLst/>
          </a:prstGeom>
        </p:spPr>
        <p:txBody>
          <a:bodyPr lIns="0" tIns="0" rIns="0" bIns="0" rtlCol="0" anchor="t">
            <a:spAutoFit/>
          </a:bodyPr>
          <a:lstStyle/>
          <a:p>
            <a:pPr algn="l">
              <a:lnSpc>
                <a:spcPts val="8400"/>
              </a:lnSpc>
            </a:pPr>
            <a:r>
              <a:rPr lang="en-US" sz="7000">
                <a:solidFill>
                  <a:srgbClr val="14110F"/>
                </a:solidFill>
                <a:latin typeface="Saira Condensed Bold"/>
                <a:ea typeface="Saira Condensed Bold"/>
                <a:cs typeface="Saira Condensed Bold"/>
                <a:sym typeface="Saira Condensed Bold"/>
              </a:rPr>
              <a:t>Các bước giải quyết vấn đề</a:t>
            </a:r>
          </a:p>
        </p:txBody>
      </p:sp>
      <p:grpSp>
        <p:nvGrpSpPr>
          <p:cNvPr id="3" name="Group 3"/>
          <p:cNvGrpSpPr/>
          <p:nvPr/>
        </p:nvGrpSpPr>
        <p:grpSpPr>
          <a:xfrm>
            <a:off x="1028700" y="3950697"/>
            <a:ext cx="4903602" cy="4286723"/>
            <a:chOff x="0" y="0"/>
            <a:chExt cx="6538136" cy="5715631"/>
          </a:xfrm>
        </p:grpSpPr>
        <p:sp>
          <p:nvSpPr>
            <p:cNvPr id="4" name="TextBox 4"/>
            <p:cNvSpPr txBox="1"/>
            <p:nvPr/>
          </p:nvSpPr>
          <p:spPr>
            <a:xfrm>
              <a:off x="0" y="1851232"/>
              <a:ext cx="6538136" cy="3877945"/>
            </a:xfrm>
            <a:prstGeom prst="rect">
              <a:avLst/>
            </a:prstGeom>
          </p:spPr>
          <p:txBody>
            <a:bodyPr lIns="0" tIns="0" rIns="0" bIns="0" rtlCol="0" anchor="t">
              <a:spAutoFit/>
            </a:bodyPr>
            <a:lstStyle/>
            <a:p>
              <a:pPr marL="518160" lvl="1" indent="-259080" algn="l">
                <a:lnSpc>
                  <a:spcPts val="3359"/>
                </a:lnSpc>
                <a:buFont typeface="Arial"/>
                <a:buChar char="•"/>
              </a:pPr>
              <a:r>
                <a:rPr lang="en-US" sz="2400">
                  <a:solidFill>
                    <a:srgbClr val="14110F"/>
                  </a:solidFill>
                  <a:latin typeface="Fira Sans Light"/>
                  <a:ea typeface="Fira Sans Light"/>
                  <a:cs typeface="Fira Sans Light"/>
                  <a:sym typeface="Fira Sans Light"/>
                </a:rPr>
                <a:t>Xem xét và xác định nguyên nhân cơ bản của vấn đề</a:t>
              </a:r>
            </a:p>
            <a:p>
              <a:pPr marL="518160" lvl="1" indent="-259080" algn="l">
                <a:lnSpc>
                  <a:spcPts val="3359"/>
                </a:lnSpc>
                <a:buFont typeface="Arial"/>
                <a:buChar char="•"/>
              </a:pPr>
              <a:r>
                <a:rPr lang="en-US" sz="2400">
                  <a:solidFill>
                    <a:srgbClr val="14110F"/>
                  </a:solidFill>
                  <a:latin typeface="Fira Sans Light"/>
                  <a:ea typeface="Fira Sans Light"/>
                  <a:cs typeface="Fira Sans Light"/>
                  <a:sym typeface="Fira Sans Light"/>
                </a:rPr>
                <a:t>Xác định mức độ quan trọng của vấn đề.</a:t>
              </a:r>
            </a:p>
            <a:p>
              <a:pPr marL="518160" lvl="1" indent="-259080" algn="l">
                <a:lnSpc>
                  <a:spcPts val="3359"/>
                </a:lnSpc>
                <a:buFont typeface="Arial"/>
                <a:buChar char="•"/>
              </a:pPr>
              <a:r>
                <a:rPr lang="en-US" sz="2400">
                  <a:solidFill>
                    <a:srgbClr val="14110F"/>
                  </a:solidFill>
                  <a:latin typeface="Fira Sans Light"/>
                  <a:ea typeface="Fira Sans Light"/>
                  <a:cs typeface="Fira Sans Light"/>
                  <a:sym typeface="Fira Sans Light"/>
                </a:rPr>
                <a:t>Khám phá nguồn gốc của vấn đề và quan sát nó từ nhiều khía cạnh khách quan. </a:t>
              </a:r>
            </a:p>
          </p:txBody>
        </p:sp>
        <p:sp>
          <p:nvSpPr>
            <p:cNvPr id="5" name="TextBox 5"/>
            <p:cNvSpPr txBox="1"/>
            <p:nvPr/>
          </p:nvSpPr>
          <p:spPr>
            <a:xfrm>
              <a:off x="0" y="-38100"/>
              <a:ext cx="6538136" cy="647700"/>
            </a:xfrm>
            <a:prstGeom prst="rect">
              <a:avLst/>
            </a:prstGeom>
          </p:spPr>
          <p:txBody>
            <a:bodyPr lIns="0" tIns="0" rIns="0" bIns="0" rtlCol="0" anchor="t">
              <a:spAutoFit/>
            </a:bodyPr>
            <a:lstStyle/>
            <a:p>
              <a:pPr algn="l">
                <a:lnSpc>
                  <a:spcPts val="3900"/>
                </a:lnSpc>
              </a:pPr>
              <a:r>
                <a:rPr lang="en-US" sz="3000">
                  <a:solidFill>
                    <a:srgbClr val="14110F"/>
                  </a:solidFill>
                  <a:latin typeface="Fira Sans"/>
                  <a:ea typeface="Fira Sans"/>
                  <a:cs typeface="Fira Sans"/>
                  <a:sym typeface="Fira Sans"/>
                </a:rPr>
                <a:t>Xác định vấn đề</a:t>
              </a:r>
            </a:p>
          </p:txBody>
        </p:sp>
      </p:grpSp>
      <p:sp>
        <p:nvSpPr>
          <p:cNvPr id="6" name="AutoShape 6"/>
          <p:cNvSpPr/>
          <p:nvPr/>
        </p:nvSpPr>
        <p:spPr>
          <a:xfrm>
            <a:off x="6136347" y="2358847"/>
            <a:ext cx="0" cy="6716773"/>
          </a:xfrm>
          <a:prstGeom prst="line">
            <a:avLst/>
          </a:prstGeom>
          <a:ln w="28575" cap="flat">
            <a:solidFill>
              <a:srgbClr val="14110F"/>
            </a:solidFill>
            <a:prstDash val="solid"/>
            <a:headEnd type="none" w="sm" len="sm"/>
            <a:tailEnd type="none" w="sm" len="sm"/>
          </a:ln>
        </p:spPr>
      </p:sp>
      <p:sp>
        <p:nvSpPr>
          <p:cNvPr id="7" name="AutoShape 7"/>
          <p:cNvSpPr/>
          <p:nvPr/>
        </p:nvSpPr>
        <p:spPr>
          <a:xfrm>
            <a:off x="12151653" y="2358847"/>
            <a:ext cx="0" cy="6716773"/>
          </a:xfrm>
          <a:prstGeom prst="line">
            <a:avLst/>
          </a:prstGeom>
          <a:ln w="28575" cap="flat">
            <a:solidFill>
              <a:srgbClr val="14110F"/>
            </a:solidFill>
            <a:prstDash val="solid"/>
            <a:headEnd type="none" w="sm" len="sm"/>
            <a:tailEnd type="none" w="sm" len="sm"/>
          </a:ln>
        </p:spPr>
      </p:sp>
      <p:grpSp>
        <p:nvGrpSpPr>
          <p:cNvPr id="8" name="Group 8"/>
          <p:cNvGrpSpPr/>
          <p:nvPr/>
        </p:nvGrpSpPr>
        <p:grpSpPr>
          <a:xfrm>
            <a:off x="6920553" y="3951942"/>
            <a:ext cx="4830228" cy="5464436"/>
            <a:chOff x="0" y="0"/>
            <a:chExt cx="6440304" cy="7285915"/>
          </a:xfrm>
        </p:grpSpPr>
        <p:sp>
          <p:nvSpPr>
            <p:cNvPr id="9" name="TextBox 9"/>
            <p:cNvSpPr txBox="1"/>
            <p:nvPr/>
          </p:nvSpPr>
          <p:spPr>
            <a:xfrm>
              <a:off x="0" y="1190832"/>
              <a:ext cx="6440304" cy="6113145"/>
            </a:xfrm>
            <a:prstGeom prst="rect">
              <a:avLst/>
            </a:prstGeom>
          </p:spPr>
          <p:txBody>
            <a:bodyPr lIns="0" tIns="0" rIns="0" bIns="0" rtlCol="0" anchor="t">
              <a:spAutoFit/>
            </a:bodyPr>
            <a:lstStyle/>
            <a:p>
              <a:pPr marL="518160" lvl="1" indent="-259080" algn="l">
                <a:lnSpc>
                  <a:spcPts val="3359"/>
                </a:lnSpc>
                <a:buFont typeface="Arial"/>
                <a:buChar char="•"/>
              </a:pPr>
              <a:r>
                <a:rPr lang="en-US" sz="2400">
                  <a:solidFill>
                    <a:srgbClr val="14110F"/>
                  </a:solidFill>
                  <a:latin typeface="Fira Sans Light"/>
                  <a:ea typeface="Fira Sans Light"/>
                  <a:cs typeface="Fira Sans Light"/>
                  <a:sym typeface="Fira Sans Light"/>
                </a:rPr>
                <a:t>Xác định mục tiêu cụ thể</a:t>
              </a:r>
            </a:p>
            <a:p>
              <a:pPr marL="518160" lvl="1" indent="-259080" algn="l">
                <a:lnSpc>
                  <a:spcPts val="3359"/>
                </a:lnSpc>
                <a:buFont typeface="Arial"/>
                <a:buChar char="•"/>
              </a:pPr>
              <a:r>
                <a:rPr lang="en-US" sz="2400">
                  <a:solidFill>
                    <a:srgbClr val="14110F"/>
                  </a:solidFill>
                  <a:latin typeface="Fira Sans Light"/>
                  <a:ea typeface="Fira Sans Light"/>
                  <a:cs typeface="Fira Sans Light"/>
                  <a:sym typeface="Fira Sans Light"/>
                </a:rPr>
                <a:t>Mục tiêu phải giải quyết đúng vấn đề </a:t>
              </a:r>
            </a:p>
            <a:p>
              <a:pPr marL="518160" lvl="1" indent="-259080" algn="l">
                <a:lnSpc>
                  <a:spcPts val="3359"/>
                </a:lnSpc>
                <a:buFont typeface="Arial"/>
                <a:buChar char="•"/>
              </a:pPr>
              <a:r>
                <a:rPr lang="en-US" sz="2400">
                  <a:solidFill>
                    <a:srgbClr val="14110F"/>
                  </a:solidFill>
                  <a:latin typeface="Fira Sans Light"/>
                  <a:ea typeface="Fira Sans Light"/>
                  <a:cs typeface="Fira Sans Light"/>
                  <a:sym typeface="Fira Sans Light"/>
                </a:rPr>
                <a:t>Nếu bạn đặt mục tiêu quá rộng, thì bạn sẽ không bao giờ có đủ nguồn lực để giải quyết chúng một cách hiệu quả.</a:t>
              </a:r>
            </a:p>
            <a:p>
              <a:pPr marL="518160" lvl="1" indent="-259080" algn="l">
                <a:lnSpc>
                  <a:spcPts val="3359"/>
                </a:lnSpc>
                <a:buFont typeface="Arial"/>
                <a:buChar char="•"/>
              </a:pPr>
              <a:r>
                <a:rPr lang="en-US" sz="2400">
                  <a:solidFill>
                    <a:srgbClr val="14110F"/>
                  </a:solidFill>
                  <a:latin typeface="Fira Sans Light"/>
                  <a:ea typeface="Fira Sans Light"/>
                  <a:cs typeface="Fira Sans Light"/>
                  <a:sym typeface="Fira Sans Light"/>
                </a:rPr>
                <a:t>Nếu bạn đặt mục tiêu quá hẹp, bạn có thể sẽ giải quyết các triệu chứng của vấn đề, thay vì bản thân vấn đề.</a:t>
              </a:r>
            </a:p>
          </p:txBody>
        </p:sp>
        <p:sp>
          <p:nvSpPr>
            <p:cNvPr id="10" name="TextBox 10"/>
            <p:cNvSpPr txBox="1"/>
            <p:nvPr/>
          </p:nvSpPr>
          <p:spPr>
            <a:xfrm>
              <a:off x="0" y="-38100"/>
              <a:ext cx="6440304" cy="647700"/>
            </a:xfrm>
            <a:prstGeom prst="rect">
              <a:avLst/>
            </a:prstGeom>
          </p:spPr>
          <p:txBody>
            <a:bodyPr lIns="0" tIns="0" rIns="0" bIns="0" rtlCol="0" anchor="t">
              <a:spAutoFit/>
            </a:bodyPr>
            <a:lstStyle/>
            <a:p>
              <a:pPr algn="l">
                <a:lnSpc>
                  <a:spcPts val="3900"/>
                </a:lnSpc>
              </a:pPr>
              <a:r>
                <a:rPr lang="en-US" sz="3000">
                  <a:solidFill>
                    <a:srgbClr val="14110F"/>
                  </a:solidFill>
                  <a:latin typeface="Fira Sans"/>
                  <a:ea typeface="Fira Sans"/>
                  <a:cs typeface="Fira Sans"/>
                  <a:sym typeface="Fira Sans"/>
                </a:rPr>
                <a:t>Đặt mục tiêu</a:t>
              </a:r>
            </a:p>
          </p:txBody>
        </p:sp>
      </p:grpSp>
      <p:grpSp>
        <p:nvGrpSpPr>
          <p:cNvPr id="11" name="Group 11"/>
          <p:cNvGrpSpPr/>
          <p:nvPr/>
        </p:nvGrpSpPr>
        <p:grpSpPr>
          <a:xfrm>
            <a:off x="13032716" y="3879975"/>
            <a:ext cx="4199986" cy="2610323"/>
            <a:chOff x="0" y="0"/>
            <a:chExt cx="5599982" cy="3480431"/>
          </a:xfrm>
        </p:grpSpPr>
        <p:sp>
          <p:nvSpPr>
            <p:cNvPr id="12" name="TextBox 12"/>
            <p:cNvSpPr txBox="1"/>
            <p:nvPr/>
          </p:nvSpPr>
          <p:spPr>
            <a:xfrm>
              <a:off x="0" y="1851232"/>
              <a:ext cx="5599982" cy="1642745"/>
            </a:xfrm>
            <a:prstGeom prst="rect">
              <a:avLst/>
            </a:prstGeom>
          </p:spPr>
          <p:txBody>
            <a:bodyPr lIns="0" tIns="0" rIns="0" bIns="0" rtlCol="0" anchor="t">
              <a:spAutoFit/>
            </a:bodyPr>
            <a:lstStyle/>
            <a:p>
              <a:pPr marL="518160" lvl="1" indent="-259080" algn="l">
                <a:lnSpc>
                  <a:spcPts val="3359"/>
                </a:lnSpc>
                <a:buFont typeface="Arial"/>
                <a:buChar char="•"/>
              </a:pPr>
              <a:r>
                <a:rPr lang="en-US" sz="2400">
                  <a:solidFill>
                    <a:srgbClr val="14110F"/>
                  </a:solidFill>
                  <a:latin typeface="Fira Sans Light"/>
                  <a:ea typeface="Fira Sans Light"/>
                  <a:cs typeface="Fira Sans Light"/>
                  <a:sym typeface="Fira Sans Light"/>
                </a:rPr>
                <a:t>Tìm kiếm những cách tốt nhất để đạt được mục tiêu đề ra.</a:t>
              </a:r>
            </a:p>
          </p:txBody>
        </p:sp>
        <p:sp>
          <p:nvSpPr>
            <p:cNvPr id="13" name="TextBox 13"/>
            <p:cNvSpPr txBox="1"/>
            <p:nvPr/>
          </p:nvSpPr>
          <p:spPr>
            <a:xfrm>
              <a:off x="0" y="-38100"/>
              <a:ext cx="5599982" cy="1308100"/>
            </a:xfrm>
            <a:prstGeom prst="rect">
              <a:avLst/>
            </a:prstGeom>
          </p:spPr>
          <p:txBody>
            <a:bodyPr lIns="0" tIns="0" rIns="0" bIns="0" rtlCol="0" anchor="t">
              <a:spAutoFit/>
            </a:bodyPr>
            <a:lstStyle/>
            <a:p>
              <a:pPr algn="l">
                <a:lnSpc>
                  <a:spcPts val="3900"/>
                </a:lnSpc>
              </a:pPr>
              <a:r>
                <a:rPr lang="en-US" sz="3000">
                  <a:solidFill>
                    <a:srgbClr val="14110F"/>
                  </a:solidFill>
                  <a:latin typeface="Fira Sans"/>
                  <a:ea typeface="Fira Sans"/>
                  <a:cs typeface="Fira Sans"/>
                  <a:sym typeface="Fira Sans"/>
                </a:rPr>
                <a:t>Đưa ra các giải pháp khả thi</a:t>
              </a:r>
            </a:p>
          </p:txBody>
        </p:sp>
      </p:grpSp>
      <p:grpSp>
        <p:nvGrpSpPr>
          <p:cNvPr id="14" name="Group 14"/>
          <p:cNvGrpSpPr/>
          <p:nvPr/>
        </p:nvGrpSpPr>
        <p:grpSpPr>
          <a:xfrm>
            <a:off x="1028700" y="2358847"/>
            <a:ext cx="1116506" cy="1106981"/>
            <a:chOff x="0" y="0"/>
            <a:chExt cx="1488675" cy="1475975"/>
          </a:xfrm>
        </p:grpSpPr>
        <p:grpSp>
          <p:nvGrpSpPr>
            <p:cNvPr id="15" name="Group 15"/>
            <p:cNvGrpSpPr/>
            <p:nvPr/>
          </p:nvGrpSpPr>
          <p:grpSpPr>
            <a:xfrm>
              <a:off x="0" y="0"/>
              <a:ext cx="1488675" cy="1475975"/>
              <a:chOff x="0" y="0"/>
              <a:chExt cx="6350000" cy="6295828"/>
            </a:xfrm>
          </p:grpSpPr>
          <p:sp>
            <p:nvSpPr>
              <p:cNvPr id="16" name="Freeform 16"/>
              <p:cNvSpPr/>
              <p:nvPr/>
            </p:nvSpPr>
            <p:spPr>
              <a:xfrm>
                <a:off x="0" y="0"/>
                <a:ext cx="6350000" cy="6295828"/>
              </a:xfrm>
              <a:custGeom>
                <a:avLst/>
                <a:gdLst/>
                <a:ahLst/>
                <a:cxnLst/>
                <a:rect l="l" t="t" r="r" b="b"/>
                <a:pathLst>
                  <a:path w="6350000" h="6295828">
                    <a:moveTo>
                      <a:pt x="3175000" y="0"/>
                    </a:moveTo>
                    <a:cubicBezTo>
                      <a:pt x="1421496" y="0"/>
                      <a:pt x="0" y="1409369"/>
                      <a:pt x="0" y="3147914"/>
                    </a:cubicBezTo>
                    <a:cubicBezTo>
                      <a:pt x="0" y="4886459"/>
                      <a:pt x="1421496" y="6295828"/>
                      <a:pt x="3175000" y="6295828"/>
                    </a:cubicBezTo>
                    <a:cubicBezTo>
                      <a:pt x="4928504" y="6295828"/>
                      <a:pt x="6350000" y="4886459"/>
                      <a:pt x="6350000" y="3147914"/>
                    </a:cubicBezTo>
                    <a:cubicBezTo>
                      <a:pt x="6350000" y="1409369"/>
                      <a:pt x="4928504" y="0"/>
                      <a:pt x="3175000" y="0"/>
                    </a:cubicBezTo>
                    <a:close/>
                  </a:path>
                </a:pathLst>
              </a:custGeom>
              <a:solidFill>
                <a:srgbClr val="2C5F2F"/>
              </a:solidFill>
            </p:spPr>
          </p:sp>
        </p:grpSp>
        <p:sp>
          <p:nvSpPr>
            <p:cNvPr id="17" name="TextBox 17"/>
            <p:cNvSpPr txBox="1"/>
            <p:nvPr/>
          </p:nvSpPr>
          <p:spPr>
            <a:xfrm>
              <a:off x="201695" y="408423"/>
              <a:ext cx="1085285" cy="790575"/>
            </a:xfrm>
            <a:prstGeom prst="rect">
              <a:avLst/>
            </a:prstGeom>
          </p:spPr>
          <p:txBody>
            <a:bodyPr lIns="0" tIns="0" rIns="0" bIns="0" rtlCol="0" anchor="t">
              <a:spAutoFit/>
            </a:bodyPr>
            <a:lstStyle/>
            <a:p>
              <a:pPr algn="ctr">
                <a:lnSpc>
                  <a:spcPts val="4799"/>
                </a:lnSpc>
              </a:pPr>
              <a:r>
                <a:rPr lang="en-US" sz="3999">
                  <a:solidFill>
                    <a:srgbClr val="FFFFFF"/>
                  </a:solidFill>
                  <a:latin typeface="Saira Condensed Bold"/>
                  <a:ea typeface="Saira Condensed Bold"/>
                  <a:cs typeface="Saira Condensed Bold"/>
                  <a:sym typeface="Saira Condensed Bold"/>
                </a:rPr>
                <a:t>1</a:t>
              </a:r>
            </a:p>
          </p:txBody>
        </p:sp>
      </p:grpSp>
      <p:grpSp>
        <p:nvGrpSpPr>
          <p:cNvPr id="18" name="Group 18"/>
          <p:cNvGrpSpPr/>
          <p:nvPr/>
        </p:nvGrpSpPr>
        <p:grpSpPr>
          <a:xfrm>
            <a:off x="7044007" y="2358847"/>
            <a:ext cx="1116506" cy="1106981"/>
            <a:chOff x="0" y="0"/>
            <a:chExt cx="1488675" cy="1475975"/>
          </a:xfrm>
        </p:grpSpPr>
        <p:grpSp>
          <p:nvGrpSpPr>
            <p:cNvPr id="19" name="Group 19"/>
            <p:cNvGrpSpPr/>
            <p:nvPr/>
          </p:nvGrpSpPr>
          <p:grpSpPr>
            <a:xfrm>
              <a:off x="0" y="0"/>
              <a:ext cx="1488675" cy="1475975"/>
              <a:chOff x="0" y="0"/>
              <a:chExt cx="6350000" cy="6295828"/>
            </a:xfrm>
          </p:grpSpPr>
          <p:sp>
            <p:nvSpPr>
              <p:cNvPr id="20" name="Freeform 20"/>
              <p:cNvSpPr/>
              <p:nvPr/>
            </p:nvSpPr>
            <p:spPr>
              <a:xfrm>
                <a:off x="0" y="0"/>
                <a:ext cx="6350000" cy="6295828"/>
              </a:xfrm>
              <a:custGeom>
                <a:avLst/>
                <a:gdLst/>
                <a:ahLst/>
                <a:cxnLst/>
                <a:rect l="l" t="t" r="r" b="b"/>
                <a:pathLst>
                  <a:path w="6350000" h="6295828">
                    <a:moveTo>
                      <a:pt x="3175000" y="0"/>
                    </a:moveTo>
                    <a:cubicBezTo>
                      <a:pt x="1421496" y="0"/>
                      <a:pt x="0" y="1409369"/>
                      <a:pt x="0" y="3147914"/>
                    </a:cubicBezTo>
                    <a:cubicBezTo>
                      <a:pt x="0" y="4886459"/>
                      <a:pt x="1421496" y="6295828"/>
                      <a:pt x="3175000" y="6295828"/>
                    </a:cubicBezTo>
                    <a:cubicBezTo>
                      <a:pt x="4928504" y="6295828"/>
                      <a:pt x="6350000" y="4886459"/>
                      <a:pt x="6350000" y="3147914"/>
                    </a:cubicBezTo>
                    <a:cubicBezTo>
                      <a:pt x="6350000" y="1409369"/>
                      <a:pt x="4928504" y="0"/>
                      <a:pt x="3175000" y="0"/>
                    </a:cubicBezTo>
                    <a:close/>
                  </a:path>
                </a:pathLst>
              </a:custGeom>
              <a:solidFill>
                <a:srgbClr val="B52B25"/>
              </a:solidFill>
            </p:spPr>
          </p:sp>
        </p:grpSp>
        <p:sp>
          <p:nvSpPr>
            <p:cNvPr id="21" name="TextBox 21"/>
            <p:cNvSpPr txBox="1"/>
            <p:nvPr/>
          </p:nvSpPr>
          <p:spPr>
            <a:xfrm>
              <a:off x="201695" y="408423"/>
              <a:ext cx="1085285" cy="790575"/>
            </a:xfrm>
            <a:prstGeom prst="rect">
              <a:avLst/>
            </a:prstGeom>
          </p:spPr>
          <p:txBody>
            <a:bodyPr lIns="0" tIns="0" rIns="0" bIns="0" rtlCol="0" anchor="t">
              <a:spAutoFit/>
            </a:bodyPr>
            <a:lstStyle/>
            <a:p>
              <a:pPr algn="ctr">
                <a:lnSpc>
                  <a:spcPts val="4799"/>
                </a:lnSpc>
              </a:pPr>
              <a:r>
                <a:rPr lang="en-US" sz="3999">
                  <a:solidFill>
                    <a:srgbClr val="FFFFFF"/>
                  </a:solidFill>
                  <a:latin typeface="Saira Condensed Bold"/>
                  <a:ea typeface="Saira Condensed Bold"/>
                  <a:cs typeface="Saira Condensed Bold"/>
                  <a:sym typeface="Saira Condensed Bold"/>
                </a:rPr>
                <a:t>2</a:t>
              </a:r>
            </a:p>
          </p:txBody>
        </p:sp>
      </p:grpSp>
      <p:grpSp>
        <p:nvGrpSpPr>
          <p:cNvPr id="22" name="Group 22"/>
          <p:cNvGrpSpPr/>
          <p:nvPr/>
        </p:nvGrpSpPr>
        <p:grpSpPr>
          <a:xfrm>
            <a:off x="13059314" y="2358847"/>
            <a:ext cx="1116506" cy="1106981"/>
            <a:chOff x="0" y="0"/>
            <a:chExt cx="1488675" cy="1475975"/>
          </a:xfrm>
        </p:grpSpPr>
        <p:grpSp>
          <p:nvGrpSpPr>
            <p:cNvPr id="23" name="Group 23"/>
            <p:cNvGrpSpPr/>
            <p:nvPr/>
          </p:nvGrpSpPr>
          <p:grpSpPr>
            <a:xfrm>
              <a:off x="0" y="0"/>
              <a:ext cx="1488675" cy="1475975"/>
              <a:chOff x="0" y="0"/>
              <a:chExt cx="6350000" cy="6295828"/>
            </a:xfrm>
          </p:grpSpPr>
          <p:sp>
            <p:nvSpPr>
              <p:cNvPr id="24" name="Freeform 24"/>
              <p:cNvSpPr/>
              <p:nvPr/>
            </p:nvSpPr>
            <p:spPr>
              <a:xfrm>
                <a:off x="0" y="0"/>
                <a:ext cx="6350000" cy="6295828"/>
              </a:xfrm>
              <a:custGeom>
                <a:avLst/>
                <a:gdLst/>
                <a:ahLst/>
                <a:cxnLst/>
                <a:rect l="l" t="t" r="r" b="b"/>
                <a:pathLst>
                  <a:path w="6350000" h="6295828">
                    <a:moveTo>
                      <a:pt x="3175000" y="0"/>
                    </a:moveTo>
                    <a:cubicBezTo>
                      <a:pt x="1421496" y="0"/>
                      <a:pt x="0" y="1409369"/>
                      <a:pt x="0" y="3147914"/>
                    </a:cubicBezTo>
                    <a:cubicBezTo>
                      <a:pt x="0" y="4886459"/>
                      <a:pt x="1421496" y="6295828"/>
                      <a:pt x="3175000" y="6295828"/>
                    </a:cubicBezTo>
                    <a:cubicBezTo>
                      <a:pt x="4928504" y="6295828"/>
                      <a:pt x="6350000" y="4886459"/>
                      <a:pt x="6350000" y="3147914"/>
                    </a:cubicBezTo>
                    <a:cubicBezTo>
                      <a:pt x="6350000" y="1409369"/>
                      <a:pt x="4928504" y="0"/>
                      <a:pt x="3175000" y="0"/>
                    </a:cubicBezTo>
                    <a:close/>
                  </a:path>
                </a:pathLst>
              </a:custGeom>
              <a:solidFill>
                <a:srgbClr val="293875"/>
              </a:solidFill>
            </p:spPr>
          </p:sp>
        </p:grpSp>
        <p:sp>
          <p:nvSpPr>
            <p:cNvPr id="25" name="TextBox 25"/>
            <p:cNvSpPr txBox="1"/>
            <p:nvPr/>
          </p:nvSpPr>
          <p:spPr>
            <a:xfrm>
              <a:off x="201695" y="408423"/>
              <a:ext cx="1085285" cy="790575"/>
            </a:xfrm>
            <a:prstGeom prst="rect">
              <a:avLst/>
            </a:prstGeom>
          </p:spPr>
          <p:txBody>
            <a:bodyPr lIns="0" tIns="0" rIns="0" bIns="0" rtlCol="0" anchor="t">
              <a:spAutoFit/>
            </a:bodyPr>
            <a:lstStyle/>
            <a:p>
              <a:pPr algn="ctr">
                <a:lnSpc>
                  <a:spcPts val="4799"/>
                </a:lnSpc>
              </a:pPr>
              <a:r>
                <a:rPr lang="en-US" sz="3999">
                  <a:solidFill>
                    <a:srgbClr val="FFFFFF"/>
                  </a:solidFill>
                  <a:latin typeface="Saira Condensed Bold"/>
                  <a:ea typeface="Saira Condensed Bold"/>
                  <a:cs typeface="Saira Condensed Bold"/>
                  <a:sym typeface="Saira Condensed Bold"/>
                </a:rPr>
                <a:t>3</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1182</Words>
  <Application>Microsoft Office PowerPoint</Application>
  <PresentationFormat>Custom</PresentationFormat>
  <Paragraphs>105</Paragraphs>
  <Slides>18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Fira Sans Light</vt:lpstr>
      <vt:lpstr>Arial</vt:lpstr>
      <vt:lpstr>Fira Sans</vt:lpstr>
      <vt:lpstr>Saira Condensed Heavy</vt:lpstr>
      <vt:lpstr>Saira Condensed Bold</vt:lpstr>
      <vt:lpstr>Calibri</vt:lpstr>
      <vt:lpstr>Fira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năng giải quyết vấn đề</dc:title>
  <cp:lastModifiedBy>Truong Xuan Giang D21PT04</cp:lastModifiedBy>
  <cp:revision>4</cp:revision>
  <dcterms:created xsi:type="dcterms:W3CDTF">2006-08-16T00:00:00Z</dcterms:created>
  <dcterms:modified xsi:type="dcterms:W3CDTF">2024-07-30T05:19:53Z</dcterms:modified>
  <dc:identifier>DAGMWLHI2a0</dc:identifier>
</cp:coreProperties>
</file>