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90" r:id="rId5"/>
    <p:sldId id="451" r:id="rId6"/>
    <p:sldId id="538" r:id="rId7"/>
    <p:sldId id="471" r:id="rId8"/>
    <p:sldId id="536" r:id="rId9"/>
    <p:sldId id="386" r:id="rId10"/>
    <p:sldId id="474" r:id="rId11"/>
    <p:sldId id="511" r:id="rId12"/>
    <p:sldId id="475" r:id="rId13"/>
    <p:sldId id="512" r:id="rId14"/>
    <p:sldId id="513" r:id="rId15"/>
    <p:sldId id="514" r:id="rId16"/>
    <p:sldId id="539" r:id="rId17"/>
    <p:sldId id="515" r:id="rId18"/>
    <p:sldId id="540" r:id="rId19"/>
    <p:sldId id="516" r:id="rId20"/>
    <p:sldId id="541" r:id="rId21"/>
    <p:sldId id="517" r:id="rId22"/>
    <p:sldId id="542" r:id="rId23"/>
    <p:sldId id="518" r:id="rId24"/>
  </p:sldIdLst>
  <p:sldSz cx="12192000" cy="6858000"/>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2"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谢 煜东" initials="谢" lastIdx="1" clrIdx="0"/>
  <p:cmAuthor id="2" name="PC" initials="P" lastIdx="3" clrIdx="1"/>
  <p:cmAuthor id="3" name="棕棕" initials="棕"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50" autoAdjust="0"/>
    <p:restoredTop sz="83577" autoAdjust="0"/>
  </p:normalViewPr>
  <p:slideViewPr>
    <p:cSldViewPr snapToGrid="0" showGuides="1">
      <p:cViewPr varScale="1">
        <p:scale>
          <a:sx n="80" d="100"/>
          <a:sy n="80" d="100"/>
        </p:scale>
        <p:origin x="1316" y="48"/>
      </p:cViewPr>
      <p:guideLst>
        <p:guide orient="horz" pos="2152"/>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tags" Target="tags/tag2.xml"/><Relationship Id="rId28" Type="http://schemas.openxmlformats.org/officeDocument/2006/relationships/commentAuthors" Target="commentAuthors.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3AAC63-038C-45A9-A124-A4DE8E78146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ED9E19-F20E-477C-B650-CF9C1134079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3ED9E19-F20E-477C-B650-CF9C1134079A}"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3ED9E19-F20E-477C-B650-CF9C1134079A}"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3ED9E19-F20E-477C-B650-CF9C1134079A}"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3ED9E19-F20E-477C-B650-CF9C1134079A}"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3ED9E19-F20E-477C-B650-CF9C1134079A}"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3ED9E19-F20E-477C-B650-CF9C1134079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66700">
              <a:lnSpc>
                <a:spcPct val="107000"/>
              </a:lnSpc>
              <a:spcAft>
                <a:spcPts val="800"/>
              </a:spcAft>
            </a:pPr>
            <a:endParaRPr kumimoji="1" lang="zh-CN" altLang="en-US" dirty="0"/>
          </a:p>
        </p:txBody>
      </p:sp>
      <p:sp>
        <p:nvSpPr>
          <p:cNvPr id="4" name="灯片编号占位符 3"/>
          <p:cNvSpPr>
            <a:spLocks noGrp="1"/>
          </p:cNvSpPr>
          <p:nvPr>
            <p:ph type="sldNum" sz="quarter" idx="5"/>
          </p:nvPr>
        </p:nvSpPr>
        <p:spPr/>
        <p:txBody>
          <a:bodyPr/>
          <a:lstStyle/>
          <a:p>
            <a:fld id="{63ED9E19-F20E-477C-B650-CF9C1134079A}"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66700">
              <a:lnSpc>
                <a:spcPct val="107000"/>
              </a:lnSpc>
              <a:spcAft>
                <a:spcPts val="800"/>
              </a:spcAft>
            </a:pPr>
            <a:endParaRPr kumimoji="1" lang="zh-CN" altLang="en-US" dirty="0"/>
          </a:p>
        </p:txBody>
      </p:sp>
      <p:sp>
        <p:nvSpPr>
          <p:cNvPr id="4" name="灯片编号占位符 3"/>
          <p:cNvSpPr>
            <a:spLocks noGrp="1"/>
          </p:cNvSpPr>
          <p:nvPr>
            <p:ph type="sldNum" sz="quarter" idx="5"/>
          </p:nvPr>
        </p:nvSpPr>
        <p:spPr/>
        <p:txBody>
          <a:bodyPr/>
          <a:lstStyle/>
          <a:p>
            <a:fld id="{63ED9E19-F20E-477C-B650-CF9C1134079A}"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3ED9E19-F20E-477C-B650-CF9C1134079A}"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3ED9E19-F20E-477C-B650-CF9C1134079A}"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3ED9E19-F20E-477C-B650-CF9C1134079A}"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3ED9E19-F20E-477C-B650-CF9C1134079A}"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3ED9E19-F20E-477C-B650-CF9C1134079A}"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3ED9E19-F20E-477C-B650-CF9C1134079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4-3707实验室周报模板">
    <p:bg>
      <p:bgPr>
        <a:solidFill>
          <a:schemeClr val="bg1"/>
        </a:solidFill>
        <a:effectLst/>
      </p:bgPr>
    </p:bg>
    <p:spTree>
      <p:nvGrpSpPr>
        <p:cNvPr id="1" name=""/>
        <p:cNvGrpSpPr/>
        <p:nvPr/>
      </p:nvGrpSpPr>
      <p:grpSpPr>
        <a:xfrm>
          <a:off x="0" y="0"/>
          <a:ext cx="0" cy="0"/>
          <a:chOff x="0" y="0"/>
          <a:chExt cx="0" cy="0"/>
        </a:xfrm>
      </p:grpSpPr>
      <p:sp>
        <p:nvSpPr>
          <p:cNvPr id="13" name="TextBox 12"/>
          <p:cNvSpPr txBox="1"/>
          <p:nvPr/>
        </p:nvSpPr>
        <p:spPr>
          <a:xfrm>
            <a:off x="10854851" y="1458901"/>
            <a:ext cx="1323439" cy="3429024"/>
          </a:xfrm>
          <a:prstGeom prst="rect">
            <a:avLst/>
          </a:prstGeom>
          <a:noFill/>
        </p:spPr>
        <p:txBody>
          <a:bodyPr vert="eaVert">
            <a:spAutoFit/>
          </a:bodyPr>
          <a:lstStyle/>
          <a:p>
            <a:pPr marL="0" marR="0" lvl="0" indent="0" algn="l" defTabSz="914400" rtl="0" eaLnBrk="1" fontAlgn="base" latinLnBrk="0" hangingPunct="1">
              <a:spcBef>
                <a:spcPct val="0"/>
              </a:spcBef>
              <a:spcAft>
                <a:spcPct val="0"/>
              </a:spcAft>
              <a:buClrTx/>
              <a:buSzTx/>
              <a:buFontTx/>
              <a:buNone/>
              <a:defRPr/>
            </a:pPr>
            <a:r>
              <a:rPr kumimoji="0" lang="zh-CN" altLang="en-US" sz="2800" b="0" i="0" u="none" strike="noStrike" kern="1200" cap="none" spc="0" normalizeH="0" baseline="0" noProof="0" dirty="0">
                <a:ln w="18415" cmpd="sng">
                  <a:solidFill>
                    <a:srgbClr val="FFFFFF"/>
                  </a:solidFill>
                  <a:prstDash val="solid"/>
                </a:ln>
                <a:solidFill>
                  <a:srgbClr val="FFFFFF"/>
                </a:solidFill>
                <a:effectLst>
                  <a:outerShdw blurRad="63500" dir="3600000" algn="tl" rotWithShape="0">
                    <a:srgbClr val="000000">
                      <a:alpha val="70000"/>
                    </a:srgbClr>
                  </a:outerShdw>
                </a:effectLst>
                <a:uLnTx/>
                <a:uFillTx/>
                <a:latin typeface="华文行楷" panose="02010800040101010101" pitchFamily="2" charset="-122"/>
                <a:ea typeface="华文行楷" panose="02010800040101010101" pitchFamily="2" charset="-122"/>
                <a:cs typeface="+mn-cs"/>
              </a:rPr>
              <a:t>                持中秉正</a:t>
            </a:r>
            <a:endParaRPr kumimoji="0" lang="en-US" altLang="zh-CN" sz="2800" b="0" i="0" u="none" strike="noStrike" kern="1200" cap="none" spc="0" normalizeH="0" baseline="0" noProof="0" dirty="0">
              <a:ln w="18415" cmpd="sng">
                <a:solidFill>
                  <a:srgbClr val="FFFFFF"/>
                </a:solidFill>
                <a:prstDash val="solid"/>
              </a:ln>
              <a:solidFill>
                <a:srgbClr val="FFFFFF"/>
              </a:solidFill>
              <a:effectLst>
                <a:outerShdw blurRad="63500" dir="3600000" algn="tl" rotWithShape="0">
                  <a:srgbClr val="000000">
                    <a:alpha val="70000"/>
                  </a:srgbClr>
                </a:outerShdw>
              </a:effectLst>
              <a:uLnTx/>
              <a:uFillTx/>
              <a:latin typeface="华文行楷" panose="02010800040101010101" pitchFamily="2" charset="-122"/>
              <a:ea typeface="华文行楷" panose="02010800040101010101" pitchFamily="2" charset="-122"/>
              <a:cs typeface="+mn-cs"/>
            </a:endParaRPr>
          </a:p>
          <a:p>
            <a:pPr marL="0" marR="0" lvl="0" indent="0" algn="l" defTabSz="914400" rtl="0" eaLnBrk="1" fontAlgn="base" latinLnBrk="0" hangingPunct="1">
              <a:spcBef>
                <a:spcPct val="0"/>
              </a:spcBef>
              <a:spcAft>
                <a:spcPct val="0"/>
              </a:spcAft>
              <a:buClrTx/>
              <a:buSzTx/>
              <a:buFontTx/>
              <a:buNone/>
              <a:defRPr/>
            </a:pPr>
            <a:r>
              <a:rPr kumimoji="0" lang="zh-CN" altLang="en-US" sz="2800" b="0" i="0" u="none" strike="noStrike" kern="1200" cap="none" spc="0" normalizeH="0" baseline="0" noProof="0" dirty="0">
                <a:ln w="18415" cmpd="sng">
                  <a:solidFill>
                    <a:srgbClr val="FFFFFF"/>
                  </a:solidFill>
                  <a:prstDash val="solid"/>
                </a:ln>
                <a:solidFill>
                  <a:srgbClr val="FFFFFF"/>
                </a:solidFill>
                <a:effectLst>
                  <a:outerShdw blurRad="63500" dir="3600000" algn="tl" rotWithShape="0">
                    <a:srgbClr val="000000">
                      <a:alpha val="70000"/>
                    </a:srgbClr>
                  </a:outerShdw>
                </a:effectLst>
                <a:uLnTx/>
                <a:uFillTx/>
                <a:latin typeface="华文行楷" panose="02010800040101010101" pitchFamily="2" charset="-122"/>
                <a:ea typeface="华文行楷" panose="02010800040101010101" pitchFamily="2" charset="-122"/>
                <a:cs typeface="+mn-cs"/>
              </a:rPr>
              <a:t>静思笃行</a:t>
            </a:r>
            <a:endParaRPr kumimoji="0" lang="zh-CN" altLang="en-US" sz="2800" b="0" i="0" u="none" strike="noStrike" kern="1200" cap="none" spc="0" normalizeH="0" baseline="0" noProof="0" dirty="0">
              <a:ln w="18415" cmpd="sng">
                <a:solidFill>
                  <a:srgbClr val="FFFFFF"/>
                </a:solidFill>
                <a:prstDash val="solid"/>
              </a:ln>
              <a:solidFill>
                <a:srgbClr val="FFFFFF"/>
              </a:solidFill>
              <a:effectLst>
                <a:outerShdw blurRad="63500" dir="3600000" algn="tl" rotWithShape="0">
                  <a:srgbClr val="000000">
                    <a:alpha val="70000"/>
                  </a:srgbClr>
                </a:outerShdw>
              </a:effectLst>
              <a:uLnTx/>
              <a:uFillTx/>
              <a:latin typeface="华文行楷" panose="02010800040101010101" pitchFamily="2" charset="-122"/>
              <a:ea typeface="华文行楷" panose="02010800040101010101" pitchFamily="2" charset="-122"/>
              <a:cs typeface="+mn-cs"/>
            </a:endParaRPr>
          </a:p>
          <a:p>
            <a:pPr marL="0" marR="0" lvl="0" indent="0" algn="l" defTabSz="914400" rtl="0" eaLnBrk="1" fontAlgn="base" latinLnBrk="0" hangingPunct="1">
              <a:spcBef>
                <a:spcPct val="0"/>
              </a:spcBef>
              <a:spcAft>
                <a:spcPct val="0"/>
              </a:spcAft>
              <a:buClrTx/>
              <a:buSzTx/>
              <a:buFontTx/>
              <a:buNone/>
              <a:defRPr/>
            </a:pPr>
            <a:endParaRPr kumimoji="0" lang="zh-CN" altLang="en-US" sz="1800" b="0" i="0" u="none" strike="noStrike" kern="1200" cap="none" spc="0" normalizeH="0" baseline="0" noProof="0" dirty="0">
              <a:ln w="18415" cmpd="sng">
                <a:solidFill>
                  <a:srgbClr val="FFFFFF"/>
                </a:solidFill>
                <a:prstDash val="solid"/>
              </a:ln>
              <a:solidFill>
                <a:srgbClr val="FFFFFF"/>
              </a:solidFill>
              <a:effectLst>
                <a:outerShdw blurRad="63500" dir="3600000" algn="tl" rotWithShape="0">
                  <a:srgbClr val="000000">
                    <a:alpha val="70000"/>
                  </a:srgbClr>
                </a:outerShdw>
              </a:effectLst>
              <a:uLnTx/>
              <a:uFillTx/>
              <a:latin typeface="Arial" panose="020B0604020202020204" pitchFamily="34" charset="0"/>
              <a:ea typeface="宋体" panose="02010600030101010101" pitchFamily="2" charset="-122"/>
              <a:cs typeface="+mn-cs"/>
            </a:endParaRPr>
          </a:p>
        </p:txBody>
      </p:sp>
      <p:pic>
        <p:nvPicPr>
          <p:cNvPr id="4100" name="Picture 37"/>
          <p:cNvPicPr>
            <a:picLocks noChangeAspect="1"/>
          </p:cNvPicPr>
          <p:nvPr userDrawn="1"/>
        </p:nvPicPr>
        <p:blipFill>
          <a:blip r:embed="rId2"/>
          <a:stretch>
            <a:fillRect/>
          </a:stretch>
        </p:blipFill>
        <p:spPr>
          <a:xfrm>
            <a:off x="10949517" y="6350"/>
            <a:ext cx="1231900" cy="1092200"/>
          </a:xfrm>
          <a:prstGeom prst="rect">
            <a:avLst/>
          </a:prstGeom>
        </p:spPr>
      </p:pic>
      <p:sp>
        <p:nvSpPr>
          <p:cNvPr id="9" name="Rectangle 14"/>
          <p:cNvSpPr>
            <a:spLocks noChangeArrowheads="1"/>
          </p:cNvSpPr>
          <p:nvPr/>
        </p:nvSpPr>
        <p:spPr bwMode="auto">
          <a:xfrm>
            <a:off x="914400" y="990600"/>
            <a:ext cx="10363200" cy="1371600"/>
          </a:xfrm>
          <a:prstGeom prst="rect">
            <a:avLst/>
          </a:prstGeom>
          <a:noFill/>
          <a:ln w="9525">
            <a:noFill/>
            <a:miter lim="800000"/>
          </a:ln>
          <a:effectLst/>
        </p:spPr>
        <p:txBody>
          <a:bodyPr anchor="b"/>
          <a:lstStyle/>
          <a:p>
            <a:pPr marL="0" marR="0" lvl="0" indent="0" algn="r" defTabSz="914400" rtl="0" eaLnBrk="1" fontAlgn="base" latinLnBrk="0" hangingPunct="1">
              <a:spcBef>
                <a:spcPct val="0"/>
              </a:spcBef>
              <a:spcAft>
                <a:spcPct val="0"/>
              </a:spcAft>
              <a:buClrTx/>
              <a:buSzTx/>
              <a:buFontTx/>
              <a:buNone/>
              <a:defRPr/>
            </a:pPr>
            <a:endParaRPr kumimoji="0" lang="zh-CN" altLang="zh-CN" sz="3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10" name="Rectangle 36"/>
          <p:cNvSpPr>
            <a:spLocks noChangeArrowheads="1"/>
          </p:cNvSpPr>
          <p:nvPr/>
        </p:nvSpPr>
        <p:spPr bwMode="auto">
          <a:xfrm>
            <a:off x="1131851" y="2938451"/>
            <a:ext cx="9817666" cy="170509"/>
          </a:xfrm>
          <a:prstGeom prst="rect">
            <a:avLst/>
          </a:prstGeom>
          <a:gradFill rotWithShape="0">
            <a:gsLst>
              <a:gs pos="0">
                <a:schemeClr val="bg2"/>
              </a:gs>
              <a:gs pos="100000">
                <a:schemeClr val="bg1"/>
              </a:gs>
            </a:gsLst>
            <a:lin ang="0" scaled="1"/>
          </a:gradFill>
          <a:ln w="9525">
            <a:noFill/>
            <a:miter lim="800000"/>
          </a:ln>
          <a:effectLst/>
        </p:spPr>
        <p:txBody>
          <a:bodyPr wrap="none" anchor="ctr"/>
          <a:lstStyle/>
          <a:p>
            <a:pPr marL="0" marR="0" lvl="0" indent="0" algn="ctr" defTabSz="914400" rtl="0" eaLnBrk="1" fontAlgn="base" latinLnBrk="0" hangingPunct="1">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2" name="Rectangle 38"/>
          <p:cNvSpPr>
            <a:spLocks noChangeArrowheads="1"/>
          </p:cNvSpPr>
          <p:nvPr/>
        </p:nvSpPr>
        <p:spPr bwMode="auto">
          <a:xfrm>
            <a:off x="1039285" y="1120775"/>
            <a:ext cx="10130367" cy="1314450"/>
          </a:xfrm>
          <a:prstGeom prst="rect">
            <a:avLst/>
          </a:prstGeom>
          <a:noFill/>
          <a:ln w="9525">
            <a:noFill/>
            <a:miter lim="800000"/>
          </a:ln>
          <a:effectLst/>
        </p:spPr>
        <p:txBody>
          <a:bodyPr anchor="b"/>
          <a:lstStyle/>
          <a:p>
            <a:pPr marL="0" marR="0" lvl="0" indent="0" algn="r" defTabSz="914400" rtl="0" eaLnBrk="1" fontAlgn="base" latinLnBrk="0" hangingPunct="1">
              <a:spcBef>
                <a:spcPct val="0"/>
              </a:spcBef>
              <a:spcAft>
                <a:spcPct val="0"/>
              </a:spcAft>
              <a:buClrTx/>
              <a:buSzTx/>
              <a:buFontTx/>
              <a:buNone/>
              <a:defRPr/>
            </a:pPr>
            <a:endParaRPr kumimoji="0" lang="zh-CN" altLang="zh-CN" sz="3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11279" name="Rectangle 15"/>
          <p:cNvSpPr>
            <a:spLocks noGrp="1" noChangeArrowheads="1"/>
          </p:cNvSpPr>
          <p:nvPr>
            <p:ph type="subTitle" idx="1"/>
          </p:nvPr>
        </p:nvSpPr>
        <p:spPr>
          <a:xfrm>
            <a:off x="1930400" y="3429000"/>
            <a:ext cx="9019117" cy="1600200"/>
          </a:xfrm>
        </p:spPr>
        <p:txBody>
          <a:bodyPr/>
          <a:lstStyle>
            <a:lvl1pPr marL="0" indent="0" algn="r">
              <a:buFont typeface="Wingdings" panose="05000000000000000000" pitchFamily="2" charset="2"/>
              <a:buNone/>
              <a:defRPr/>
            </a:lvl1pPr>
          </a:lstStyle>
          <a:p>
            <a:pPr fontAlgn="base"/>
            <a:r>
              <a:rPr lang="zh-CN" altLang="en-US" strike="noStrike" noProof="1"/>
              <a:t>单击此处编辑母版副标题样式</a:t>
            </a:r>
            <a:endParaRPr lang="zh-CN" altLang="zh-CN" strike="noStrike" noProof="1"/>
          </a:p>
        </p:txBody>
      </p:sp>
      <p:sp>
        <p:nvSpPr>
          <p:cNvPr id="11303" name="Rectangle 39"/>
          <p:cNvSpPr>
            <a:spLocks noGrp="1" noChangeArrowheads="1"/>
          </p:cNvSpPr>
          <p:nvPr>
            <p:ph type="ctrTitle"/>
          </p:nvPr>
        </p:nvSpPr>
        <p:spPr>
          <a:xfrm>
            <a:off x="1202267" y="1206500"/>
            <a:ext cx="9747250" cy="1371600"/>
          </a:xfrm>
        </p:spPr>
        <p:txBody>
          <a:bodyPr anchor="b"/>
          <a:lstStyle>
            <a:lvl1pPr algn="r">
              <a:defRPr sz="3400"/>
            </a:lvl1pPr>
          </a:lstStyle>
          <a:p>
            <a:pPr fontAlgn="base"/>
            <a:r>
              <a:rPr lang="zh-CN" altLang="en-US" strike="noStrike" noProof="1"/>
              <a:t>单击此处编辑母版标题样式</a:t>
            </a:r>
            <a:endParaRPr lang="zh-CN" altLang="zh-CN" strike="noStrike" noProof="1"/>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lstStyle/>
          <a:p>
            <a:pPr fontAlgn="base">
              <a:spcBef>
                <a:spcPct val="0"/>
              </a:spcBef>
              <a:spcAft>
                <a:spcPct val="0"/>
              </a:spcAft>
              <a:defRPr/>
            </a:pPr>
            <a:endParaRPr lang="en-US" altLang="zh-CN"/>
          </a:p>
        </p:txBody>
      </p:sp>
      <p:sp>
        <p:nvSpPr>
          <p:cNvPr id="6" name="页脚占位符 5"/>
          <p:cNvSpPr>
            <a:spLocks noGrp="1"/>
          </p:cNvSpPr>
          <p:nvPr>
            <p:ph type="ftr" sz="quarter" idx="11"/>
          </p:nvPr>
        </p:nvSpPr>
        <p:spPr/>
        <p:txBody>
          <a:bodyPr/>
          <a:lstStyle/>
          <a:p>
            <a:pPr fontAlgn="base">
              <a:spcBef>
                <a:spcPct val="0"/>
              </a:spcBef>
              <a:spcAft>
                <a:spcPct val="0"/>
              </a:spcAft>
              <a:defRPr/>
            </a:pPr>
            <a:endParaRPr lang="en-US" altLang="zh-CN"/>
          </a:p>
        </p:txBody>
      </p:sp>
      <p:sp>
        <p:nvSpPr>
          <p:cNvPr id="7" name="灯片编号占位符 6"/>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fld>
            <a:endParaRPr lang="en-US" altLang="zh-CN" sz="1000" strike="noStrike" noProof="1"/>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2389717" y="612775"/>
            <a:ext cx="73152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spcBef>
                <a:spcPct val="20000"/>
              </a:spcBef>
              <a:spcAft>
                <a:spcPct val="0"/>
              </a:spcAft>
              <a:buClr>
                <a:schemeClr val="tx1"/>
              </a:buClr>
              <a:buSzTx/>
              <a:buFont typeface="Wingdings" panose="05000000000000000000" pitchFamily="2" charset="2"/>
              <a:buNone/>
              <a:defRPr/>
            </a:pPr>
            <a:r>
              <a:rPr kumimoji="0" lang="zh-CN" altLang="en-US" sz="3200" b="0" i="0" u="none" strike="noStrike" kern="0" cap="none" spc="0" normalizeH="0" baseline="0" noProof="0">
                <a:ln>
                  <a:noFill/>
                </a:ln>
                <a:solidFill>
                  <a:schemeClr val="tx1"/>
                </a:solidFill>
                <a:effectLst/>
                <a:uLnTx/>
                <a:uFillTx/>
                <a:latin typeface="+mn-lt"/>
                <a:ea typeface="+mn-ea"/>
                <a:cs typeface="+mn-cs"/>
              </a:rPr>
              <a:t>单击图标添加图片</a:t>
            </a: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lstStyle/>
          <a:p>
            <a:pPr fontAlgn="base">
              <a:spcBef>
                <a:spcPct val="0"/>
              </a:spcBef>
              <a:spcAft>
                <a:spcPct val="0"/>
              </a:spcAft>
              <a:defRPr/>
            </a:pPr>
            <a:endParaRPr lang="en-US" altLang="zh-CN"/>
          </a:p>
        </p:txBody>
      </p:sp>
      <p:sp>
        <p:nvSpPr>
          <p:cNvPr id="6" name="页脚占位符 5"/>
          <p:cNvSpPr>
            <a:spLocks noGrp="1"/>
          </p:cNvSpPr>
          <p:nvPr>
            <p:ph type="ftr" sz="quarter" idx="11"/>
          </p:nvPr>
        </p:nvSpPr>
        <p:spPr/>
        <p:txBody>
          <a:bodyPr/>
          <a:lstStyle/>
          <a:p>
            <a:pPr fontAlgn="base">
              <a:spcBef>
                <a:spcPct val="0"/>
              </a:spcBef>
              <a:spcAft>
                <a:spcPct val="0"/>
              </a:spcAft>
              <a:defRPr/>
            </a:pPr>
            <a:endParaRPr lang="en-US" altLang="zh-CN"/>
          </a:p>
        </p:txBody>
      </p:sp>
      <p:sp>
        <p:nvSpPr>
          <p:cNvPr id="7" name="灯片编号占位符 6"/>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fld>
            <a:endParaRPr lang="en-US" altLang="zh-CN" sz="1000" strike="noStrike" noProof="1"/>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4" name="日期占位符 3"/>
          <p:cNvSpPr>
            <a:spLocks noGrp="1"/>
          </p:cNvSpPr>
          <p:nvPr>
            <p:ph type="dt" sz="half" idx="10"/>
          </p:nvPr>
        </p:nvSpPr>
        <p:spPr/>
        <p:txBody>
          <a:bodyPr/>
          <a:lstStyle/>
          <a:p>
            <a:pPr fontAlgn="base">
              <a:spcBef>
                <a:spcPct val="0"/>
              </a:spcBef>
              <a:spcAft>
                <a:spcPct val="0"/>
              </a:spcAft>
              <a:defRPr/>
            </a:pPr>
            <a:endParaRPr lang="en-US" altLang="zh-CN"/>
          </a:p>
        </p:txBody>
      </p:sp>
      <p:sp>
        <p:nvSpPr>
          <p:cNvPr id="5" name="页脚占位符 4"/>
          <p:cNvSpPr>
            <a:spLocks noGrp="1"/>
          </p:cNvSpPr>
          <p:nvPr>
            <p:ph type="ftr" sz="quarter" idx="11"/>
          </p:nvPr>
        </p:nvSpPr>
        <p:spPr/>
        <p:txBody>
          <a:bodyPr/>
          <a:lstStyle/>
          <a:p>
            <a:pPr fontAlgn="base">
              <a:spcBef>
                <a:spcPct val="0"/>
              </a:spcBef>
              <a:spcAft>
                <a:spcPct val="0"/>
              </a:spcAft>
              <a:defRPr/>
            </a:pPr>
            <a:endParaRPr lang="en-US" altLang="zh-CN"/>
          </a:p>
        </p:txBody>
      </p:sp>
      <p:sp>
        <p:nvSpPr>
          <p:cNvPr id="6" name="灯片编号占位符 5"/>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fld>
            <a:endParaRPr lang="en-US" altLang="zh-CN" sz="1000" strike="noStrike" noProof="1"/>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6287"/>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9"/>
            <a:ext cx="8026400" cy="5856287"/>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4" name="日期占位符 3"/>
          <p:cNvSpPr>
            <a:spLocks noGrp="1"/>
          </p:cNvSpPr>
          <p:nvPr>
            <p:ph type="dt" sz="half" idx="10"/>
          </p:nvPr>
        </p:nvSpPr>
        <p:spPr/>
        <p:txBody>
          <a:bodyPr/>
          <a:lstStyle/>
          <a:p>
            <a:pPr fontAlgn="base">
              <a:spcBef>
                <a:spcPct val="0"/>
              </a:spcBef>
              <a:spcAft>
                <a:spcPct val="0"/>
              </a:spcAft>
              <a:defRPr/>
            </a:pPr>
            <a:endParaRPr lang="en-US" altLang="zh-CN"/>
          </a:p>
        </p:txBody>
      </p:sp>
      <p:sp>
        <p:nvSpPr>
          <p:cNvPr id="5" name="页脚占位符 4"/>
          <p:cNvSpPr>
            <a:spLocks noGrp="1"/>
          </p:cNvSpPr>
          <p:nvPr>
            <p:ph type="ftr" sz="quarter" idx="11"/>
          </p:nvPr>
        </p:nvSpPr>
        <p:spPr/>
        <p:txBody>
          <a:bodyPr/>
          <a:lstStyle/>
          <a:p>
            <a:pPr fontAlgn="base">
              <a:spcBef>
                <a:spcPct val="0"/>
              </a:spcBef>
              <a:spcAft>
                <a:spcPct val="0"/>
              </a:spcAft>
              <a:defRPr/>
            </a:pPr>
            <a:endParaRPr lang="en-US" altLang="zh-CN"/>
          </a:p>
        </p:txBody>
      </p:sp>
      <p:sp>
        <p:nvSpPr>
          <p:cNvPr id="6" name="灯片编号占位符 5"/>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fld>
            <a:endParaRPr lang="en-US" altLang="zh-CN" sz="1000" strike="noStrike" noProof="1"/>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633412"/>
          </a:xfrm>
        </p:spPr>
        <p:txBody>
          <a:body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sz="half" idx="1"/>
          </p:nvPr>
        </p:nvSpPr>
        <p:spPr>
          <a:xfrm>
            <a:off x="609600" y="1196975"/>
            <a:ext cx="5384800" cy="4933950"/>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4" name="内容占位符 3"/>
          <p:cNvSpPr>
            <a:spLocks noGrp="1"/>
          </p:cNvSpPr>
          <p:nvPr>
            <p:ph sz="half" idx="2"/>
          </p:nvPr>
        </p:nvSpPr>
        <p:spPr>
          <a:xfrm>
            <a:off x="6197600" y="1196975"/>
            <a:ext cx="5384800" cy="4933950"/>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5" name="日期占位符 4"/>
          <p:cNvSpPr>
            <a:spLocks noGrp="1"/>
          </p:cNvSpPr>
          <p:nvPr>
            <p:ph type="dt" sz="half" idx="10"/>
          </p:nvPr>
        </p:nvSpPr>
        <p:spPr/>
        <p:txBody>
          <a:bodyPr/>
          <a:lstStyle/>
          <a:p>
            <a:pPr fontAlgn="base">
              <a:spcBef>
                <a:spcPct val="0"/>
              </a:spcBef>
              <a:spcAft>
                <a:spcPct val="0"/>
              </a:spcAft>
              <a:defRPr/>
            </a:pPr>
            <a:endParaRPr lang="en-US" altLang="zh-CN"/>
          </a:p>
        </p:txBody>
      </p:sp>
      <p:sp>
        <p:nvSpPr>
          <p:cNvPr id="6" name="页脚占位符 5"/>
          <p:cNvSpPr>
            <a:spLocks noGrp="1"/>
          </p:cNvSpPr>
          <p:nvPr>
            <p:ph type="ftr" sz="quarter" idx="11"/>
          </p:nvPr>
        </p:nvSpPr>
        <p:spPr/>
        <p:txBody>
          <a:bodyPr/>
          <a:lstStyle/>
          <a:p>
            <a:pPr fontAlgn="base">
              <a:spcBef>
                <a:spcPct val="0"/>
              </a:spcBef>
              <a:spcAft>
                <a:spcPct val="0"/>
              </a:spcAft>
              <a:defRPr/>
            </a:pPr>
            <a:endParaRPr lang="en-US" altLang="zh-CN"/>
          </a:p>
        </p:txBody>
      </p:sp>
      <p:sp>
        <p:nvSpPr>
          <p:cNvPr id="7" name="灯片编号占位符 6"/>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fld>
            <a:endParaRPr lang="en-US" altLang="zh-CN" sz="1000" strike="noStrike" noProof="1"/>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3707实验室周报模板">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fontAlgn="base">
              <a:spcBef>
                <a:spcPct val="0"/>
              </a:spcBef>
              <a:spcAft>
                <a:spcPct val="0"/>
              </a:spcAft>
              <a:defRPr/>
            </a:pPr>
            <a:endParaRPr lang="en-US" altLang="zh-CN"/>
          </a:p>
        </p:txBody>
      </p:sp>
      <p:sp>
        <p:nvSpPr>
          <p:cNvPr id="4" name="页脚占位符 3"/>
          <p:cNvSpPr>
            <a:spLocks noGrp="1"/>
          </p:cNvSpPr>
          <p:nvPr>
            <p:ph type="ftr" sz="quarter" idx="11"/>
          </p:nvPr>
        </p:nvSpPr>
        <p:spPr/>
        <p:txBody>
          <a:bodyPr/>
          <a:lstStyle/>
          <a:p>
            <a:pPr fontAlgn="base">
              <a:spcBef>
                <a:spcPct val="0"/>
              </a:spcBef>
              <a:spcAft>
                <a:spcPct val="0"/>
              </a:spcAft>
              <a:defRPr/>
            </a:pPr>
            <a:endParaRPr lang="en-US" altLang="zh-CN"/>
          </a:p>
        </p:txBody>
      </p:sp>
      <p:sp>
        <p:nvSpPr>
          <p:cNvPr id="5" name="灯片编号占位符 4"/>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fld>
            <a:endParaRPr lang="en-US" altLang="zh-CN" sz="1000" strike="noStrike" noProof="1"/>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fontAlgn="base">
              <a:spcBef>
                <a:spcPct val="0"/>
              </a:spcBef>
              <a:spcAft>
                <a:spcPct val="0"/>
              </a:spcAft>
              <a:defRPr/>
            </a:pPr>
            <a:endParaRPr lang="en-US" altLang="zh-CN"/>
          </a:p>
        </p:txBody>
      </p:sp>
      <p:sp>
        <p:nvSpPr>
          <p:cNvPr id="4" name="页脚占位符 3"/>
          <p:cNvSpPr>
            <a:spLocks noGrp="1"/>
          </p:cNvSpPr>
          <p:nvPr>
            <p:ph type="ftr" sz="quarter" idx="11"/>
          </p:nvPr>
        </p:nvSpPr>
        <p:spPr/>
        <p:txBody>
          <a:bodyPr/>
          <a:lstStyle/>
          <a:p>
            <a:pPr fontAlgn="base">
              <a:spcBef>
                <a:spcPct val="0"/>
              </a:spcBef>
              <a:spcAft>
                <a:spcPct val="0"/>
              </a:spcAft>
              <a:defRPr/>
            </a:pPr>
            <a:endParaRPr lang="en-US" altLang="zh-CN"/>
          </a:p>
        </p:txBody>
      </p:sp>
      <p:sp>
        <p:nvSpPr>
          <p:cNvPr id="5" name="灯片编号占位符 4"/>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fld>
            <a:endParaRPr lang="en-US" altLang="zh-CN" sz="1000" strike="noStrike" noProof="1"/>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lvl1pPr marL="342900" indent="-342900">
              <a:buFont typeface="Wingdings" panose="05000000000000000000" pitchFamily="2" charset="2"/>
              <a:buChar char="l"/>
              <a:defRPr/>
            </a:lvl1pPr>
            <a:lvl2pPr>
              <a:buClr>
                <a:srgbClr val="00B0F0"/>
              </a:buClr>
              <a:defRPr/>
            </a:lvl2pPr>
            <a:lvl3pPr marL="1143000" indent="-228600">
              <a:buClr>
                <a:srgbClr val="00B050"/>
              </a:buClr>
              <a:buFont typeface="Wingdings" panose="05000000000000000000" pitchFamily="2" charset="2"/>
              <a:buChar char="ü"/>
              <a:defRPr sz="2000"/>
            </a:lvl3pPr>
            <a:lvl4pPr marL="1600200" indent="-228600">
              <a:buClr>
                <a:srgbClr val="FF0000"/>
              </a:buClr>
              <a:buFont typeface="Wingdings" panose="05000000000000000000" pitchFamily="2" charset="2"/>
              <a:buChar char="Ø"/>
              <a:defRPr sz="1800"/>
            </a:lvl4pPr>
            <a:lvl5pPr marL="2057400" indent="-228600">
              <a:buClr>
                <a:srgbClr val="FFFF00"/>
              </a:buClr>
              <a:buFont typeface="Arial" panose="020B0604020202020204" pitchFamily="34" charset="0"/>
              <a:buChar char="•"/>
              <a:defRPr sz="1600"/>
            </a:lvl5p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4" name="日期占位符 3"/>
          <p:cNvSpPr>
            <a:spLocks noGrp="1"/>
          </p:cNvSpPr>
          <p:nvPr>
            <p:ph type="dt" sz="half" idx="10"/>
          </p:nvPr>
        </p:nvSpPr>
        <p:spPr/>
        <p:txBody>
          <a:bodyPr/>
          <a:lstStyle/>
          <a:p>
            <a:pPr fontAlgn="base">
              <a:spcBef>
                <a:spcPct val="0"/>
              </a:spcBef>
              <a:spcAft>
                <a:spcPct val="0"/>
              </a:spcAft>
              <a:defRPr/>
            </a:pPr>
            <a:endParaRPr lang="en-US" altLang="zh-CN"/>
          </a:p>
        </p:txBody>
      </p:sp>
      <p:sp>
        <p:nvSpPr>
          <p:cNvPr id="5" name="页脚占位符 4"/>
          <p:cNvSpPr>
            <a:spLocks noGrp="1"/>
          </p:cNvSpPr>
          <p:nvPr>
            <p:ph type="ftr" sz="quarter" idx="11"/>
          </p:nvPr>
        </p:nvSpPr>
        <p:spPr/>
        <p:txBody>
          <a:bodyPr/>
          <a:lstStyle/>
          <a:p>
            <a:pPr fontAlgn="base">
              <a:spcBef>
                <a:spcPct val="0"/>
              </a:spcBef>
              <a:spcAft>
                <a:spcPct val="0"/>
              </a:spcAft>
              <a:defRPr/>
            </a:pPr>
            <a:endParaRPr lang="en-US" altLang="zh-CN"/>
          </a:p>
        </p:txBody>
      </p:sp>
      <p:sp>
        <p:nvSpPr>
          <p:cNvPr id="6" name="灯片编号占位符 5"/>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fld>
            <a:endParaRPr lang="en-US" altLang="zh-CN" sz="1000" strike="noStrike" noProof="1"/>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endParaRPr lang="zh-CN" altLang="en-US" strike="noStrike" noProof="1"/>
          </a:p>
        </p:txBody>
      </p:sp>
      <p:sp>
        <p:nvSpPr>
          <p:cNvPr id="4" name="日期占位符 3"/>
          <p:cNvSpPr>
            <a:spLocks noGrp="1"/>
          </p:cNvSpPr>
          <p:nvPr>
            <p:ph type="dt" sz="half" idx="10"/>
          </p:nvPr>
        </p:nvSpPr>
        <p:spPr/>
        <p:txBody>
          <a:bodyPr/>
          <a:lstStyle/>
          <a:p>
            <a:pPr fontAlgn="base">
              <a:spcBef>
                <a:spcPct val="0"/>
              </a:spcBef>
              <a:spcAft>
                <a:spcPct val="0"/>
              </a:spcAft>
              <a:defRPr/>
            </a:pPr>
            <a:endParaRPr lang="en-US" altLang="zh-CN"/>
          </a:p>
        </p:txBody>
      </p:sp>
      <p:sp>
        <p:nvSpPr>
          <p:cNvPr id="5" name="页脚占位符 4"/>
          <p:cNvSpPr>
            <a:spLocks noGrp="1"/>
          </p:cNvSpPr>
          <p:nvPr>
            <p:ph type="ftr" sz="quarter" idx="11"/>
          </p:nvPr>
        </p:nvSpPr>
        <p:spPr/>
        <p:txBody>
          <a:bodyPr/>
          <a:lstStyle/>
          <a:p>
            <a:pPr fontAlgn="base">
              <a:spcBef>
                <a:spcPct val="0"/>
              </a:spcBef>
              <a:spcAft>
                <a:spcPct val="0"/>
              </a:spcAft>
              <a:defRPr/>
            </a:pPr>
            <a:endParaRPr lang="en-US" altLang="zh-CN"/>
          </a:p>
        </p:txBody>
      </p:sp>
      <p:sp>
        <p:nvSpPr>
          <p:cNvPr id="6" name="灯片编号占位符 5"/>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fld>
            <a:endParaRPr lang="en-US" altLang="zh-CN" sz="1000" strike="noStrike" noProof="1"/>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609600" y="1196975"/>
            <a:ext cx="5384800" cy="4933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4" name="内容占位符 3"/>
          <p:cNvSpPr>
            <a:spLocks noGrp="1"/>
          </p:cNvSpPr>
          <p:nvPr>
            <p:ph sz="half" idx="2"/>
          </p:nvPr>
        </p:nvSpPr>
        <p:spPr>
          <a:xfrm>
            <a:off x="6197600" y="1196975"/>
            <a:ext cx="5384800" cy="4933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5" name="日期占位符 4"/>
          <p:cNvSpPr>
            <a:spLocks noGrp="1"/>
          </p:cNvSpPr>
          <p:nvPr>
            <p:ph type="dt" sz="half" idx="10"/>
          </p:nvPr>
        </p:nvSpPr>
        <p:spPr/>
        <p:txBody>
          <a:bodyPr/>
          <a:lstStyle/>
          <a:p>
            <a:pPr fontAlgn="base">
              <a:spcBef>
                <a:spcPct val="0"/>
              </a:spcBef>
              <a:spcAft>
                <a:spcPct val="0"/>
              </a:spcAft>
              <a:defRPr/>
            </a:pPr>
            <a:endParaRPr lang="en-US" altLang="zh-CN"/>
          </a:p>
        </p:txBody>
      </p:sp>
      <p:sp>
        <p:nvSpPr>
          <p:cNvPr id="6" name="页脚占位符 5"/>
          <p:cNvSpPr>
            <a:spLocks noGrp="1"/>
          </p:cNvSpPr>
          <p:nvPr>
            <p:ph type="ftr" sz="quarter" idx="11"/>
          </p:nvPr>
        </p:nvSpPr>
        <p:spPr/>
        <p:txBody>
          <a:bodyPr/>
          <a:lstStyle/>
          <a:p>
            <a:pPr fontAlgn="base">
              <a:spcBef>
                <a:spcPct val="0"/>
              </a:spcBef>
              <a:spcAft>
                <a:spcPct val="0"/>
              </a:spcAft>
              <a:defRPr/>
            </a:pPr>
            <a:endParaRPr lang="en-US" altLang="zh-CN"/>
          </a:p>
        </p:txBody>
      </p:sp>
      <p:sp>
        <p:nvSpPr>
          <p:cNvPr id="7" name="灯片编号占位符 6"/>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fld>
            <a:endParaRPr lang="en-US" altLang="zh-CN" sz="1000" strike="noStrike" noProof="1"/>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7" name="日期占位符 6"/>
          <p:cNvSpPr>
            <a:spLocks noGrp="1"/>
          </p:cNvSpPr>
          <p:nvPr>
            <p:ph type="dt" sz="half" idx="10"/>
          </p:nvPr>
        </p:nvSpPr>
        <p:spPr/>
        <p:txBody>
          <a:bodyPr/>
          <a:lstStyle/>
          <a:p>
            <a:pPr fontAlgn="base">
              <a:spcBef>
                <a:spcPct val="0"/>
              </a:spcBef>
              <a:spcAft>
                <a:spcPct val="0"/>
              </a:spcAft>
              <a:defRPr/>
            </a:pPr>
            <a:endParaRPr lang="en-US" altLang="zh-CN"/>
          </a:p>
        </p:txBody>
      </p:sp>
      <p:sp>
        <p:nvSpPr>
          <p:cNvPr id="8" name="页脚占位符 7"/>
          <p:cNvSpPr>
            <a:spLocks noGrp="1"/>
          </p:cNvSpPr>
          <p:nvPr>
            <p:ph type="ftr" sz="quarter" idx="11"/>
          </p:nvPr>
        </p:nvSpPr>
        <p:spPr/>
        <p:txBody>
          <a:bodyPr/>
          <a:lstStyle/>
          <a:p>
            <a:pPr fontAlgn="base">
              <a:spcBef>
                <a:spcPct val="0"/>
              </a:spcBef>
              <a:spcAft>
                <a:spcPct val="0"/>
              </a:spcAft>
              <a:defRPr/>
            </a:pPr>
            <a:endParaRPr lang="en-US" altLang="zh-CN"/>
          </a:p>
        </p:txBody>
      </p:sp>
      <p:sp>
        <p:nvSpPr>
          <p:cNvPr id="9" name="灯片编号占位符 8"/>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fld>
            <a:endParaRPr lang="en-US" altLang="zh-CN" sz="1000" strike="noStrike" noProof="1"/>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fontAlgn="base">
              <a:spcBef>
                <a:spcPct val="0"/>
              </a:spcBef>
              <a:spcAft>
                <a:spcPct val="0"/>
              </a:spcAft>
              <a:defRPr/>
            </a:pPr>
            <a:endParaRPr lang="en-US" altLang="zh-CN"/>
          </a:p>
        </p:txBody>
      </p:sp>
      <p:sp>
        <p:nvSpPr>
          <p:cNvPr id="4" name="页脚占位符 3"/>
          <p:cNvSpPr>
            <a:spLocks noGrp="1"/>
          </p:cNvSpPr>
          <p:nvPr>
            <p:ph type="ftr" sz="quarter" idx="11"/>
          </p:nvPr>
        </p:nvSpPr>
        <p:spPr/>
        <p:txBody>
          <a:bodyPr/>
          <a:lstStyle/>
          <a:p>
            <a:pPr fontAlgn="base">
              <a:spcBef>
                <a:spcPct val="0"/>
              </a:spcBef>
              <a:spcAft>
                <a:spcPct val="0"/>
              </a:spcAft>
              <a:defRPr/>
            </a:pPr>
            <a:endParaRPr lang="en-US" altLang="zh-CN"/>
          </a:p>
        </p:txBody>
      </p:sp>
      <p:sp>
        <p:nvSpPr>
          <p:cNvPr id="5" name="灯片编号占位符 4"/>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fld>
            <a:endParaRPr lang="en-US" altLang="zh-CN" sz="1000" strike="noStrike" noProof="1"/>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fontAlgn="base">
              <a:spcBef>
                <a:spcPct val="0"/>
              </a:spcBef>
              <a:spcAft>
                <a:spcPct val="0"/>
              </a:spcAft>
              <a:defRPr/>
            </a:pPr>
            <a:endParaRPr lang="en-US" altLang="zh-CN"/>
          </a:p>
        </p:txBody>
      </p:sp>
      <p:sp>
        <p:nvSpPr>
          <p:cNvPr id="3" name="页脚占位符 2"/>
          <p:cNvSpPr>
            <a:spLocks noGrp="1"/>
          </p:cNvSpPr>
          <p:nvPr>
            <p:ph type="ftr" sz="quarter" idx="11"/>
          </p:nvPr>
        </p:nvSpPr>
        <p:spPr/>
        <p:txBody>
          <a:bodyPr/>
          <a:lstStyle/>
          <a:p>
            <a:pPr fontAlgn="base">
              <a:spcBef>
                <a:spcPct val="0"/>
              </a:spcBef>
              <a:spcAft>
                <a:spcPct val="0"/>
              </a:spcAft>
              <a:defRPr/>
            </a:pPr>
            <a:endParaRPr lang="en-US" altLang="zh-CN"/>
          </a:p>
        </p:txBody>
      </p:sp>
      <p:sp>
        <p:nvSpPr>
          <p:cNvPr id="4" name="灯片编号占位符 3"/>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fld>
            <a:endParaRPr lang="en-US" altLang="zh-CN" sz="1000" strike="noStrike" noProof="1"/>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vmlDrawing" Target="../drawings/vmlDrawing1.vml"/><Relationship Id="rId17" Type="http://schemas.openxmlformats.org/officeDocument/2006/relationships/image" Target="../media/image2.png"/><Relationship Id="rId16" Type="http://schemas.openxmlformats.org/officeDocument/2006/relationships/oleObject" Target="../embeddings/oleObject1.bin"/><Relationship Id="rId15" Type="http://schemas.openxmlformats.org/officeDocument/2006/relationships/image" Target="../media/image1.pn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32" name="Picture 16"/>
          <p:cNvPicPr>
            <a:picLocks noChangeAspect="1"/>
          </p:cNvPicPr>
          <p:nvPr/>
        </p:nvPicPr>
        <p:blipFill>
          <a:blip r:embed="rId15"/>
          <a:stretch>
            <a:fillRect/>
          </a:stretch>
        </p:blipFill>
        <p:spPr>
          <a:xfrm>
            <a:off x="10951632" y="12700"/>
            <a:ext cx="1231900" cy="1092200"/>
          </a:xfrm>
          <a:prstGeom prst="rect">
            <a:avLst/>
          </a:prstGeom>
        </p:spPr>
      </p:pic>
      <p:sp>
        <p:nvSpPr>
          <p:cNvPr id="1026" name="Rectangle 8"/>
          <p:cNvSpPr>
            <a:spLocks noGrp="1"/>
          </p:cNvSpPr>
          <p:nvPr>
            <p:ph type="body"/>
          </p:nvPr>
        </p:nvSpPr>
        <p:spPr>
          <a:xfrm>
            <a:off x="594782" y="1085850"/>
            <a:ext cx="10972800" cy="4933950"/>
          </a:xfrm>
          <a:prstGeom prst="rect">
            <a:avLst/>
          </a:prstGeom>
          <a:noFill/>
          <a:ln w="9525">
            <a:noFill/>
          </a:ln>
        </p:spPr>
        <p:txBody>
          <a:bodyPr anchor="t"/>
          <a:lstStyle/>
          <a:p>
            <a:pPr lvl="0" indent="-34290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10249" name="Rectangle 9"/>
          <p:cNvSpPr>
            <a:spLocks noGrp="1" noChangeArrowheads="1"/>
          </p:cNvSpPr>
          <p:nvPr>
            <p:ph type="dt" sz="half" idx="2"/>
          </p:nvPr>
        </p:nvSpPr>
        <p:spPr bwMode="auto">
          <a:xfrm>
            <a:off x="609600" y="6248400"/>
            <a:ext cx="2844800" cy="457200"/>
          </a:xfrm>
          <a:prstGeom prst="rect">
            <a:avLst/>
          </a:prstGeom>
          <a:noFill/>
          <a:ln w="9525">
            <a:noFill/>
            <a:miter lim="800000"/>
          </a:ln>
          <a:effectLst/>
        </p:spPr>
        <p:txBody>
          <a:bodyPr vert="horz" wrap="square" lIns="91440" tIns="45720" rIns="91440" bIns="45720" numCol="1" anchor="t" anchorCtr="0" compatLnSpc="1"/>
          <a:lstStyle>
            <a:lvl1pPr>
              <a:defRPr sz="1000"/>
            </a:lvl1pPr>
          </a:lstStyle>
          <a:p>
            <a:pPr fontAlgn="base">
              <a:spcBef>
                <a:spcPct val="0"/>
              </a:spcBef>
              <a:spcAft>
                <a:spcPct val="0"/>
              </a:spcAft>
              <a:defRPr/>
            </a:pPr>
            <a:endParaRPr lang="en-US" altLang="zh-CN"/>
          </a:p>
        </p:txBody>
      </p:sp>
      <p:sp>
        <p:nvSpPr>
          <p:cNvPr id="10250" name="Rectangle 10"/>
          <p:cNvSpPr>
            <a:spLocks noGrp="1" noChangeArrowheads="1"/>
          </p:cNvSpPr>
          <p:nvPr>
            <p:ph type="ftr" sz="quarter" idx="3"/>
          </p:nvPr>
        </p:nvSpPr>
        <p:spPr bwMode="auto">
          <a:xfrm>
            <a:off x="4165600" y="6248400"/>
            <a:ext cx="3860800" cy="457200"/>
          </a:xfrm>
          <a:prstGeom prst="rect">
            <a:avLst/>
          </a:prstGeom>
          <a:noFill/>
          <a:ln w="9525">
            <a:noFill/>
            <a:miter lim="800000"/>
          </a:ln>
          <a:effectLst/>
        </p:spPr>
        <p:txBody>
          <a:bodyPr vert="horz" wrap="square" lIns="91440" tIns="45720" rIns="91440" bIns="45720" numCol="1" anchor="t" anchorCtr="0" compatLnSpc="1"/>
          <a:lstStyle>
            <a:lvl1pPr algn="ctr">
              <a:defRPr sz="1000"/>
            </a:lvl1pPr>
          </a:lstStyle>
          <a:p>
            <a:pPr fontAlgn="base">
              <a:spcBef>
                <a:spcPct val="0"/>
              </a:spcBef>
              <a:spcAft>
                <a:spcPct val="0"/>
              </a:spcAft>
              <a:defRPr/>
            </a:pPr>
            <a:endParaRPr lang="en-US" altLang="zh-CN"/>
          </a:p>
        </p:txBody>
      </p:sp>
      <p:sp>
        <p:nvSpPr>
          <p:cNvPr id="10251" name="Rectangle 11"/>
          <p:cNvSpPr>
            <a:spLocks noGrp="1" noChangeArrowheads="1"/>
          </p:cNvSpPr>
          <p:nvPr>
            <p:ph type="sldNum" sz="quarter" idx="4"/>
          </p:nvPr>
        </p:nvSpPr>
        <p:spPr bwMode="auto">
          <a:xfrm>
            <a:off x="8737600" y="6248400"/>
            <a:ext cx="2844800" cy="457200"/>
          </a:xfrm>
          <a:prstGeom prst="rect">
            <a:avLst/>
          </a:prstGeom>
          <a:noFill/>
          <a:ln w="9525">
            <a:noFill/>
            <a:miter lim="800000"/>
          </a:ln>
          <a:effectLst/>
        </p:spPr>
        <p:txBody>
          <a:bodyPr vert="horz" wrap="square" lIns="91440" tIns="45720" rIns="91440" bIns="45720" numCol="1" anchor="t" anchorCtr="0" compatLnSpc="1"/>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fld>
            <a:endParaRPr lang="en-US" altLang="zh-CN" sz="1000" strike="noStrike" noProof="1"/>
          </a:p>
        </p:txBody>
      </p:sp>
      <p:sp>
        <p:nvSpPr>
          <p:cNvPr id="1031" name="Rectangle 15"/>
          <p:cNvSpPr>
            <a:spLocks noGrp="1"/>
          </p:cNvSpPr>
          <p:nvPr>
            <p:ph type="title"/>
          </p:nvPr>
        </p:nvSpPr>
        <p:spPr>
          <a:xfrm>
            <a:off x="609600" y="274638"/>
            <a:ext cx="10972800" cy="633412"/>
          </a:xfrm>
          <a:prstGeom prst="rect">
            <a:avLst/>
          </a:prstGeom>
          <a:noFill/>
          <a:ln w="9525">
            <a:noFill/>
          </a:ln>
        </p:spPr>
        <p:txBody>
          <a:bodyPr anchor="ctr"/>
          <a:lstStyle/>
          <a:p>
            <a:pPr lvl="0"/>
            <a:r>
              <a:rPr lang="zh-CN" altLang="en-US" dirty="0"/>
              <a:t>单击此处编辑母版标题样式</a:t>
            </a:r>
            <a:endParaRPr lang="zh-CN" altLang="en-US" dirty="0"/>
          </a:p>
        </p:txBody>
      </p:sp>
      <p:graphicFrame>
        <p:nvGraphicFramePr>
          <p:cNvPr id="9" name="Object 23"/>
          <p:cNvGraphicFramePr/>
          <p:nvPr userDrawn="1"/>
        </p:nvGraphicFramePr>
        <p:xfrm>
          <a:off x="609600" y="958850"/>
          <a:ext cx="10515600" cy="76200"/>
        </p:xfrm>
        <a:graphic>
          <a:graphicData uri="http://schemas.openxmlformats.org/presentationml/2006/ole">
            <mc:AlternateContent xmlns:mc="http://schemas.openxmlformats.org/markup-compatibility/2006">
              <mc:Choice xmlns:v="urn:schemas-microsoft-com:vml" Requires="v">
                <p:oleObj spid="_x0000_s2" name="Clip" r:id="rId16" imgW="6858000" imgH="48895" progId="MS_ClipArt_Gallery.5">
                  <p:embed/>
                </p:oleObj>
              </mc:Choice>
              <mc:Fallback>
                <p:oleObj name="Clip" r:id="rId16" imgW="6858000" imgH="48895" progId="MS_ClipArt_Gallery.5">
                  <p:embed/>
                  <p:pic>
                    <p:nvPicPr>
                      <p:cNvPr id="0" name="Object 23"/>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09600" y="958850"/>
                        <a:ext cx="10515600" cy="76200"/>
                      </a:xfrm>
                      <a:prstGeom prst="rect">
                        <a:avLst/>
                      </a:prstGeom>
                      <a:noFill/>
                      <a:ln>
                        <a:noFill/>
                      </a:ln>
                      <a:effec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lr>
          <a:schemeClr val="tx1"/>
        </a:buClr>
        <a:buFont typeface="Wingdings" panose="05000000000000000000" pitchFamily="2" charset="2"/>
        <a:buChar char="p"/>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Font typeface="Wingdings" panose="05000000000000000000" pitchFamily="2" charset="2"/>
        <a:buChar char="Ø"/>
        <a:defRPr sz="2000">
          <a:solidFill>
            <a:schemeClr val="tx1"/>
          </a:solidFill>
          <a:latin typeface="+mn-lt"/>
          <a:ea typeface="+mn-ea"/>
        </a:defRPr>
      </a:lvl2pPr>
      <a:lvl3pPr marL="1143000" indent="-228600" algn="l" rtl="0" eaLnBrk="1" fontAlgn="base" hangingPunct="1">
        <a:spcBef>
          <a:spcPct val="20000"/>
        </a:spcBef>
        <a:spcAft>
          <a:spcPct val="0"/>
        </a:spcAft>
        <a:buClr>
          <a:schemeClr val="tx1"/>
        </a:buClr>
        <a:buFont typeface="Wingdings" panose="05000000000000000000" pitchFamily="2" charset="2"/>
        <a:buChar char="Ø"/>
        <a:defRPr sz="2400">
          <a:solidFill>
            <a:schemeClr val="tx1"/>
          </a:solidFill>
          <a:latin typeface="+mn-lt"/>
          <a:ea typeface="+mn-ea"/>
        </a:defRPr>
      </a:lvl3pPr>
      <a:lvl4pPr marL="1600200" indent="-228600" algn="l" rtl="0" eaLnBrk="1" fontAlgn="base" hangingPunct="1">
        <a:spcBef>
          <a:spcPct val="20000"/>
        </a:spcBef>
        <a:spcAft>
          <a:spcPct val="0"/>
        </a:spcAft>
        <a:buClr>
          <a:schemeClr val="tx1"/>
        </a:buClr>
        <a:buFont typeface="Wingdings" panose="05000000000000000000" pitchFamily="2" charset="2"/>
        <a:buChar char="Ø"/>
        <a:defRPr sz="1600">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panose="05000000000000000000" pitchFamily="2" charset="2"/>
        <a:buChar char="Ø"/>
        <a:defRPr sz="1400">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panose="05000000000000000000" pitchFamily="2" charset="2"/>
        <a:buChar char="Ø"/>
        <a:defRPr sz="1400">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panose="05000000000000000000" pitchFamily="2" charset="2"/>
        <a:buChar char="Ø"/>
        <a:defRPr sz="1400">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panose="05000000000000000000" pitchFamily="2" charset="2"/>
        <a:buChar char="Ø"/>
        <a:defRPr sz="1400">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panose="05000000000000000000" pitchFamily="2" charset="2"/>
        <a:buChar char="Ø"/>
        <a:defRPr sz="1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hyperlink" Target="mailto:https://universaldependencies.org/u/pos/" TargetMode="Externa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8.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8.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8.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8.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3.png"/><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8.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p:nvPr/>
        </p:nvSpPr>
        <p:spPr>
          <a:xfrm>
            <a:off x="8466257" y="5047354"/>
            <a:ext cx="2531110" cy="431800"/>
          </a:xfrm>
          <a:prstGeom prst="rect">
            <a:avLst/>
          </a:prstGeom>
          <a:noFill/>
          <a:ln w="9525">
            <a:noFill/>
          </a:ln>
        </p:spPr>
        <p:txBody>
          <a:bodyPr wrap="square" lIns="91440" tIns="45720" rIns="91440" bIns="45720" anchor="t"/>
          <a:lstStyle>
            <a:lvl1pPr marL="0" indent="0" algn="r" rtl="0" eaLnBrk="1" fontAlgn="base" hangingPunct="1">
              <a:spcBef>
                <a:spcPct val="20000"/>
              </a:spcBef>
              <a:spcAft>
                <a:spcPct val="0"/>
              </a:spcAft>
              <a:buClr>
                <a:schemeClr val="tx1"/>
              </a:buClr>
              <a:buFont typeface="Wingdings" panose="05000000000000000000" pitchFamily="2" charset="2"/>
              <a:buNone/>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Font typeface="Wingdings" panose="05000000000000000000" pitchFamily="2" charset="2"/>
              <a:buChar char="Ø"/>
              <a:defRPr sz="2000">
                <a:solidFill>
                  <a:schemeClr val="tx1"/>
                </a:solidFill>
                <a:latin typeface="+mn-lt"/>
                <a:ea typeface="+mn-ea"/>
              </a:defRPr>
            </a:lvl2pPr>
            <a:lvl3pPr marL="1143000" indent="-228600" algn="l" rtl="0" eaLnBrk="1" fontAlgn="base" hangingPunct="1">
              <a:spcBef>
                <a:spcPct val="20000"/>
              </a:spcBef>
              <a:spcAft>
                <a:spcPct val="0"/>
              </a:spcAft>
              <a:buClr>
                <a:schemeClr val="tx1"/>
              </a:buClr>
              <a:buFont typeface="Wingdings" panose="05000000000000000000" pitchFamily="2" charset="2"/>
              <a:buChar char="Ø"/>
              <a:defRPr sz="2400">
                <a:solidFill>
                  <a:schemeClr val="tx1"/>
                </a:solidFill>
                <a:latin typeface="+mn-lt"/>
                <a:ea typeface="+mn-ea"/>
              </a:defRPr>
            </a:lvl3pPr>
            <a:lvl4pPr marL="1600200" indent="-228600" algn="l" rtl="0" eaLnBrk="1" fontAlgn="base" hangingPunct="1">
              <a:spcBef>
                <a:spcPct val="20000"/>
              </a:spcBef>
              <a:spcAft>
                <a:spcPct val="0"/>
              </a:spcAft>
              <a:buClr>
                <a:schemeClr val="tx1"/>
              </a:buClr>
              <a:buFont typeface="Wingdings" panose="05000000000000000000" pitchFamily="2" charset="2"/>
              <a:buChar char="Ø"/>
              <a:defRPr sz="1600">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panose="05000000000000000000" pitchFamily="2" charset="2"/>
              <a:buChar char="Ø"/>
              <a:defRPr sz="1400">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panose="05000000000000000000" pitchFamily="2" charset="2"/>
              <a:buChar char="Ø"/>
              <a:defRPr sz="1400">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panose="05000000000000000000" pitchFamily="2" charset="2"/>
              <a:buChar char="Ø"/>
              <a:defRPr sz="1400">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panose="05000000000000000000" pitchFamily="2" charset="2"/>
              <a:buChar char="Ø"/>
              <a:defRPr sz="1400">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panose="05000000000000000000" pitchFamily="2" charset="2"/>
              <a:buChar char="Ø"/>
              <a:defRPr sz="1400">
                <a:solidFill>
                  <a:schemeClr val="tx1"/>
                </a:solidFill>
                <a:latin typeface="+mn-lt"/>
                <a:ea typeface="+mn-ea"/>
              </a:defRPr>
            </a:lvl9pPr>
          </a:lstStyle>
          <a:p>
            <a:pPr algn="l"/>
            <a:r>
              <a:rPr lang="zh-CN" altLang="en-US" kern="1200" dirty="0">
                <a:latin typeface="宋体" panose="02010600030101010101" pitchFamily="2" charset="-122"/>
              </a:rPr>
              <a:t>报告人： </a:t>
            </a:r>
            <a:r>
              <a:rPr lang="zh-CN" altLang="en-US" kern="1200" dirty="0">
                <a:latin typeface="宋体" panose="02010600030101010101" pitchFamily="2" charset="-122"/>
              </a:rPr>
              <a:t>邵志浩</a:t>
            </a:r>
            <a:endParaRPr lang="zh-CN" altLang="en-US" kern="1200" dirty="0">
              <a:latin typeface="宋体" panose="02010600030101010101" pitchFamily="2" charset="-122"/>
            </a:endParaRPr>
          </a:p>
        </p:txBody>
      </p:sp>
      <p:sp>
        <p:nvSpPr>
          <p:cNvPr id="11" name="文本框 10"/>
          <p:cNvSpPr txBox="1"/>
          <p:nvPr/>
        </p:nvSpPr>
        <p:spPr>
          <a:xfrm>
            <a:off x="8515013" y="5760720"/>
            <a:ext cx="2057738" cy="368300"/>
          </a:xfrm>
          <a:prstGeom prst="rect">
            <a:avLst/>
          </a:prstGeom>
          <a:noFill/>
        </p:spPr>
        <p:txBody>
          <a:bodyPr wrap="square" rtlCol="0">
            <a:spAutoFit/>
          </a:bodyPr>
          <a:lstStyle/>
          <a:p>
            <a:r>
              <a:rPr lang="zh-CN" altLang="en-US" dirty="0"/>
              <a:t>  </a:t>
            </a:r>
            <a:r>
              <a:rPr lang="en-US" altLang="zh-CN" dirty="0"/>
              <a:t>2023</a:t>
            </a:r>
            <a:r>
              <a:rPr lang="zh-CN" altLang="en-US" dirty="0"/>
              <a:t>年</a:t>
            </a:r>
            <a:r>
              <a:rPr lang="en-US" altLang="zh-CN" dirty="0"/>
              <a:t>8</a:t>
            </a:r>
            <a:r>
              <a:rPr lang="zh-CN" altLang="en-US" dirty="0"/>
              <a:t>月</a:t>
            </a:r>
            <a:r>
              <a:rPr lang="en-US" altLang="zh-CN" dirty="0"/>
              <a:t>22</a:t>
            </a:r>
            <a:r>
              <a:rPr lang="zh-CN" altLang="en-US" dirty="0"/>
              <a:t>日</a:t>
            </a:r>
            <a:endParaRPr lang="zh-CN" altLang="en-US" dirty="0"/>
          </a:p>
        </p:txBody>
      </p:sp>
      <p:sp>
        <p:nvSpPr>
          <p:cNvPr id="2" name="文本框 1"/>
          <p:cNvSpPr txBox="1"/>
          <p:nvPr/>
        </p:nvSpPr>
        <p:spPr>
          <a:xfrm>
            <a:off x="1078706" y="1627766"/>
            <a:ext cx="8939530" cy="1076325"/>
          </a:xfrm>
          <a:prstGeom prst="rect">
            <a:avLst/>
          </a:prstGeom>
          <a:noFill/>
        </p:spPr>
        <p:txBody>
          <a:bodyPr wrap="none" rtlCol="0">
            <a:spAutoFit/>
          </a:bodyPr>
          <a:lstStyle/>
          <a:p>
            <a:pPr algn="l"/>
            <a:r>
              <a:rPr lang="en-US" altLang="zh-CN" sz="3200" b="1" kern="2200" dirty="0">
                <a:effectLst/>
                <a:latin typeface="等线" panose="02010600030101010101" pitchFamily="2" charset="-122"/>
                <a:ea typeface="等线" panose="02010600030101010101" pitchFamily="2" charset="-122"/>
              </a:rPr>
              <a:t>Modelling Context and Syntactical Features for </a:t>
            </a:r>
            <a:endParaRPr lang="en-US" altLang="zh-CN" sz="3200" b="1" kern="2200" dirty="0">
              <a:effectLst/>
              <a:latin typeface="等线" panose="02010600030101010101" pitchFamily="2" charset="-122"/>
              <a:ea typeface="等线" panose="02010600030101010101" pitchFamily="2" charset="-122"/>
            </a:endParaRPr>
          </a:p>
          <a:p>
            <a:pPr algn="l"/>
            <a:r>
              <a:rPr lang="en-US" altLang="zh-CN" sz="3200" b="1" kern="2200" dirty="0">
                <a:effectLst/>
                <a:latin typeface="等线" panose="02010600030101010101" pitchFamily="2" charset="-122"/>
                <a:ea typeface="等线" panose="02010600030101010101" pitchFamily="2" charset="-122"/>
              </a:rPr>
              <a:t>Aspect-based Sentiment Analysis</a:t>
            </a:r>
            <a:endParaRPr lang="en-US" altLang="zh-CN" sz="3200" b="1" kern="2200" dirty="0">
              <a:effectLst/>
              <a:latin typeface="等线" panose="02010600030101010101" pitchFamily="2" charset="-122"/>
              <a:ea typeface="等线"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fld>
            <a:endParaRPr lang="en-US" altLang="zh-CN" sz="1000" strike="noStrike" noProof="1"/>
          </a:p>
        </p:txBody>
      </p:sp>
      <p:sp>
        <p:nvSpPr>
          <p:cNvPr id="6" name="文本框 5">
            <a:hlinkClick r:id="rId1"/>
          </p:cNvPr>
          <p:cNvSpPr txBox="1"/>
          <p:nvPr/>
        </p:nvSpPr>
        <p:spPr>
          <a:xfrm>
            <a:off x="826770" y="1401445"/>
            <a:ext cx="10113010" cy="4653915"/>
          </a:xfrm>
          <a:prstGeom prst="rect">
            <a:avLst/>
          </a:prstGeom>
          <a:noFill/>
        </p:spPr>
        <p:txBody>
          <a:bodyPr wrap="square" rtlCol="0">
            <a:noAutofit/>
          </a:bodyPr>
          <a:p>
            <a:pPr indent="457200" algn="l">
              <a:lnSpc>
                <a:spcPct val="150000"/>
              </a:lnSpc>
              <a:buClrTx/>
              <a:buSzTx/>
              <a:buNone/>
            </a:pPr>
            <a:r>
              <a:rPr lang="en-US" altLang="zh-CN" sz="2400" dirty="0"/>
              <a:t>1</a:t>
            </a:r>
            <a:r>
              <a:rPr lang="zh-CN" altLang="en-US" sz="2400" dirty="0"/>
              <a:t>、输入表示：开头使用特殊的分类令牌[CLS]-结尾使用分隔符[SEP]---形成结构化形式：“[CLS]”+输入序列+“[SEP]”</a:t>
            </a:r>
            <a:endParaRPr lang="zh-CN" altLang="en-US" sz="2400" dirty="0"/>
          </a:p>
          <a:p>
            <a:pPr indent="457200" algn="l">
              <a:lnSpc>
                <a:spcPct val="150000"/>
              </a:lnSpc>
              <a:buClrTx/>
              <a:buSzTx/>
              <a:buNone/>
            </a:pPr>
            <a:r>
              <a:rPr lang="en-US" altLang="zh-CN" sz="2400" dirty="0"/>
              <a:t>2</a:t>
            </a:r>
            <a:r>
              <a:rPr lang="zh-CN" altLang="en-US" sz="2400" dirty="0"/>
              <a:t>、词性嵌入：一个词法分析的工具</a:t>
            </a:r>
            <a:r>
              <a:rPr lang="en-US" altLang="zh-CN" sz="2400" dirty="0"/>
              <a:t>POS</a:t>
            </a:r>
            <a:r>
              <a:rPr lang="zh-CN" altLang="en-US" sz="2400" dirty="0"/>
              <a:t>来得到句子对应的词性标签序列。</a:t>
            </a:r>
            <a:r>
              <a:rPr lang="zh-CN" altLang="en-US" sz="2400" dirty="0">
                <a:sym typeface="+mn-ea"/>
              </a:rPr>
              <a:t>https://universaldependencies.org/u/pos/</a:t>
            </a:r>
            <a:endParaRPr lang="zh-CN" altLang="en-US" sz="2400" dirty="0"/>
          </a:p>
          <a:p>
            <a:pPr indent="457200" algn="l">
              <a:lnSpc>
                <a:spcPct val="150000"/>
              </a:lnSpc>
              <a:buClrTx/>
              <a:buSzTx/>
              <a:buNone/>
            </a:pPr>
            <a:r>
              <a:rPr lang="en-US" altLang="zh-CN" sz="2400" dirty="0"/>
              <a:t>3</a:t>
            </a:r>
            <a:r>
              <a:rPr lang="zh-CN" altLang="en-US" sz="2400" dirty="0"/>
              <a:t>、基于</a:t>
            </a:r>
            <a:r>
              <a:rPr lang="zh-CN" altLang="en-US" sz="2400" u="sng" dirty="0"/>
              <a:t>依赖关系</a:t>
            </a:r>
            <a:r>
              <a:rPr lang="zh-CN" altLang="en-US" sz="2400" dirty="0"/>
              <a:t>的嵌入：不是使用线性词袋上下文来形成上下文窗口，而是根据单词参与的句法关系使用基于依赖的上下文。利用依赖解析式来解析</a:t>
            </a:r>
            <a:r>
              <a:rPr lang="zh-CN" altLang="en-US" sz="2400" dirty="0"/>
              <a:t>句子。</a:t>
            </a:r>
            <a:endParaRPr lang="zh-CN" altLang="en-US" sz="2400" dirty="0"/>
          </a:p>
          <a:p>
            <a:pPr indent="457200" algn="l">
              <a:lnSpc>
                <a:spcPct val="150000"/>
              </a:lnSpc>
              <a:buClrTx/>
              <a:buSzTx/>
              <a:buNone/>
            </a:pPr>
            <a:endParaRPr lang="zh-CN" altLang="en-US" sz="2400" dirty="0"/>
          </a:p>
          <a:p>
            <a:pPr indent="457200" algn="l">
              <a:lnSpc>
                <a:spcPct val="150000"/>
              </a:lnSpc>
              <a:buClrTx/>
              <a:buSzTx/>
              <a:buNone/>
            </a:pPr>
            <a:endParaRPr lang="zh-CN" alt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fld>
            <a:endParaRPr lang="en-US" altLang="zh-CN" sz="1000" strike="noStrike" noProof="1"/>
          </a:p>
        </p:txBody>
      </p:sp>
      <p:pic>
        <p:nvPicPr>
          <p:cNvPr id="4" name="图片 3" descr="7"/>
          <p:cNvPicPr>
            <a:picLocks noChangeAspect="1"/>
          </p:cNvPicPr>
          <p:nvPr/>
        </p:nvPicPr>
        <p:blipFill>
          <a:blip r:embed="rId1"/>
          <a:stretch>
            <a:fillRect/>
          </a:stretch>
        </p:blipFill>
        <p:spPr>
          <a:xfrm>
            <a:off x="2482215" y="1436370"/>
            <a:ext cx="6994525" cy="4954270"/>
          </a:xfrm>
          <a:prstGeom prst="rect">
            <a:avLst/>
          </a:prstGeom>
        </p:spPr>
      </p:pic>
      <p:sp>
        <p:nvSpPr>
          <p:cNvPr id="5" name="文本框 4"/>
          <p:cNvSpPr txBox="1"/>
          <p:nvPr/>
        </p:nvSpPr>
        <p:spPr>
          <a:xfrm>
            <a:off x="1112520" y="1289685"/>
            <a:ext cx="4064000" cy="460375"/>
          </a:xfrm>
          <a:prstGeom prst="rect">
            <a:avLst/>
          </a:prstGeom>
          <a:noFill/>
        </p:spPr>
        <p:txBody>
          <a:bodyPr wrap="square" rtlCol="0">
            <a:spAutoFit/>
          </a:bodyPr>
          <a:p>
            <a:r>
              <a:rPr lang="zh-CN" altLang="en-US" sz="2400" dirty="0"/>
              <a:t>依赖解析树</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867281" y="230562"/>
            <a:ext cx="10972800" cy="633412"/>
          </a:xfrm>
          <a:prstGeom prst="rect">
            <a:avLst/>
          </a:prstGeom>
          <a:noFill/>
          <a:ln w="9525">
            <a:noFill/>
          </a:ln>
        </p:spPr>
        <p:txBody>
          <a:bodyPr anchor="ctr"/>
          <a:lst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9pPr>
          </a:lstStyle>
          <a:p>
            <a:pPr>
              <a:lnSpc>
                <a:spcPct val="150000"/>
              </a:lnSpc>
            </a:pPr>
            <a:r>
              <a:rPr lang="en-US" altLang="zh-CN" b="1" dirty="0">
                <a:latin typeface="微软雅黑" panose="020B0503020204020204" pitchFamily="34" charset="-122"/>
                <a:ea typeface="微软雅黑" panose="020B0503020204020204" pitchFamily="34" charset="-122"/>
              </a:rPr>
              <a:t>3.2</a:t>
            </a:r>
            <a:r>
              <a:rPr lang="zh-CN" altLang="en-US" b="1" dirty="0">
                <a:latin typeface="微软雅黑" panose="020B0503020204020204" pitchFamily="34" charset="-122"/>
                <a:ea typeface="微软雅黑" panose="020B0503020204020204" pitchFamily="34" charset="-122"/>
              </a:rPr>
              <a:t>面向情感</a:t>
            </a:r>
            <a:r>
              <a:rPr lang="zh-CN" altLang="en-US" b="1" dirty="0">
                <a:latin typeface="微软雅黑" panose="020B0503020204020204" pitchFamily="34" charset="-122"/>
                <a:ea typeface="微软雅黑" panose="020B0503020204020204" pitchFamily="34" charset="-122"/>
              </a:rPr>
              <a:t>分类</a:t>
            </a:r>
            <a:endParaRPr lang="zh-CN" altLang="en-US" b="1"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fld>
            <a:endParaRPr lang="en-US" altLang="zh-CN" sz="1000" strike="noStrike" noProof="1"/>
          </a:p>
        </p:txBody>
      </p:sp>
      <p:pic>
        <p:nvPicPr>
          <p:cNvPr id="4" name="图片 3" descr="9"/>
          <p:cNvPicPr>
            <a:picLocks noChangeAspect="1"/>
          </p:cNvPicPr>
          <p:nvPr/>
        </p:nvPicPr>
        <p:blipFill>
          <a:blip r:embed="rId1"/>
          <a:stretch>
            <a:fillRect/>
          </a:stretch>
        </p:blipFill>
        <p:spPr>
          <a:xfrm>
            <a:off x="4364990" y="1156970"/>
            <a:ext cx="3462020" cy="5492115"/>
          </a:xfrm>
          <a:prstGeom prst="rect">
            <a:avLst/>
          </a:prstGeom>
        </p:spPr>
      </p:pic>
      <p:sp>
        <p:nvSpPr>
          <p:cNvPr id="8" name="文本框 7"/>
          <p:cNvSpPr txBox="1"/>
          <p:nvPr/>
        </p:nvSpPr>
        <p:spPr>
          <a:xfrm>
            <a:off x="957580" y="1477645"/>
            <a:ext cx="4064000" cy="460375"/>
          </a:xfrm>
          <a:prstGeom prst="rect">
            <a:avLst/>
          </a:prstGeom>
          <a:noFill/>
        </p:spPr>
        <p:txBody>
          <a:bodyPr wrap="square" rtlCol="0">
            <a:spAutoFit/>
          </a:bodyPr>
          <a:p>
            <a:r>
              <a:rPr lang="zh-CN" altLang="en-US" sz="2400" dirty="0"/>
              <a:t>拟定的LCFASC整体框架</a:t>
            </a:r>
            <a:endParaRPr lang="zh-CN" alt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fld>
            <a:endParaRPr lang="en-US" altLang="zh-CN" sz="1000" strike="noStrike" noProof="1"/>
          </a:p>
        </p:txBody>
      </p:sp>
      <p:sp>
        <p:nvSpPr>
          <p:cNvPr id="6" name="文本框 5"/>
          <p:cNvSpPr txBox="1"/>
          <p:nvPr/>
        </p:nvSpPr>
        <p:spPr>
          <a:xfrm>
            <a:off x="1412240" y="1355090"/>
            <a:ext cx="8697595" cy="5631180"/>
          </a:xfrm>
          <a:prstGeom prst="rect">
            <a:avLst/>
          </a:prstGeom>
          <a:noFill/>
        </p:spPr>
        <p:txBody>
          <a:bodyPr wrap="square" rtlCol="0" anchor="t">
            <a:spAutoFit/>
          </a:bodyPr>
          <a:p>
            <a:pPr indent="457200" algn="l">
              <a:lnSpc>
                <a:spcPct val="150000"/>
              </a:lnSpc>
              <a:buClrTx/>
              <a:buSzTx/>
              <a:buNone/>
            </a:pPr>
            <a:r>
              <a:rPr lang="en-US" altLang="zh-CN" sz="2400" dirty="0">
                <a:sym typeface="+mn-ea"/>
              </a:rPr>
              <a:t>1</a:t>
            </a:r>
            <a:r>
              <a:rPr lang="zh-CN" altLang="en-US" sz="2400" dirty="0">
                <a:sym typeface="+mn-ea"/>
              </a:rPr>
              <a:t>、输入表示</a:t>
            </a:r>
            <a:r>
              <a:rPr lang="en-US" altLang="zh-CN" sz="2400" dirty="0">
                <a:sym typeface="+mn-ea"/>
              </a:rPr>
              <a:t>:</a:t>
            </a:r>
            <a:r>
              <a:rPr lang="zh-CN" altLang="en-US" sz="2400" dirty="0">
                <a:sym typeface="+mn-ea"/>
              </a:rPr>
              <a:t>全局语境G = [CLS]+S+[SEP]+A+[SEP]。</a:t>
            </a:r>
            <a:r>
              <a:rPr lang="en-US" altLang="zh-CN" sz="2400" dirty="0">
                <a:sym typeface="+mn-ea"/>
              </a:rPr>
              <a:t> </a:t>
            </a:r>
            <a:endParaRPr lang="en-US" altLang="zh-CN" sz="2400" dirty="0">
              <a:sym typeface="+mn-ea"/>
            </a:endParaRPr>
          </a:p>
          <a:p>
            <a:pPr indent="457200" algn="l">
              <a:lnSpc>
                <a:spcPct val="150000"/>
              </a:lnSpc>
              <a:buClrTx/>
              <a:buSzTx/>
              <a:buNone/>
            </a:pPr>
            <a:r>
              <a:rPr lang="en-US" altLang="zh-CN" sz="2400" dirty="0">
                <a:sym typeface="+mn-ea"/>
              </a:rPr>
              <a:t>                       </a:t>
            </a:r>
            <a:r>
              <a:rPr lang="zh-CN" altLang="en-US" sz="2400" dirty="0">
                <a:sym typeface="+mn-ea"/>
              </a:rPr>
              <a:t>局部语境L = [CLS] + S + [SEP]</a:t>
            </a:r>
            <a:endParaRPr lang="zh-CN" altLang="en-US" sz="2400" dirty="0">
              <a:sym typeface="+mn-ea"/>
            </a:endParaRPr>
          </a:p>
          <a:p>
            <a:pPr indent="457200" algn="l">
              <a:lnSpc>
                <a:spcPct val="150000"/>
              </a:lnSpc>
              <a:buClrTx/>
              <a:buSzTx/>
              <a:buNone/>
            </a:pPr>
            <a:r>
              <a:rPr lang="en-US" altLang="zh-CN" sz="2400" dirty="0">
                <a:sym typeface="+mn-ea"/>
              </a:rPr>
              <a:t>2</a:t>
            </a:r>
            <a:r>
              <a:rPr lang="zh-CN" altLang="en-US" sz="2400" dirty="0">
                <a:sym typeface="+mn-ea"/>
              </a:rPr>
              <a:t>、CDM</a:t>
            </a:r>
            <a:r>
              <a:rPr lang="en-US" altLang="zh-CN" sz="2400" dirty="0">
                <a:sym typeface="+mn-ea"/>
              </a:rPr>
              <a:t>:</a:t>
            </a:r>
            <a:r>
              <a:rPr lang="zh-CN" altLang="en-US" sz="2400" dirty="0">
                <a:sym typeface="+mn-ea"/>
              </a:rPr>
              <a:t>即为context dynamic mask，是指根据与属性词之间的距离来屏蔽句子中的一些单词，而完全屏蔽某些单词可能过于绝对。</a:t>
            </a:r>
            <a:endParaRPr lang="zh-CN" altLang="en-US" sz="2400" dirty="0"/>
          </a:p>
          <a:p>
            <a:pPr indent="457200" algn="l">
              <a:lnSpc>
                <a:spcPct val="150000"/>
              </a:lnSpc>
              <a:buClrTx/>
              <a:buSzTx/>
              <a:buNone/>
            </a:pPr>
            <a:r>
              <a:rPr lang="en-US" altLang="zh-CN" sz="2400" dirty="0">
                <a:sym typeface="+mn-ea"/>
              </a:rPr>
              <a:t>3</a:t>
            </a:r>
            <a:r>
              <a:rPr lang="zh-CN" altLang="en-US" sz="2400" dirty="0">
                <a:sym typeface="+mn-ea"/>
              </a:rPr>
              <a:t>、</a:t>
            </a:r>
            <a:r>
              <a:rPr lang="zh-CN" altLang="en-US" sz="2400" dirty="0">
                <a:sym typeface="+mn-ea"/>
              </a:rPr>
              <a:t>CDW</a:t>
            </a:r>
            <a:r>
              <a:rPr lang="en-US" altLang="zh-CN" sz="2400" dirty="0">
                <a:sym typeface="+mn-ea"/>
              </a:rPr>
              <a:t>:</a:t>
            </a:r>
            <a:r>
              <a:rPr lang="zh-CN" altLang="en-US" sz="2400" dirty="0">
                <a:sym typeface="+mn-ea"/>
              </a:rPr>
              <a:t>（context dynamic weighting）是按照与属性词之间的距离为单词赋予一个0到1之间的权重。</a:t>
            </a:r>
            <a:endParaRPr lang="zh-CN" altLang="en-US" sz="2400" dirty="0">
              <a:sym typeface="+mn-ea"/>
            </a:endParaRPr>
          </a:p>
          <a:p>
            <a:pPr indent="457200" algn="l">
              <a:lnSpc>
                <a:spcPct val="150000"/>
              </a:lnSpc>
              <a:buClrTx/>
              <a:buSzTx/>
              <a:buNone/>
            </a:pPr>
            <a:r>
              <a:rPr lang="en-US" altLang="zh-CN" sz="2400" dirty="0">
                <a:sym typeface="+mn-ea"/>
              </a:rPr>
              <a:t>4</a:t>
            </a:r>
            <a:r>
              <a:rPr lang="zh-CN" altLang="en-US" sz="2400" dirty="0">
                <a:sym typeface="+mn-ea"/>
              </a:rPr>
              <a:t>、</a:t>
            </a:r>
            <a:r>
              <a:rPr lang="en-US" altLang="zh-CN" sz="2400" dirty="0">
                <a:sym typeface="+mn-ea"/>
              </a:rPr>
              <a:t>SRD:</a:t>
            </a:r>
            <a:r>
              <a:rPr lang="zh-CN" altLang="en-US" sz="2400" dirty="0">
                <a:sym typeface="+mn-ea"/>
              </a:rPr>
              <a:t>单词之间的SRD是通过依赖解析树中对应节点之间的最短距离来度量的。</a:t>
            </a:r>
            <a:endParaRPr lang="zh-CN" altLang="en-US" sz="2400" dirty="0">
              <a:sym typeface="+mn-ea"/>
            </a:endParaRPr>
          </a:p>
          <a:p>
            <a:pPr indent="457200" algn="l">
              <a:lnSpc>
                <a:spcPct val="150000"/>
              </a:lnSpc>
              <a:buClrTx/>
              <a:buSzTx/>
              <a:buNone/>
            </a:pPr>
            <a:endParaRPr lang="zh-CN" alt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灯片编号占位符 2"/>
          <p:cNvSpPr>
            <a:spLocks noGrp="1"/>
          </p:cNvSpPr>
          <p:nvPr>
            <p:ph type="sldNum" sz="quarter" idx="12"/>
          </p:nvPr>
        </p:nvSpPr>
        <p:spPr/>
        <p:txBody>
          <a:bodyPr/>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fld>
            <a:endParaRPr lang="en-US" altLang="zh-CN" sz="1000" strike="noStrike" noProof="1"/>
          </a:p>
        </p:txBody>
      </p:sp>
      <p:pic>
        <p:nvPicPr>
          <p:cNvPr id="4" name="图片 3" descr="9.1"/>
          <p:cNvPicPr>
            <a:picLocks noChangeAspect="1"/>
          </p:cNvPicPr>
          <p:nvPr/>
        </p:nvPicPr>
        <p:blipFill>
          <a:blip r:embed="rId1"/>
          <a:stretch>
            <a:fillRect/>
          </a:stretch>
        </p:blipFill>
        <p:spPr>
          <a:xfrm>
            <a:off x="1119505" y="1590675"/>
            <a:ext cx="9226550" cy="409067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867281" y="230562"/>
            <a:ext cx="10972800" cy="633412"/>
          </a:xfrm>
          <a:prstGeom prst="rect">
            <a:avLst/>
          </a:prstGeom>
          <a:noFill/>
          <a:ln w="9525">
            <a:noFill/>
          </a:ln>
        </p:spPr>
        <p:txBody>
          <a:bodyPr anchor="ctr"/>
          <a:lst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9pPr>
          </a:lstStyle>
          <a:p>
            <a:pPr>
              <a:lnSpc>
                <a:spcPct val="150000"/>
              </a:lnSpc>
            </a:pPr>
            <a:r>
              <a:rPr lang="en-US" altLang="zh-CN" b="1" dirty="0">
                <a:latin typeface="微软雅黑" panose="020B0503020204020204" pitchFamily="34" charset="-122"/>
                <a:ea typeface="微软雅黑" panose="020B0503020204020204" pitchFamily="34" charset="-122"/>
              </a:rPr>
              <a:t>4.1</a:t>
            </a:r>
            <a:r>
              <a:rPr lang="zh-CN" altLang="en-US" b="1" dirty="0">
                <a:latin typeface="微软雅黑" panose="020B0503020204020204" pitchFamily="34" charset="-122"/>
                <a:ea typeface="微软雅黑" panose="020B0503020204020204" pitchFamily="34" charset="-122"/>
              </a:rPr>
              <a:t>数据、模型</a:t>
            </a:r>
            <a:r>
              <a:rPr lang="zh-CN" altLang="en-US" b="1" dirty="0">
                <a:latin typeface="微软雅黑" panose="020B0503020204020204" pitchFamily="34" charset="-122"/>
                <a:ea typeface="微软雅黑" panose="020B0503020204020204" pitchFamily="34" charset="-122"/>
              </a:rPr>
              <a:t>分析</a:t>
            </a:r>
            <a:endParaRPr lang="zh-CN" altLang="en-US" b="1"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fld>
            <a:endParaRPr lang="en-US" altLang="zh-CN" sz="1000" strike="noStrike" noProof="1"/>
          </a:p>
        </p:txBody>
      </p:sp>
      <p:sp>
        <p:nvSpPr>
          <p:cNvPr id="6" name="文本框 5"/>
          <p:cNvSpPr txBox="1"/>
          <p:nvPr/>
        </p:nvSpPr>
        <p:spPr>
          <a:xfrm>
            <a:off x="779646" y="1280692"/>
            <a:ext cx="10347158" cy="5262245"/>
          </a:xfrm>
          <a:prstGeom prst="rect">
            <a:avLst/>
          </a:prstGeom>
          <a:noFill/>
        </p:spPr>
        <p:txBody>
          <a:bodyPr wrap="square">
            <a:spAutoFit/>
          </a:bodyPr>
          <a:lstStyle/>
          <a:p>
            <a:pPr algn="just">
              <a:lnSpc>
                <a:spcPct val="150000"/>
              </a:lnSpc>
            </a:pPr>
            <a:r>
              <a:rPr lang="en-US" altLang="zh-CN" sz="2800" kern="100" dirty="0">
                <a:latin typeface="等线" panose="02010600030101010101" pitchFamily="2" charset="-122"/>
                <a:ea typeface="等线" panose="02010600030101010101" pitchFamily="2" charset="-122"/>
                <a:cs typeface="Times New Roman" panose="02020603050405020304" pitchFamily="18" charset="0"/>
              </a:rPr>
              <a:t>	1</a:t>
            </a:r>
            <a:r>
              <a:rPr lang="zh-CN" altLang="en-US" sz="2800" kern="100" dirty="0">
                <a:latin typeface="等线" panose="02010600030101010101" pitchFamily="2" charset="-122"/>
                <a:ea typeface="等线" panose="02010600030101010101" pitchFamily="2" charset="-122"/>
                <a:cs typeface="Times New Roman" panose="02020603050405020304" pitchFamily="18" charset="0"/>
              </a:rPr>
              <a:t>、</a:t>
            </a:r>
            <a:r>
              <a:rPr lang="zh-CN" altLang="en-US" sz="2800" kern="100" dirty="0">
                <a:latin typeface="等线" panose="02010600030101010101" pitchFamily="2" charset="-122"/>
                <a:ea typeface="等线" panose="02010600030101010101" pitchFamily="2" charset="-122"/>
                <a:cs typeface="Times New Roman" panose="02020603050405020304" pitchFamily="18" charset="0"/>
              </a:rPr>
              <a:t>数据集：semeval-14的ABSA数据集</a:t>
            </a:r>
            <a:endParaRPr lang="zh-CN" altLang="en-US" sz="2800" kern="100" dirty="0">
              <a:latin typeface="等线" panose="02010600030101010101" pitchFamily="2" charset="-122"/>
              <a:ea typeface="等线" panose="02010600030101010101" pitchFamily="2" charset="-122"/>
              <a:cs typeface="Times New Roman" panose="02020603050405020304" pitchFamily="18" charset="0"/>
            </a:endParaRPr>
          </a:p>
          <a:p>
            <a:pPr marL="457200" lvl="1" indent="457200" algn="just">
              <a:lnSpc>
                <a:spcPct val="150000"/>
              </a:lnSpc>
            </a:pPr>
            <a:r>
              <a:rPr lang="en-US" altLang="zh-CN" sz="2800" kern="100" dirty="0">
                <a:latin typeface="等线" panose="02010600030101010101" pitchFamily="2" charset="-122"/>
                <a:ea typeface="等线" panose="02010600030101010101" pitchFamily="2" charset="-122"/>
                <a:cs typeface="Times New Roman" panose="02020603050405020304" pitchFamily="18" charset="0"/>
              </a:rPr>
              <a:t>2</a:t>
            </a:r>
            <a:r>
              <a:rPr lang="zh-CN" altLang="en-US" sz="2800" kern="100" dirty="0">
                <a:latin typeface="等线" panose="02010600030101010101" pitchFamily="2" charset="-122"/>
                <a:ea typeface="等线" panose="02010600030101010101" pitchFamily="2" charset="-122"/>
                <a:cs typeface="Times New Roman" panose="02020603050405020304" pitchFamily="18" charset="0"/>
              </a:rPr>
              <a:t>、基线模型：为了验证</a:t>
            </a:r>
            <a:r>
              <a:rPr lang="en-US" altLang="zh-CN" sz="2800" kern="100" dirty="0">
                <a:latin typeface="等线" panose="02010600030101010101" pitchFamily="2" charset="-122"/>
                <a:ea typeface="等线" panose="02010600030101010101" pitchFamily="2" charset="-122"/>
                <a:cs typeface="Times New Roman" panose="02020603050405020304" pitchFamily="18" charset="0"/>
              </a:rPr>
              <a:t>CSAE</a:t>
            </a:r>
            <a:r>
              <a:rPr lang="zh-CN" altLang="en-US" sz="2800" kern="100" dirty="0">
                <a:latin typeface="等线" panose="02010600030101010101" pitchFamily="2" charset="-122"/>
                <a:ea typeface="等线" panose="02010600030101010101" pitchFamily="2" charset="-122"/>
                <a:cs typeface="Times New Roman" panose="02020603050405020304" pitchFamily="18" charset="0"/>
              </a:rPr>
              <a:t>和LCFS-ASC的</a:t>
            </a:r>
            <a:r>
              <a:rPr lang="zh-CN" altLang="en-US" sz="2800" kern="100" dirty="0">
                <a:latin typeface="等线" panose="02010600030101010101" pitchFamily="2" charset="-122"/>
                <a:ea typeface="等线" panose="02010600030101010101" pitchFamily="2" charset="-122"/>
                <a:cs typeface="Times New Roman" panose="02020603050405020304" pitchFamily="18" charset="0"/>
              </a:rPr>
              <a:t>有限性</a:t>
            </a:r>
            <a:endParaRPr lang="zh-CN" altLang="en-US" sz="2800" kern="100" dirty="0">
              <a:latin typeface="等线" panose="02010600030101010101" pitchFamily="2" charset="-122"/>
              <a:ea typeface="等线" panose="02010600030101010101" pitchFamily="2" charset="-122"/>
              <a:cs typeface="Times New Roman" panose="02020603050405020304" pitchFamily="18" charset="0"/>
            </a:endParaRPr>
          </a:p>
          <a:p>
            <a:pPr marL="457200" lvl="1" indent="457200" algn="just">
              <a:lnSpc>
                <a:spcPct val="150000"/>
              </a:lnSpc>
            </a:pPr>
            <a:r>
              <a:rPr lang="en-US" altLang="zh-CN" sz="2800" kern="100" dirty="0">
                <a:latin typeface="等线" panose="02010600030101010101" pitchFamily="2" charset="-122"/>
                <a:ea typeface="等线" panose="02010600030101010101" pitchFamily="2" charset="-122"/>
                <a:cs typeface="Times New Roman" panose="02020603050405020304" pitchFamily="18" charset="0"/>
              </a:rPr>
              <a:t>     1</a:t>
            </a:r>
            <a:r>
              <a:rPr lang="zh-CN" altLang="en-US" sz="2800" kern="100" dirty="0">
                <a:latin typeface="等线" panose="02010600030101010101" pitchFamily="2" charset="-122"/>
                <a:ea typeface="等线" panose="02010600030101010101" pitchFamily="2" charset="-122"/>
                <a:cs typeface="Times New Roman" panose="02020603050405020304" pitchFamily="18" charset="0"/>
              </a:rPr>
              <a:t>）第一组模型采用流水线方法，独立训练单任务模型，并将AE和ASC的输出流水线化，构建端到端的ABSA解决方案。</a:t>
            </a:r>
            <a:endParaRPr lang="zh-CN" altLang="en-US" sz="2800" kern="100" dirty="0">
              <a:latin typeface="等线" panose="02010600030101010101" pitchFamily="2" charset="-122"/>
              <a:ea typeface="等线" panose="02010600030101010101" pitchFamily="2" charset="-122"/>
              <a:cs typeface="Times New Roman" panose="02020603050405020304" pitchFamily="18" charset="0"/>
            </a:endParaRPr>
          </a:p>
          <a:p>
            <a:pPr marL="457200" lvl="1" indent="457200" algn="just">
              <a:lnSpc>
                <a:spcPct val="150000"/>
              </a:lnSpc>
            </a:pPr>
            <a:r>
              <a:rPr lang="zh-CN" altLang="en-US" sz="2800" kern="100" dirty="0">
                <a:latin typeface="等线" panose="02010600030101010101" pitchFamily="2" charset="-122"/>
                <a:ea typeface="等线" panose="02010600030101010101" pitchFamily="2" charset="-122"/>
                <a:cs typeface="Times New Roman" panose="02020603050405020304" pitchFamily="18" charset="0"/>
              </a:rPr>
              <a:t> </a:t>
            </a:r>
            <a:r>
              <a:rPr lang="en-US" altLang="zh-CN" sz="2800" kern="100" dirty="0">
                <a:latin typeface="等线" panose="02010600030101010101" pitchFamily="2" charset="-122"/>
                <a:ea typeface="等线" panose="02010600030101010101" pitchFamily="2" charset="-122"/>
                <a:cs typeface="Times New Roman" panose="02020603050405020304" pitchFamily="18" charset="0"/>
              </a:rPr>
              <a:t>   </a:t>
            </a:r>
            <a:r>
              <a:rPr lang="zh-CN" altLang="en-US" sz="2800" kern="100" dirty="0">
                <a:latin typeface="等线" panose="02010600030101010101" pitchFamily="2" charset="-122"/>
                <a:ea typeface="等线" panose="02010600030101010101" pitchFamily="2" charset="-122"/>
                <a:cs typeface="Times New Roman" panose="02020603050405020304" pitchFamily="18" charset="0"/>
              </a:rPr>
              <a:t>对于</a:t>
            </a:r>
            <a:r>
              <a:rPr lang="en-US" altLang="zh-CN" sz="2800" kern="100" dirty="0">
                <a:latin typeface="等线" panose="02010600030101010101" pitchFamily="2" charset="-122"/>
                <a:ea typeface="等线" panose="02010600030101010101" pitchFamily="2" charset="-122"/>
                <a:cs typeface="Times New Roman" panose="02020603050405020304" pitchFamily="18" charset="0"/>
              </a:rPr>
              <a:t>AE选择了两个基于词嵌入的模型和一个基于上下文嵌入的模型</a:t>
            </a:r>
            <a:r>
              <a:rPr lang="zh-CN" altLang="en-US" sz="2800" kern="100" dirty="0">
                <a:latin typeface="等线" panose="02010600030101010101" pitchFamily="2" charset="-122"/>
                <a:ea typeface="等线" panose="02010600030101010101" pitchFamily="2" charset="-122"/>
                <a:cs typeface="Times New Roman" panose="02020603050405020304" pitchFamily="18" charset="0"/>
              </a:rPr>
              <a:t>对于</a:t>
            </a:r>
            <a:r>
              <a:rPr lang="en-US" altLang="zh-CN" sz="2800" kern="100" dirty="0">
                <a:latin typeface="等线" panose="02010600030101010101" pitchFamily="2" charset="-122"/>
                <a:ea typeface="等线" panose="02010600030101010101" pitchFamily="2" charset="-122"/>
                <a:cs typeface="Times New Roman" panose="02020603050405020304" pitchFamily="18" charset="0"/>
              </a:rPr>
              <a:t>ACS选择了两个基于词嵌入的模型和四个基于上下文嵌入的模型</a:t>
            </a:r>
            <a:r>
              <a:rPr lang="zh-CN" altLang="en-US" sz="2800" kern="100" dirty="0">
                <a:latin typeface="等线" panose="02010600030101010101" pitchFamily="2" charset="-122"/>
                <a:ea typeface="等线" panose="02010600030101010101" pitchFamily="2" charset="-122"/>
                <a:cs typeface="Times New Roman" panose="02020603050405020304" pitchFamily="18" charset="0"/>
              </a:rPr>
              <a:t>。</a:t>
            </a:r>
            <a:endParaRPr lang="en-US" altLang="zh-CN" sz="2800" kern="100" dirty="0">
              <a:latin typeface="等线" panose="02010600030101010101" pitchFamily="2" charset="-122"/>
              <a:ea typeface="等线" panose="02010600030101010101" pitchFamily="2" charset="-122"/>
              <a:cs typeface="Times New Roman" panose="02020603050405020304" pitchFamily="18" charset="0"/>
            </a:endParaRPr>
          </a:p>
          <a:p>
            <a:pPr marL="914400" lvl="2" indent="457200" algn="just">
              <a:lnSpc>
                <a:spcPct val="150000"/>
              </a:lnSpc>
            </a:pPr>
            <a:endParaRPr lang="zh-CN" altLang="en-US" sz="2800" kern="100" dirty="0">
              <a:latin typeface="等线" panose="02010600030101010101" pitchFamily="2" charset="-122"/>
              <a:ea typeface="等线" panose="02010600030101010101" pitchFamily="2" charset="-122"/>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灯片编号占位符 2"/>
          <p:cNvSpPr>
            <a:spLocks noGrp="1"/>
          </p:cNvSpPr>
          <p:nvPr>
            <p:ph type="sldNum" sz="quarter" idx="12"/>
          </p:nvPr>
        </p:nvSpPr>
        <p:spPr/>
        <p:txBody>
          <a:bodyPr/>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fld>
            <a:endParaRPr lang="en-US" altLang="zh-CN" sz="1000" strike="noStrike" noProof="1"/>
          </a:p>
        </p:txBody>
      </p:sp>
      <p:sp>
        <p:nvSpPr>
          <p:cNvPr id="4" name="文本框 3"/>
          <p:cNvSpPr txBox="1"/>
          <p:nvPr/>
        </p:nvSpPr>
        <p:spPr>
          <a:xfrm>
            <a:off x="1066800" y="1290320"/>
            <a:ext cx="9671685" cy="3747770"/>
          </a:xfrm>
          <a:prstGeom prst="rect">
            <a:avLst/>
          </a:prstGeom>
          <a:noFill/>
        </p:spPr>
        <p:txBody>
          <a:bodyPr wrap="square" rtlCol="0">
            <a:noAutofit/>
          </a:bodyPr>
          <a:p>
            <a:pPr lvl="1" indent="457200" algn="just">
              <a:lnSpc>
                <a:spcPct val="150000"/>
              </a:lnSpc>
              <a:buClrTx/>
              <a:buSzTx/>
              <a:buNone/>
            </a:pPr>
            <a:r>
              <a:rPr lang="zh-CN" altLang="en-US" sz="2800" kern="100" dirty="0">
                <a:latin typeface="等线" panose="02010600030101010101" pitchFamily="2" charset="-122"/>
                <a:ea typeface="等线" panose="02010600030101010101" pitchFamily="2" charset="-122"/>
                <a:cs typeface="Times New Roman" panose="02020603050405020304" pitchFamily="18" charset="0"/>
                <a:sym typeface="+mn-ea"/>
              </a:rPr>
              <a:t>2）第二组由集成方法组成，旨在通过统一的标记方案同时提取方面项和确定极性。</a:t>
            </a:r>
            <a:endParaRPr lang="zh-CN" altLang="en-US" sz="2800" kern="100" dirty="0">
              <a:latin typeface="等线" panose="02010600030101010101" pitchFamily="2" charset="-122"/>
              <a:ea typeface="等线" panose="02010600030101010101" pitchFamily="2" charset="-122"/>
              <a:cs typeface="Times New Roman" panose="02020603050405020304" pitchFamily="18" charset="0"/>
            </a:endParaRPr>
          </a:p>
          <a:p>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867281" y="230562"/>
            <a:ext cx="10972800" cy="633412"/>
          </a:xfrm>
          <a:prstGeom prst="rect">
            <a:avLst/>
          </a:prstGeom>
          <a:noFill/>
          <a:ln w="9525">
            <a:noFill/>
          </a:ln>
        </p:spPr>
        <p:txBody>
          <a:bodyPr anchor="ctr"/>
          <a:lst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9pPr>
          </a:lstStyle>
          <a:p>
            <a:pPr>
              <a:lnSpc>
                <a:spcPct val="150000"/>
              </a:lnSpc>
            </a:pPr>
            <a:r>
              <a:rPr lang="en-US" altLang="zh-CN" b="1" dirty="0">
                <a:latin typeface="微软雅黑" panose="020B0503020204020204" pitchFamily="34" charset="-122"/>
                <a:ea typeface="微软雅黑" panose="020B0503020204020204" pitchFamily="34" charset="-122"/>
              </a:rPr>
              <a:t>5.1</a:t>
            </a:r>
            <a:r>
              <a:rPr lang="zh-CN" altLang="en-US" b="1" dirty="0">
                <a:latin typeface="微软雅黑" panose="020B0503020204020204" pitchFamily="34" charset="-122"/>
                <a:ea typeface="微软雅黑" panose="020B0503020204020204" pitchFamily="34" charset="-122"/>
              </a:rPr>
              <a:t>实验和</a:t>
            </a:r>
            <a:r>
              <a:rPr lang="zh-CN" altLang="en-US" b="1" dirty="0">
                <a:latin typeface="微软雅黑" panose="020B0503020204020204" pitchFamily="34" charset="-122"/>
                <a:ea typeface="微软雅黑" panose="020B0503020204020204" pitchFamily="34" charset="-122"/>
              </a:rPr>
              <a:t>分析</a:t>
            </a:r>
            <a:endParaRPr lang="zh-CN" altLang="en-US" b="1"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fld>
            <a:endParaRPr lang="en-US" altLang="zh-CN" sz="1000" strike="noStrike" noProof="1"/>
          </a:p>
        </p:txBody>
      </p:sp>
      <p:pic>
        <p:nvPicPr>
          <p:cNvPr id="4" name="图片 3" descr="11"/>
          <p:cNvPicPr>
            <a:picLocks noChangeAspect="1"/>
          </p:cNvPicPr>
          <p:nvPr/>
        </p:nvPicPr>
        <p:blipFill>
          <a:blip r:embed="rId1"/>
          <a:stretch>
            <a:fillRect/>
          </a:stretch>
        </p:blipFill>
        <p:spPr>
          <a:xfrm>
            <a:off x="1297305" y="1280795"/>
            <a:ext cx="8572500" cy="482219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灯片编号占位符 2"/>
          <p:cNvSpPr>
            <a:spLocks noGrp="1"/>
          </p:cNvSpPr>
          <p:nvPr>
            <p:ph type="sldNum" sz="quarter" idx="12"/>
          </p:nvPr>
        </p:nvSpPr>
        <p:spPr/>
        <p:txBody>
          <a:bodyPr/>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fld>
            <a:endParaRPr lang="en-US" altLang="zh-CN" sz="1000" strike="noStrike" noProof="1"/>
          </a:p>
        </p:txBody>
      </p:sp>
      <p:pic>
        <p:nvPicPr>
          <p:cNvPr id="4" name="图片 3" descr="12"/>
          <p:cNvPicPr>
            <a:picLocks noChangeAspect="1"/>
          </p:cNvPicPr>
          <p:nvPr/>
        </p:nvPicPr>
        <p:blipFill>
          <a:blip r:embed="rId1"/>
          <a:stretch>
            <a:fillRect/>
          </a:stretch>
        </p:blipFill>
        <p:spPr>
          <a:xfrm>
            <a:off x="1724025" y="1744345"/>
            <a:ext cx="7843520" cy="4692015"/>
          </a:xfrm>
          <a:prstGeom prst="rect">
            <a:avLst/>
          </a:prstGeom>
        </p:spPr>
      </p:pic>
      <p:sp>
        <p:nvSpPr>
          <p:cNvPr id="5" name="文本框 4"/>
          <p:cNvSpPr txBox="1"/>
          <p:nvPr/>
        </p:nvSpPr>
        <p:spPr>
          <a:xfrm>
            <a:off x="697865" y="1336675"/>
            <a:ext cx="4064000" cy="368300"/>
          </a:xfrm>
          <a:prstGeom prst="rect">
            <a:avLst/>
          </a:prstGeom>
          <a:noFill/>
        </p:spPr>
        <p:txBody>
          <a:bodyPr wrap="square" rtlCol="0">
            <a:spAutoFit/>
          </a:bodyPr>
          <a:p>
            <a:pPr indent="457200"/>
            <a:r>
              <a:rPr lang="en-US" altLang="zh-CN"/>
              <a:t>AE</a:t>
            </a:r>
            <a:r>
              <a:rPr lang="zh-CN" altLang="en-US"/>
              <a:t>实验结果</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fld>
            <a:endParaRPr lang="en-US" altLang="zh-CN" sz="1000" strike="noStrike" noProof="1"/>
          </a:p>
        </p:txBody>
      </p:sp>
      <p:pic>
        <p:nvPicPr>
          <p:cNvPr id="4" name="图片 3" descr="13"/>
          <p:cNvPicPr>
            <a:picLocks noChangeAspect="1"/>
          </p:cNvPicPr>
          <p:nvPr/>
        </p:nvPicPr>
        <p:blipFill>
          <a:blip r:embed="rId1"/>
          <a:stretch>
            <a:fillRect/>
          </a:stretch>
        </p:blipFill>
        <p:spPr>
          <a:xfrm>
            <a:off x="1462405" y="1746250"/>
            <a:ext cx="9102090" cy="4606290"/>
          </a:xfrm>
          <a:prstGeom prst="rect">
            <a:avLst/>
          </a:prstGeom>
        </p:spPr>
      </p:pic>
      <p:sp>
        <p:nvSpPr>
          <p:cNvPr id="5" name="文本框 4"/>
          <p:cNvSpPr txBox="1"/>
          <p:nvPr/>
        </p:nvSpPr>
        <p:spPr>
          <a:xfrm>
            <a:off x="900430" y="1318260"/>
            <a:ext cx="4064000" cy="368300"/>
          </a:xfrm>
          <a:prstGeom prst="rect">
            <a:avLst/>
          </a:prstGeom>
          <a:noFill/>
        </p:spPr>
        <p:txBody>
          <a:bodyPr wrap="square" rtlCol="0">
            <a:spAutoFit/>
          </a:bodyPr>
          <a:p>
            <a:r>
              <a:rPr lang="en-US" altLang="zh-CN"/>
              <a:t>ACS</a:t>
            </a:r>
            <a:r>
              <a:rPr lang="zh-CN" altLang="en-US"/>
              <a:t>实验</a:t>
            </a:r>
            <a:r>
              <a:rPr lang="zh-CN" altLang="en-US"/>
              <a:t>结果</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fld>
            <a:endParaRPr lang="en-US" altLang="zh-CN" sz="1000" strike="noStrike" noProof="1"/>
          </a:p>
        </p:txBody>
      </p:sp>
      <p:sp>
        <p:nvSpPr>
          <p:cNvPr id="3" name="文本框 2"/>
          <p:cNvSpPr txBox="1"/>
          <p:nvPr/>
        </p:nvSpPr>
        <p:spPr>
          <a:xfrm>
            <a:off x="3638767" y="1484383"/>
            <a:ext cx="7370859" cy="4246245"/>
          </a:xfrm>
          <a:prstGeom prst="rect">
            <a:avLst/>
          </a:prstGeom>
          <a:noFill/>
        </p:spPr>
        <p:txBody>
          <a:bodyPr wrap="square" rtlCol="0">
            <a:spAutoFit/>
          </a:bodyPr>
          <a:lstStyle/>
          <a:p>
            <a:pPr>
              <a:lnSpc>
                <a:spcPct val="150000"/>
              </a:lnSpc>
            </a:pPr>
            <a:r>
              <a:rPr lang="en-US" altLang="zh-CN" sz="3600" b="1" dirty="0"/>
              <a:t>1.</a:t>
            </a:r>
            <a:r>
              <a:rPr lang="zh-CN" altLang="en-US" sz="3600" b="1" dirty="0"/>
              <a:t>研究背景及研究目的</a:t>
            </a:r>
            <a:endParaRPr lang="en-US" altLang="zh-CN" sz="3600" b="1" dirty="0"/>
          </a:p>
          <a:p>
            <a:pPr>
              <a:lnSpc>
                <a:spcPct val="150000"/>
              </a:lnSpc>
            </a:pPr>
            <a:r>
              <a:rPr lang="en-US" altLang="zh-CN" sz="3600" b="1" dirty="0"/>
              <a:t>2.</a:t>
            </a:r>
            <a:r>
              <a:rPr lang="zh-CN" altLang="en-US" sz="3600" b="1" dirty="0"/>
              <a:t>相关工作和研究方法</a:t>
            </a:r>
            <a:endParaRPr lang="en-US" altLang="zh-CN" sz="3600" b="1" dirty="0"/>
          </a:p>
          <a:p>
            <a:pPr>
              <a:lnSpc>
                <a:spcPct val="150000"/>
              </a:lnSpc>
            </a:pPr>
            <a:r>
              <a:rPr lang="en-US" altLang="zh-CN" sz="3600" b="1" dirty="0"/>
              <a:t>3.AE</a:t>
            </a:r>
            <a:r>
              <a:rPr lang="zh-CN" altLang="en-US" sz="3600" b="1" dirty="0"/>
              <a:t>和</a:t>
            </a:r>
            <a:r>
              <a:rPr lang="en-US" altLang="zh-CN" sz="3600" b="1" dirty="0"/>
              <a:t>ASC	</a:t>
            </a:r>
            <a:endParaRPr lang="en-US" altLang="zh-CN" sz="3600" b="1" dirty="0"/>
          </a:p>
          <a:p>
            <a:pPr>
              <a:lnSpc>
                <a:spcPct val="150000"/>
              </a:lnSpc>
            </a:pPr>
            <a:r>
              <a:rPr lang="en-US" altLang="zh-CN" sz="3600" b="1" dirty="0"/>
              <a:t>4.</a:t>
            </a:r>
            <a:r>
              <a:rPr lang="zh-CN" altLang="en-US" sz="3600" b="1" dirty="0"/>
              <a:t>数据模型分析</a:t>
            </a:r>
            <a:endParaRPr lang="en-US" altLang="zh-CN" sz="3600" b="1" dirty="0"/>
          </a:p>
          <a:p>
            <a:pPr>
              <a:lnSpc>
                <a:spcPct val="150000"/>
              </a:lnSpc>
            </a:pPr>
            <a:r>
              <a:rPr lang="en-US" altLang="zh-CN" sz="3600" b="1" dirty="0"/>
              <a:t>5.</a:t>
            </a:r>
            <a:r>
              <a:rPr lang="zh-CN" altLang="en-US" sz="3600" b="1" dirty="0"/>
              <a:t>实验</a:t>
            </a:r>
            <a:r>
              <a:rPr lang="zh-CN" altLang="en-US" sz="3600" b="1" dirty="0"/>
              <a:t>分析和总结</a:t>
            </a:r>
            <a:endParaRPr lang="zh-CN" altLang="en-US" sz="36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灯片编号占位符 2"/>
          <p:cNvSpPr>
            <a:spLocks noGrp="1"/>
          </p:cNvSpPr>
          <p:nvPr>
            <p:ph type="sldNum" sz="quarter" idx="12"/>
          </p:nvPr>
        </p:nvSpPr>
        <p:spPr/>
        <p:txBody>
          <a:bodyPr/>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fld>
            <a:endParaRPr lang="en-US" altLang="zh-CN" sz="1000" strike="noStrike" noProof="1"/>
          </a:p>
        </p:txBody>
      </p:sp>
      <p:pic>
        <p:nvPicPr>
          <p:cNvPr id="4" name="图片 3" descr="14"/>
          <p:cNvPicPr>
            <a:picLocks noChangeAspect="1"/>
          </p:cNvPicPr>
          <p:nvPr/>
        </p:nvPicPr>
        <p:blipFill>
          <a:blip r:embed="rId1"/>
          <a:stretch>
            <a:fillRect/>
          </a:stretch>
        </p:blipFill>
        <p:spPr>
          <a:xfrm>
            <a:off x="1877060" y="1702435"/>
            <a:ext cx="7995920" cy="3701415"/>
          </a:xfrm>
          <a:prstGeom prst="rect">
            <a:avLst/>
          </a:prstGeom>
        </p:spPr>
      </p:pic>
      <p:sp>
        <p:nvSpPr>
          <p:cNvPr id="5" name="文本框 4"/>
          <p:cNvSpPr txBox="1"/>
          <p:nvPr/>
        </p:nvSpPr>
        <p:spPr>
          <a:xfrm>
            <a:off x="882650" y="1334135"/>
            <a:ext cx="4064000" cy="368300"/>
          </a:xfrm>
          <a:prstGeom prst="rect">
            <a:avLst/>
          </a:prstGeom>
          <a:noFill/>
        </p:spPr>
        <p:txBody>
          <a:bodyPr wrap="square" rtlCol="0">
            <a:spAutoFit/>
          </a:bodyPr>
          <a:p>
            <a:r>
              <a:rPr lang="zh-CN" altLang="en-US"/>
              <a:t>视觉化注意分数对SRD影响的分析</a:t>
            </a:r>
            <a:endParaRPr lang="zh-CN" altLang="en-US"/>
          </a:p>
        </p:txBody>
      </p:sp>
      <p:sp>
        <p:nvSpPr>
          <p:cNvPr id="6" name="文本框 5"/>
          <p:cNvSpPr txBox="1"/>
          <p:nvPr/>
        </p:nvSpPr>
        <p:spPr>
          <a:xfrm>
            <a:off x="2661920" y="5676265"/>
            <a:ext cx="6426835" cy="368300"/>
          </a:xfrm>
          <a:prstGeom prst="rect">
            <a:avLst/>
          </a:prstGeom>
          <a:noFill/>
        </p:spPr>
        <p:txBody>
          <a:bodyPr wrap="square" rtlCol="0">
            <a:spAutoFit/>
          </a:bodyPr>
          <a:p>
            <a:r>
              <a:rPr lang="zh-CN" altLang="en-US"/>
              <a:t>LCF-BERT-CDW(左)</a:t>
            </a:r>
            <a:r>
              <a:rPr lang="en-US" altLang="zh-CN"/>
              <a:t>                   </a:t>
            </a:r>
            <a:r>
              <a:rPr lang="zh-CN" altLang="en-US"/>
              <a:t>LCFS-ASC-CDW(右)的得分</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609471" y="230562"/>
            <a:ext cx="10972800" cy="633412"/>
          </a:xfrm>
          <a:prstGeom prst="rect">
            <a:avLst/>
          </a:prstGeom>
          <a:noFill/>
          <a:ln w="9525">
            <a:noFill/>
          </a:ln>
        </p:spPr>
        <p:txBody>
          <a:bodyPr anchor="ctr"/>
          <a:lst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9pPr>
          </a:lstStyle>
          <a:p>
            <a:pPr>
              <a:lnSpc>
                <a:spcPct val="150000"/>
              </a:lnSpc>
            </a:pPr>
            <a:r>
              <a:rPr lang="en-US" altLang="zh-CN" b="1" dirty="0">
                <a:latin typeface="微软雅黑" panose="020B0503020204020204" pitchFamily="34" charset="-122"/>
                <a:ea typeface="微软雅黑" panose="020B0503020204020204" pitchFamily="34" charset="-122"/>
              </a:rPr>
              <a:t>5.2</a:t>
            </a:r>
            <a:r>
              <a:rPr lang="zh-CN" altLang="en-US" b="1" dirty="0">
                <a:latin typeface="微软雅黑" panose="020B0503020204020204" pitchFamily="34" charset="-122"/>
                <a:ea typeface="微软雅黑" panose="020B0503020204020204" pitchFamily="34" charset="-122"/>
              </a:rPr>
              <a:t>结论和未来</a:t>
            </a:r>
            <a:endParaRPr lang="en-US" altLang="zh-CN" b="1"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fld>
            <a:endParaRPr lang="en-US" altLang="zh-CN" sz="1000" strike="noStrike" noProof="1"/>
          </a:p>
        </p:txBody>
      </p:sp>
      <p:sp>
        <p:nvSpPr>
          <p:cNvPr id="5" name="文本框 4"/>
          <p:cNvSpPr txBox="1"/>
          <p:nvPr/>
        </p:nvSpPr>
        <p:spPr>
          <a:xfrm>
            <a:off x="1241425" y="1486535"/>
            <a:ext cx="9679940" cy="4761865"/>
          </a:xfrm>
          <a:prstGeom prst="rect">
            <a:avLst/>
          </a:prstGeom>
          <a:noFill/>
        </p:spPr>
        <p:txBody>
          <a:bodyPr wrap="square" rtlCol="0">
            <a:noAutofit/>
          </a:bodyPr>
          <a:p>
            <a:pPr lvl="1" indent="457200" algn="just">
              <a:lnSpc>
                <a:spcPct val="150000"/>
              </a:lnSpc>
              <a:buClrTx/>
              <a:buSzTx/>
              <a:buNone/>
            </a:pPr>
            <a:r>
              <a:rPr lang="zh-CN" altLang="en-US" sz="2000" kern="100" dirty="0">
                <a:latin typeface="等线" panose="02010600030101010101" pitchFamily="2" charset="-122"/>
                <a:ea typeface="等线" panose="02010600030101010101" pitchFamily="2" charset="-122"/>
                <a:cs typeface="Times New Roman" panose="02020603050405020304" pitchFamily="18" charset="0"/>
              </a:rPr>
              <a:t>我们提出了一个端到端的ABSA解决方案，该方案将方面提取器和方面情感分类器流水线化。结果表明，语境化模型对句子句法结构的利用使其在自动答题和自动答题任务中都有了很大的改进。我们提出的方面情感分类器优于训练后的ASC模型，并能够创建独立于领域的解决方案。所提出的SRD允许方面情感分类器将重点放在关键情感词上，这些关键情感词通过基于依赖的结构修改目标方面术语。这些实质性的改进突出了最近上下文化嵌入模型在“理解”语法特征方面的不足，并指出了未来开发更多语法学习上下文化嵌入的方向。</a:t>
            </a:r>
            <a:endParaRPr lang="zh-CN" altLang="en-US" sz="2000" kern="100" dirty="0">
              <a:latin typeface="等线" panose="02010600030101010101" pitchFamily="2" charset="-122"/>
              <a:ea typeface="等线" panose="02010600030101010101" pitchFamily="2" charset="-122"/>
              <a:cs typeface="Times New Roman" panose="02020603050405020304" pitchFamily="18" charset="0"/>
            </a:endParaRPr>
          </a:p>
          <a:p>
            <a:pPr lvl="1" indent="457200" algn="just">
              <a:lnSpc>
                <a:spcPct val="150000"/>
              </a:lnSpc>
              <a:buClrTx/>
              <a:buSzTx/>
              <a:buNone/>
            </a:pPr>
            <a:r>
              <a:rPr lang="zh-CN" altLang="en-US" sz="2000" kern="100" dirty="0">
                <a:latin typeface="等线" panose="02010600030101010101" pitchFamily="2" charset="-122"/>
                <a:ea typeface="等线" panose="02010600030101010101" pitchFamily="2" charset="-122"/>
                <a:cs typeface="Times New Roman" panose="02020603050405020304" pitchFamily="18" charset="0"/>
              </a:rPr>
              <a:t>我们可以尝试通过应用统一的标签方案来适应我们提出的CSAE体系结构的集成方法;从而可以同时实现面向抽取和情感分类。</a:t>
            </a:r>
            <a:endParaRPr lang="zh-CN" altLang="en-US" sz="2000" kern="100" dirty="0">
              <a:latin typeface="等线" panose="02010600030101010101" pitchFamily="2" charset="-122"/>
              <a:ea typeface="等线" panose="02010600030101010101" pitchFamily="2" charset="-122"/>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91739" y="1387130"/>
            <a:ext cx="10593063" cy="5446395"/>
          </a:xfrm>
          <a:prstGeom prst="rect">
            <a:avLst/>
          </a:prstGeom>
          <a:noFill/>
        </p:spPr>
        <p:txBody>
          <a:bodyPr wrap="square" rtlCol="0">
            <a:spAutoFit/>
          </a:bodyPr>
          <a:lstStyle/>
          <a:p>
            <a:pPr algn="l">
              <a:lnSpc>
                <a:spcPct val="150000"/>
              </a:lnSpc>
            </a:pPr>
            <a:r>
              <a:rPr lang="en-US" altLang="zh-CN" sz="2400" dirty="0"/>
              <a:t> 	</a:t>
            </a:r>
            <a:r>
              <a:rPr lang="zh-CN" altLang="en-US" sz="2400" dirty="0"/>
              <a:t>情感</a:t>
            </a:r>
            <a:r>
              <a:rPr lang="zh-CN" altLang="en-US" sz="2400" dirty="0"/>
              <a:t>分析：理解消费者在产品评论（意见文本）中表达的情感的过程被称为情感分析</a:t>
            </a:r>
            <a:endParaRPr lang="zh-CN" altLang="en-US" sz="2400" dirty="0"/>
          </a:p>
          <a:p>
            <a:pPr algn="l">
              <a:lnSpc>
                <a:spcPct val="150000"/>
              </a:lnSpc>
            </a:pPr>
            <a:r>
              <a:rPr lang="en-US" altLang="zh-CN" sz="2400" dirty="0"/>
              <a:t>      	</a:t>
            </a:r>
            <a:r>
              <a:rPr lang="zh-CN" altLang="en-US" sz="2400" dirty="0"/>
              <a:t>方面级情感分析（</a:t>
            </a:r>
            <a:r>
              <a:rPr lang="en-US" altLang="zh-CN" sz="2400" dirty="0"/>
              <a:t>ABSA</a:t>
            </a:r>
            <a:r>
              <a:rPr lang="zh-CN" altLang="en-US" sz="2400" dirty="0"/>
              <a:t>）：方面提取</a:t>
            </a:r>
            <a:r>
              <a:rPr lang="en-US" altLang="zh-CN" sz="2400" dirty="0"/>
              <a:t>AE</a:t>
            </a:r>
            <a:r>
              <a:rPr lang="zh-CN" altLang="en-US" sz="2400" dirty="0"/>
              <a:t>和方面情感分类</a:t>
            </a:r>
            <a:r>
              <a:rPr lang="en-US" altLang="zh-CN" sz="2400" dirty="0"/>
              <a:t>ASC</a:t>
            </a:r>
            <a:endParaRPr lang="zh-CN" altLang="en-US" sz="2400" dirty="0"/>
          </a:p>
          <a:p>
            <a:pPr marL="457200" lvl="1" indent="457200" algn="l">
              <a:lnSpc>
                <a:spcPct val="150000"/>
              </a:lnSpc>
            </a:pPr>
            <a:r>
              <a:rPr lang="en-US" altLang="zh-CN" sz="2400" dirty="0"/>
              <a:t>1</a:t>
            </a:r>
            <a:r>
              <a:rPr lang="zh-CN" altLang="en-US" sz="2400" dirty="0"/>
              <a:t>、</a:t>
            </a:r>
            <a:r>
              <a:rPr lang="en-US" altLang="zh-CN" sz="2400" dirty="0"/>
              <a:t>方面集或方面策略-</a:t>
            </a:r>
            <a:r>
              <a:rPr lang="zh-CN" altLang="en-US" sz="2400" dirty="0"/>
              <a:t>句子中某个实体或实体得某个方面（常识性各种</a:t>
            </a:r>
            <a:r>
              <a:rPr lang="zh-CN" altLang="en-US" sz="2400" dirty="0"/>
              <a:t>方面）</a:t>
            </a:r>
            <a:endParaRPr lang="en-US" altLang="zh-CN" sz="2400" dirty="0"/>
          </a:p>
          <a:p>
            <a:pPr marL="457200" lvl="1" indent="457200" algn="l">
              <a:lnSpc>
                <a:spcPct val="150000"/>
              </a:lnSpc>
            </a:pPr>
            <a:r>
              <a:rPr lang="en-US" altLang="zh-CN" sz="2400" dirty="0"/>
              <a:t>2</a:t>
            </a:r>
            <a:r>
              <a:rPr lang="zh-CN" altLang="en-US" sz="2400" dirty="0"/>
              <a:t>、</a:t>
            </a:r>
            <a:r>
              <a:rPr lang="en-US" altLang="zh-CN" sz="2400" dirty="0"/>
              <a:t>方面实体-</a:t>
            </a:r>
            <a:r>
              <a:rPr lang="zh-CN" altLang="en-US" sz="2400" dirty="0"/>
              <a:t>文本中被提出得方面</a:t>
            </a:r>
            <a:endParaRPr lang="en-US" altLang="zh-CN" sz="2400" dirty="0"/>
          </a:p>
          <a:p>
            <a:pPr marL="457200" lvl="1" indent="457200" algn="l">
              <a:lnSpc>
                <a:spcPct val="150000"/>
              </a:lnSpc>
            </a:pPr>
            <a:r>
              <a:rPr lang="en-US" altLang="zh-CN" sz="2400" dirty="0"/>
              <a:t>3</a:t>
            </a:r>
            <a:r>
              <a:rPr lang="zh-CN" altLang="en-US" sz="2400" dirty="0"/>
              <a:t>、</a:t>
            </a:r>
            <a:r>
              <a:rPr lang="en-US" altLang="zh-CN" sz="2400" dirty="0"/>
              <a:t>意见项-</a:t>
            </a:r>
            <a:r>
              <a:rPr lang="zh-CN" altLang="en-US" sz="2400" dirty="0"/>
              <a:t>解释文本情绪</a:t>
            </a:r>
            <a:endParaRPr lang="en-US" altLang="zh-CN" sz="2400" dirty="0"/>
          </a:p>
          <a:p>
            <a:pPr marL="457200" lvl="1" indent="457200" algn="l">
              <a:lnSpc>
                <a:spcPct val="150000"/>
              </a:lnSpc>
            </a:pPr>
            <a:r>
              <a:rPr lang="en-US" altLang="zh-CN" sz="2400" dirty="0"/>
              <a:t>4</a:t>
            </a:r>
            <a:r>
              <a:rPr lang="zh-CN" altLang="en-US" sz="2400" dirty="0"/>
              <a:t>、</a:t>
            </a:r>
            <a:r>
              <a:rPr lang="en-US" altLang="zh-CN" sz="2400" dirty="0"/>
              <a:t>感情极性-</a:t>
            </a:r>
            <a:r>
              <a:rPr sz="2400" dirty="0"/>
              <a:t>积极、消极、中性</a:t>
            </a:r>
            <a:endParaRPr sz="2400" dirty="0"/>
          </a:p>
          <a:p>
            <a:pPr marL="457200" lvl="1" indent="457200" algn="l">
              <a:lnSpc>
                <a:spcPct val="150000"/>
              </a:lnSpc>
            </a:pPr>
            <a:r>
              <a:rPr lang="zh-CN" altLang="en-US" sz="2400" u="sng" dirty="0"/>
              <a:t>例子：披萨很美味</a:t>
            </a:r>
            <a:endParaRPr lang="zh-CN" altLang="en-US" sz="2400" u="sng" dirty="0"/>
          </a:p>
          <a:p>
            <a:r>
              <a:rPr lang="en-US" altLang="zh-CN" sz="2400" dirty="0"/>
              <a:t>	</a:t>
            </a:r>
            <a:endParaRPr lang="zh-CN" altLang="en-US" dirty="0"/>
          </a:p>
        </p:txBody>
      </p:sp>
      <p:sp>
        <p:nvSpPr>
          <p:cNvPr id="4" name="灯片编号占位符 3"/>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fld>
            <a:endParaRPr lang="en-US" altLang="zh-CN" sz="1000" strike="noStrike" noProof="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灯片编号占位符 2"/>
          <p:cNvSpPr>
            <a:spLocks noGrp="1"/>
          </p:cNvSpPr>
          <p:nvPr>
            <p:ph type="sldNum" sz="quarter" idx="12"/>
          </p:nvPr>
        </p:nvSpPr>
        <p:spPr/>
        <p:txBody>
          <a:bodyPr/>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fld>
            <a:endParaRPr lang="en-US" altLang="zh-CN" sz="1000" strike="noStrike" noProof="1"/>
          </a:p>
        </p:txBody>
      </p:sp>
      <p:pic>
        <p:nvPicPr>
          <p:cNvPr id="4" name="image1.png"/>
          <p:cNvPicPr>
            <a:picLocks noChangeAspect="1"/>
          </p:cNvPicPr>
          <p:nvPr>
            <p:custDataLst>
              <p:tags r:id="rId1"/>
            </p:custDataLst>
          </p:nvPr>
        </p:nvPicPr>
        <p:blipFill>
          <a:blip r:embed="rId2" cstate="print"/>
          <a:stretch>
            <a:fillRect/>
          </a:stretch>
        </p:blipFill>
        <p:spPr>
          <a:xfrm>
            <a:off x="1482090" y="1810385"/>
            <a:ext cx="7254875" cy="2999740"/>
          </a:xfrm>
          <a:prstGeom prst="rect">
            <a:avLst/>
          </a:prstGeom>
        </p:spPr>
      </p:pic>
      <p:sp>
        <p:nvSpPr>
          <p:cNvPr id="5" name="文本框 4"/>
          <p:cNvSpPr txBox="1"/>
          <p:nvPr/>
        </p:nvSpPr>
        <p:spPr>
          <a:xfrm>
            <a:off x="1131570" y="1274445"/>
            <a:ext cx="4064000" cy="368300"/>
          </a:xfrm>
          <a:prstGeom prst="rect">
            <a:avLst/>
          </a:prstGeom>
          <a:noFill/>
        </p:spPr>
        <p:txBody>
          <a:bodyPr wrap="square" rtlCol="0">
            <a:spAutoFit/>
          </a:bodyPr>
          <a:p>
            <a:r>
              <a:rPr lang="en-US" altLang="zh-CN"/>
              <a:t>ABSA</a:t>
            </a:r>
            <a:r>
              <a:rPr lang="zh-CN" altLang="en-US"/>
              <a:t>框架</a:t>
            </a:r>
            <a:r>
              <a:rPr lang="zh-CN" altLang="en-US"/>
              <a:t>图</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721540" y="327395"/>
            <a:ext cx="10972800" cy="633412"/>
          </a:xfrm>
          <a:prstGeom prst="rect">
            <a:avLst/>
          </a:prstGeom>
          <a:noFill/>
          <a:ln w="9525">
            <a:noFill/>
          </a:ln>
        </p:spPr>
        <p:txBody>
          <a:bodyPr anchor="ctr"/>
          <a:lst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9pPr>
          </a:lstStyle>
          <a:p>
            <a:pPr>
              <a:lnSpc>
                <a:spcPct val="150000"/>
              </a:lnSpc>
            </a:pPr>
            <a:r>
              <a:rPr lang="en-US" altLang="zh-CN" b="1" dirty="0">
                <a:latin typeface="微软雅黑" panose="020B0503020204020204" pitchFamily="34" charset="-122"/>
                <a:ea typeface="微软雅黑" panose="020B0503020204020204" pitchFamily="34" charset="-122"/>
                <a:sym typeface="+mn-ea"/>
              </a:rPr>
              <a:t>1.1</a:t>
            </a:r>
            <a:r>
              <a:rPr lang="zh-CN" altLang="en-US" b="1" dirty="0">
                <a:latin typeface="微软雅黑" panose="020B0503020204020204" pitchFamily="34" charset="-122"/>
                <a:ea typeface="微软雅黑" panose="020B0503020204020204" pitchFamily="34" charset="-122"/>
                <a:sym typeface="+mn-ea"/>
              </a:rPr>
              <a:t>研究背景和</a:t>
            </a:r>
            <a:r>
              <a:rPr lang="zh-CN" altLang="en-US" b="1" dirty="0">
                <a:latin typeface="微软雅黑" panose="020B0503020204020204" pitchFamily="34" charset="-122"/>
                <a:ea typeface="微软雅黑" panose="020B0503020204020204" pitchFamily="34" charset="-122"/>
                <a:sym typeface="+mn-ea"/>
              </a:rPr>
              <a:t>目的</a:t>
            </a:r>
            <a:endParaRPr lang="zh-CN" altLang="en-US" b="1" dirty="0">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646349" y="1349030"/>
            <a:ext cx="10593063" cy="3969385"/>
          </a:xfrm>
          <a:prstGeom prst="rect">
            <a:avLst/>
          </a:prstGeom>
          <a:noFill/>
        </p:spPr>
        <p:txBody>
          <a:bodyPr wrap="square" rtlCol="0">
            <a:spAutoFit/>
          </a:bodyPr>
          <a:lstStyle/>
          <a:p>
            <a:pPr indent="457200">
              <a:lnSpc>
                <a:spcPct val="150000"/>
              </a:lnSpc>
            </a:pPr>
            <a:r>
              <a:rPr lang="zh-CN" altLang="en-US" sz="2400" dirty="0"/>
              <a:t>以前的ABSA的不足（基于单词嵌入模型）：</a:t>
            </a:r>
            <a:endParaRPr lang="zh-CN" altLang="en-US" sz="2400" dirty="0"/>
          </a:p>
          <a:p>
            <a:pPr indent="457200">
              <a:lnSpc>
                <a:spcPct val="150000"/>
              </a:lnSpc>
            </a:pPr>
            <a:r>
              <a:rPr lang="zh-CN" altLang="en-US" sz="2400" dirty="0"/>
              <a:t>1、没有充分利用句法信息的重要性。因此，方面提取模型往往不能检测到多词方面术语的边界。</a:t>
            </a:r>
            <a:endParaRPr lang="zh-CN" altLang="en-US" sz="2400" dirty="0"/>
          </a:p>
          <a:p>
            <a:pPr indent="457200">
              <a:lnSpc>
                <a:spcPct val="150000"/>
              </a:lnSpc>
            </a:pPr>
            <a:r>
              <a:rPr lang="zh-CN" altLang="en-US" sz="2400" dirty="0"/>
              <a:t>2、方面情感分类器无法解释方面词与上下文词之间的句法相关性 。</a:t>
            </a:r>
            <a:endParaRPr lang="zh-CN" altLang="en-US" sz="2400" dirty="0"/>
          </a:p>
          <a:p>
            <a:pPr indent="457200">
              <a:lnSpc>
                <a:spcPct val="150000"/>
              </a:lnSpc>
            </a:pPr>
            <a:r>
              <a:rPr lang="zh-CN" altLang="en-US" sz="2400" dirty="0"/>
              <a:t>3、大多数研究都是基于方面提取和方面情感分类中的一个方面。</a:t>
            </a:r>
            <a:endParaRPr lang="zh-CN" altLang="en-US" sz="2400" dirty="0"/>
          </a:p>
          <a:p>
            <a:pPr indent="457200">
              <a:lnSpc>
                <a:spcPct val="150000"/>
              </a:lnSpc>
            </a:pPr>
            <a:r>
              <a:rPr lang="zh-CN" altLang="en-US" sz="2400" dirty="0"/>
              <a:t>目的：解决上述不足</a:t>
            </a:r>
            <a:r>
              <a:rPr lang="zh-CN" altLang="en-US" sz="2400" dirty="0"/>
              <a:t>之处</a:t>
            </a:r>
            <a:endParaRPr lang="zh-CN" altLang="en-US" sz="2400" dirty="0"/>
          </a:p>
          <a:p>
            <a:pPr indent="457200">
              <a:lnSpc>
                <a:spcPct val="150000"/>
              </a:lnSpc>
            </a:pPr>
            <a:r>
              <a:rPr lang="zh-CN" altLang="en-US" sz="2400" dirty="0"/>
              <a:t>	</a:t>
            </a:r>
            <a:endParaRPr lang="zh-CN" altLang="en-US" sz="2400" dirty="0"/>
          </a:p>
        </p:txBody>
      </p:sp>
      <p:sp>
        <p:nvSpPr>
          <p:cNvPr id="6" name="灯片编号占位符 5"/>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fld>
            <a:endParaRPr lang="en-US" altLang="zh-CN" sz="1000" strike="noStrike" noProof="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fld>
            <a:endParaRPr lang="en-US" altLang="zh-CN" sz="1000" strike="noStrike" noProof="1"/>
          </a:p>
        </p:txBody>
      </p:sp>
      <p:sp>
        <p:nvSpPr>
          <p:cNvPr id="4" name="文本框 3"/>
          <p:cNvSpPr txBox="1"/>
          <p:nvPr/>
        </p:nvSpPr>
        <p:spPr>
          <a:xfrm>
            <a:off x="927100" y="1402080"/>
            <a:ext cx="10067925" cy="5024120"/>
          </a:xfrm>
          <a:prstGeom prst="rect">
            <a:avLst/>
          </a:prstGeom>
          <a:noFill/>
        </p:spPr>
        <p:txBody>
          <a:bodyPr wrap="square" rtlCol="0">
            <a:noAutofit/>
          </a:bodyPr>
          <a:p>
            <a:pPr lvl="1" indent="457200" algn="l">
              <a:lnSpc>
                <a:spcPct val="150000"/>
              </a:lnSpc>
              <a:buClrTx/>
              <a:buSzTx/>
              <a:buNone/>
            </a:pPr>
            <a:r>
              <a:rPr lang="en-US" altLang="zh-CN" sz="2400" dirty="0"/>
              <a:t>现在研究（基于上下文嵌入的模型）：</a:t>
            </a:r>
            <a:endParaRPr lang="en-US" altLang="zh-CN" sz="2400" dirty="0"/>
          </a:p>
          <a:p>
            <a:pPr lvl="1" indent="457200" algn="l">
              <a:lnSpc>
                <a:spcPct val="150000"/>
              </a:lnSpc>
              <a:buClrTx/>
              <a:buSzTx/>
              <a:buNone/>
            </a:pPr>
            <a:r>
              <a:rPr lang="en-US" altLang="zh-CN" sz="2400" dirty="0"/>
              <a:t>1</a:t>
            </a:r>
            <a:r>
              <a:rPr lang="zh-CN" altLang="en-US" sz="2400" dirty="0"/>
              <a:t>、</a:t>
            </a:r>
            <a:r>
              <a:rPr lang="en-US" altLang="zh-CN" sz="2400" dirty="0"/>
              <a:t>从句子的语法方面，并运用自注意机制进行句法学习。我们结合了词性嵌入、基于依赖的嵌入和情境化嵌入(例如</a:t>
            </a:r>
            <a:r>
              <a:rPr lang="en-US" altLang="zh-CN" sz="2400" u="sng" dirty="0"/>
              <a:t>BERT、RoBERTa</a:t>
            </a:r>
            <a:r>
              <a:rPr lang="en-US" altLang="zh-CN" sz="2400" dirty="0"/>
              <a:t>)来增强方面提取器的性能。</a:t>
            </a:r>
            <a:endParaRPr lang="en-US" altLang="zh-CN" sz="2400" dirty="0"/>
          </a:p>
          <a:p>
            <a:pPr lvl="1" indent="457200" algn="l">
              <a:lnSpc>
                <a:spcPct val="150000"/>
              </a:lnSpc>
              <a:buClrTx/>
              <a:buSzTx/>
              <a:buNone/>
            </a:pPr>
            <a:r>
              <a:rPr lang="en-US" altLang="zh-CN" sz="2400" dirty="0"/>
              <a:t>2</a:t>
            </a:r>
            <a:r>
              <a:rPr lang="zh-CN" altLang="en-US" sz="2400" dirty="0"/>
              <a:t>、</a:t>
            </a:r>
            <a:r>
              <a:rPr lang="en-US" altLang="zh-CN" sz="2400" dirty="0"/>
              <a:t>我们还提出了句法相对距离，以减轻不相关词的不利影响，这些词与方面词的句法联系较弱。这提高了方面情感分类器的准确性。</a:t>
            </a:r>
            <a:endParaRPr lang="en-US" altLang="zh-CN" sz="2400" dirty="0"/>
          </a:p>
        </p:txBody>
      </p:sp>
      <p:sp>
        <p:nvSpPr>
          <p:cNvPr id="5" name="文本框 4"/>
          <p:cNvSpPr txBox="1"/>
          <p:nvPr/>
        </p:nvSpPr>
        <p:spPr>
          <a:xfrm>
            <a:off x="927100" y="354965"/>
            <a:ext cx="4064000" cy="521970"/>
          </a:xfrm>
          <a:prstGeom prst="rect">
            <a:avLst/>
          </a:prstGeom>
          <a:noFill/>
        </p:spPr>
        <p:txBody>
          <a:bodyPr wrap="square" rtlCol="0">
            <a:spAutoFit/>
          </a:bodyPr>
          <a:p>
            <a:r>
              <a:rPr lang="en-US" altLang="zh-CN" sz="2800" b="1" dirty="0">
                <a:solidFill>
                  <a:schemeClr val="tx2"/>
                </a:solidFill>
                <a:latin typeface="微软雅黑" panose="020B0503020204020204" pitchFamily="34" charset="-122"/>
                <a:ea typeface="微软雅黑" panose="020B0503020204020204" pitchFamily="34" charset="-122"/>
                <a:cs typeface="+mj-cs"/>
              </a:rPr>
              <a:t>1.2 </a:t>
            </a:r>
            <a:r>
              <a:rPr lang="zh-CN" altLang="en-US" sz="2800" b="1" dirty="0">
                <a:solidFill>
                  <a:schemeClr val="tx2"/>
                </a:solidFill>
                <a:latin typeface="微软雅黑" panose="020B0503020204020204" pitchFamily="34" charset="-122"/>
                <a:ea typeface="微软雅黑" panose="020B0503020204020204" pitchFamily="34" charset="-122"/>
                <a:cs typeface="+mj-cs"/>
              </a:rPr>
              <a:t>现有改进</a:t>
            </a:r>
            <a:endParaRPr lang="zh-CN" altLang="en-US" sz="2800" b="1" dirty="0">
              <a:solidFill>
                <a:schemeClr val="tx2"/>
              </a:solidFill>
              <a:latin typeface="微软雅黑" panose="020B0503020204020204" pitchFamily="34" charset="-122"/>
              <a:ea typeface="微软雅黑" panose="020B0503020204020204" pitchFamily="34" charset="-122"/>
              <a:cs typeface="+mj-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867281" y="230562"/>
            <a:ext cx="10972800" cy="633412"/>
          </a:xfrm>
          <a:prstGeom prst="rect">
            <a:avLst/>
          </a:prstGeom>
          <a:noFill/>
          <a:ln w="9525">
            <a:noFill/>
          </a:ln>
        </p:spPr>
        <p:txBody>
          <a:bodyPr anchor="ctr"/>
          <a:lst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9pPr>
          </a:lstStyle>
          <a:p>
            <a:pPr>
              <a:lnSpc>
                <a:spcPct val="150000"/>
              </a:lnSpc>
            </a:pPr>
            <a:r>
              <a:rPr lang="en-US" altLang="zh-CN" b="1" dirty="0">
                <a:latin typeface="微软雅黑" panose="020B0503020204020204" pitchFamily="34" charset="-122"/>
                <a:ea typeface="微软雅黑" panose="020B0503020204020204" pitchFamily="34" charset="-122"/>
              </a:rPr>
              <a:t>2.1</a:t>
            </a:r>
            <a:r>
              <a:rPr lang="zh-CN" altLang="en-US" b="1" dirty="0">
                <a:latin typeface="微软雅黑" panose="020B0503020204020204" pitchFamily="34" charset="-122"/>
                <a:ea typeface="微软雅黑" panose="020B0503020204020204" pitchFamily="34" charset="-122"/>
              </a:rPr>
              <a:t>相关工作</a:t>
            </a:r>
            <a:endParaRPr lang="zh-CN" altLang="en-US" b="1"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fld>
            <a:endParaRPr lang="en-US" altLang="zh-CN" sz="1000" strike="noStrike" noProof="1"/>
          </a:p>
        </p:txBody>
      </p:sp>
      <p:sp>
        <p:nvSpPr>
          <p:cNvPr id="4" name="文本框 3"/>
          <p:cNvSpPr txBox="1"/>
          <p:nvPr/>
        </p:nvSpPr>
        <p:spPr>
          <a:xfrm>
            <a:off x="868045" y="1177925"/>
            <a:ext cx="10075545" cy="5136515"/>
          </a:xfrm>
          <a:prstGeom prst="rect">
            <a:avLst/>
          </a:prstGeom>
          <a:noFill/>
        </p:spPr>
        <p:txBody>
          <a:bodyPr wrap="square" rtlCol="0">
            <a:noAutofit/>
          </a:bodyPr>
          <a:p>
            <a:pPr indent="457200" algn="l">
              <a:lnSpc>
                <a:spcPct val="150000"/>
              </a:lnSpc>
              <a:buClrTx/>
              <a:buSzTx/>
              <a:buNone/>
            </a:pPr>
            <a:r>
              <a:rPr lang="zh-CN" altLang="en-US" sz="2400" dirty="0"/>
              <a:t>1、词性嵌入模型：词（数据处理层）+特征学习（后续层）</a:t>
            </a:r>
            <a:endParaRPr lang="zh-CN" altLang="en-US" sz="2400" dirty="0"/>
          </a:p>
          <a:p>
            <a:pPr indent="457200" algn="l">
              <a:lnSpc>
                <a:spcPct val="150000"/>
              </a:lnSpc>
              <a:buClrTx/>
              <a:buSzTx/>
              <a:buNone/>
            </a:pPr>
            <a:r>
              <a:rPr lang="zh-CN" altLang="en-US" sz="2400" dirty="0"/>
              <a:t>2、情境化预训练语言模型：</a:t>
            </a:r>
            <a:endParaRPr lang="zh-CN" altLang="en-US" sz="2400" dirty="0"/>
          </a:p>
          <a:p>
            <a:pPr marL="457200" lvl="1" indent="457200" algn="l">
              <a:lnSpc>
                <a:spcPct val="150000"/>
              </a:lnSpc>
              <a:buClrTx/>
              <a:buSzTx/>
              <a:buNone/>
            </a:pPr>
            <a:r>
              <a:rPr lang="zh-CN" altLang="en-US" sz="2400" dirty="0"/>
              <a:t>1）、BERT 是一种屏蔽语言模型(LM)。</a:t>
            </a:r>
            <a:endParaRPr lang="zh-CN" altLang="en-US" sz="2400" dirty="0"/>
          </a:p>
          <a:p>
            <a:pPr marL="457200" lvl="1" indent="457200" algn="l">
              <a:lnSpc>
                <a:spcPct val="150000"/>
              </a:lnSpc>
              <a:buClrTx/>
              <a:buSzTx/>
              <a:buNone/>
            </a:pPr>
            <a:r>
              <a:rPr lang="zh-CN" altLang="en-US" sz="2400" dirty="0"/>
              <a:t>2）、RoBERTa是对BERT模型进行了改进。</a:t>
            </a:r>
            <a:endParaRPr lang="zh-CN" altLang="en-US" sz="2400" dirty="0"/>
          </a:p>
          <a:p>
            <a:pPr marL="457200" lvl="1" indent="457200" algn="l">
              <a:lnSpc>
                <a:spcPct val="150000"/>
              </a:lnSpc>
              <a:buClrTx/>
              <a:buSzTx/>
              <a:buNone/>
            </a:pPr>
            <a:r>
              <a:rPr lang="zh-CN" altLang="en-US" sz="2400" dirty="0"/>
              <a:t>3）、AEN-BERT 使用BERT嵌入上下文序列和目标序列。</a:t>
            </a:r>
            <a:endParaRPr lang="zh-CN" altLang="en-US" sz="2400" dirty="0"/>
          </a:p>
          <a:p>
            <a:pPr marL="457200" lvl="1" indent="457200" algn="l">
              <a:lnSpc>
                <a:spcPct val="150000"/>
              </a:lnSpc>
              <a:buClrTx/>
              <a:buSzTx/>
              <a:buNone/>
            </a:pPr>
            <a:r>
              <a:rPr lang="zh-CN" altLang="en-US" sz="2400" dirty="0"/>
              <a:t>4）、LCF（局部上下文焦点）BERT 采用上下文动态掩蔽/上下文动态加权方法，利用</a:t>
            </a:r>
            <a:r>
              <a:rPr lang="zh-CN" altLang="en-US" sz="2400" u="sng" dirty="0"/>
              <a:t>语义相对距离</a:t>
            </a:r>
            <a:r>
              <a:rPr lang="zh-CN" altLang="en-US" sz="2400" dirty="0"/>
              <a:t>对情感信号进行定位。距离是通过上下文词和目标方面词之间的字数来衡量的</a:t>
            </a:r>
            <a:endParaRPr lang="zh-CN" alt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867281" y="230562"/>
            <a:ext cx="10972800" cy="633412"/>
          </a:xfrm>
          <a:prstGeom prst="rect">
            <a:avLst/>
          </a:prstGeom>
          <a:noFill/>
          <a:ln w="9525">
            <a:noFill/>
          </a:ln>
        </p:spPr>
        <p:txBody>
          <a:bodyPr anchor="ctr"/>
          <a:lst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a:solidFill>
                  <a:schemeClr val="tx2"/>
                </a:solidFill>
                <a:latin typeface="Arial" panose="020B0604020202020204" pitchFamily="34" charset="0"/>
                <a:ea typeface="宋体" panose="02010600030101010101" pitchFamily="2" charset="-122"/>
              </a:defRPr>
            </a:lvl9pPr>
          </a:lstStyle>
          <a:p>
            <a:pPr>
              <a:lnSpc>
                <a:spcPct val="150000"/>
              </a:lnSpc>
            </a:pPr>
            <a:r>
              <a:rPr lang="en-US" altLang="zh-CN" b="1" dirty="0">
                <a:latin typeface="微软雅黑" panose="020B0503020204020204" pitchFamily="34" charset="-122"/>
                <a:ea typeface="微软雅黑" panose="020B0503020204020204" pitchFamily="34" charset="-122"/>
              </a:rPr>
              <a:t>2.2</a:t>
            </a:r>
            <a:r>
              <a:rPr lang="zh-CN" altLang="en-US" b="1" dirty="0">
                <a:latin typeface="微软雅黑" panose="020B0503020204020204" pitchFamily="34" charset="-122"/>
                <a:ea typeface="微软雅黑" panose="020B0503020204020204" pitchFamily="34" charset="-122"/>
              </a:rPr>
              <a:t>研究</a:t>
            </a:r>
            <a:r>
              <a:rPr lang="zh-CN" altLang="en-US" b="1" dirty="0">
                <a:latin typeface="微软雅黑" panose="020B0503020204020204" pitchFamily="34" charset="-122"/>
                <a:ea typeface="微软雅黑" panose="020B0503020204020204" pitchFamily="34" charset="-122"/>
              </a:rPr>
              <a:t>方法</a:t>
            </a:r>
            <a:endParaRPr lang="zh-CN" altLang="en-US" b="1"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fld>
            <a:endParaRPr lang="en-US" altLang="zh-CN" sz="1000" strike="noStrike" noProof="1"/>
          </a:p>
        </p:txBody>
      </p:sp>
      <p:pic>
        <p:nvPicPr>
          <p:cNvPr id="5" name="图片 4" descr="5"/>
          <p:cNvPicPr>
            <a:picLocks noChangeAspect="1"/>
          </p:cNvPicPr>
          <p:nvPr/>
        </p:nvPicPr>
        <p:blipFill>
          <a:blip r:embed="rId1"/>
          <a:stretch>
            <a:fillRect/>
          </a:stretch>
        </p:blipFill>
        <p:spPr>
          <a:xfrm>
            <a:off x="2858770" y="2814320"/>
            <a:ext cx="5547360" cy="2049780"/>
          </a:xfrm>
          <a:prstGeom prst="rect">
            <a:avLst/>
          </a:prstGeom>
        </p:spPr>
      </p:pic>
      <p:sp>
        <p:nvSpPr>
          <p:cNvPr id="8" name="文本框 7"/>
          <p:cNvSpPr txBox="1"/>
          <p:nvPr/>
        </p:nvSpPr>
        <p:spPr>
          <a:xfrm>
            <a:off x="1557655" y="1868805"/>
            <a:ext cx="4064000" cy="460375"/>
          </a:xfrm>
          <a:prstGeom prst="rect">
            <a:avLst/>
          </a:prstGeom>
          <a:noFill/>
        </p:spPr>
        <p:txBody>
          <a:bodyPr wrap="square" rtlCol="0">
            <a:spAutoFit/>
          </a:bodyPr>
          <a:p>
            <a:r>
              <a:rPr lang="zh-CN" altLang="en-US" sz="2400" dirty="0"/>
              <a:t>方法模型</a:t>
            </a:r>
            <a:endParaRPr lang="zh-CN" altLang="en-US" sz="2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algn="r" eaLnBrk="1" fontAlgn="base" hangingPunct="1"/>
            <a:fld id="{9A0DB2DC-4C9A-4742-B13C-FB6460FD3503}" type="slidenum">
              <a:rPr lang="en-US" altLang="zh-CN" sz="1000" strike="noStrike" noProof="1" dirty="0">
                <a:latin typeface="Arial" panose="020B0604020202020204" pitchFamily="34" charset="0"/>
                <a:ea typeface="宋体" panose="02010600030101010101" pitchFamily="2" charset="-122"/>
                <a:cs typeface="+mn-ea"/>
              </a:rPr>
            </a:fld>
            <a:endParaRPr lang="en-US" altLang="zh-CN" sz="1000" strike="noStrike" noProof="1"/>
          </a:p>
        </p:txBody>
      </p:sp>
      <p:pic>
        <p:nvPicPr>
          <p:cNvPr id="6" name="图片 5" descr="6"/>
          <p:cNvPicPr>
            <a:picLocks noChangeAspect="1"/>
          </p:cNvPicPr>
          <p:nvPr/>
        </p:nvPicPr>
        <p:blipFill>
          <a:blip r:embed="rId1"/>
          <a:stretch>
            <a:fillRect/>
          </a:stretch>
        </p:blipFill>
        <p:spPr>
          <a:xfrm>
            <a:off x="3794125" y="1165225"/>
            <a:ext cx="4419600" cy="5631180"/>
          </a:xfrm>
          <a:prstGeom prst="rect">
            <a:avLst/>
          </a:prstGeom>
        </p:spPr>
      </p:pic>
      <p:sp>
        <p:nvSpPr>
          <p:cNvPr id="7" name="文本框 6"/>
          <p:cNvSpPr txBox="1"/>
          <p:nvPr/>
        </p:nvSpPr>
        <p:spPr>
          <a:xfrm>
            <a:off x="891540" y="1382395"/>
            <a:ext cx="4064000" cy="460375"/>
          </a:xfrm>
          <a:prstGeom prst="rect">
            <a:avLst/>
          </a:prstGeom>
          <a:noFill/>
        </p:spPr>
        <p:txBody>
          <a:bodyPr wrap="square" rtlCol="0">
            <a:spAutoFit/>
          </a:bodyPr>
          <a:p>
            <a:r>
              <a:rPr lang="zh-CN" altLang="en-US" sz="2400" dirty="0"/>
              <a:t>CSAE总体架构</a:t>
            </a:r>
            <a:endParaRPr lang="zh-CN" altLang="en-US"/>
          </a:p>
        </p:txBody>
      </p:sp>
      <p:sp>
        <p:nvSpPr>
          <p:cNvPr id="9" name="文本框 8"/>
          <p:cNvSpPr txBox="1"/>
          <p:nvPr/>
        </p:nvSpPr>
        <p:spPr>
          <a:xfrm>
            <a:off x="763270" y="344170"/>
            <a:ext cx="4064000" cy="521970"/>
          </a:xfrm>
          <a:prstGeom prst="rect">
            <a:avLst/>
          </a:prstGeom>
          <a:noFill/>
        </p:spPr>
        <p:txBody>
          <a:bodyPr wrap="square" rtlCol="0">
            <a:spAutoFit/>
          </a:bodyPr>
          <a:p>
            <a:r>
              <a:rPr lang="en-US" altLang="zh-CN" sz="2800" b="1" dirty="0">
                <a:solidFill>
                  <a:schemeClr val="tx2"/>
                </a:solidFill>
                <a:latin typeface="微软雅黑" panose="020B0503020204020204" pitchFamily="34" charset="-122"/>
                <a:ea typeface="微软雅黑" panose="020B0503020204020204" pitchFamily="34" charset="-122"/>
                <a:cs typeface="+mj-cs"/>
              </a:rPr>
              <a:t> 3</a:t>
            </a:r>
            <a:r>
              <a:rPr lang="zh-CN" altLang="en-US" sz="2800" b="1" dirty="0">
                <a:solidFill>
                  <a:schemeClr val="tx2"/>
                </a:solidFill>
                <a:latin typeface="微软雅黑" panose="020B0503020204020204" pitchFamily="34" charset="-122"/>
                <a:ea typeface="微软雅黑" panose="020B0503020204020204" pitchFamily="34" charset="-122"/>
                <a:cs typeface="+mj-cs"/>
              </a:rPr>
              <a:t>.1方面提取</a:t>
            </a:r>
            <a:endParaRPr lang="en-US" altLang="zh-CN" sz="2800" b="1" dirty="0">
              <a:solidFill>
                <a:schemeClr val="tx2"/>
              </a:solidFill>
              <a:latin typeface="微软雅黑" panose="020B0503020204020204" pitchFamily="34" charset="-122"/>
              <a:ea typeface="微软雅黑" panose="020B0503020204020204" pitchFamily="34" charset="-122"/>
              <a:cs typeface="+mj-cs"/>
            </a:endParaRPr>
          </a:p>
        </p:txBody>
      </p:sp>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COMMONDATA" val="eyJoZGlkIjoiZjE1MmM5NDE3ZjAzZTExZTRmNmQ2OTYzMWI0MDQ4ZmIifQ=="/>
  <p:tag name="KSO_WPP_MARK_KEY" val="14976ef1-6a8b-4403-9c7d-f1d1064e1902"/>
</p:tagLst>
</file>

<file path=ppt/theme/theme1.xml><?xml version="1.0" encoding="utf-8"?>
<a:theme xmlns:a="http://schemas.openxmlformats.org/drawingml/2006/main" name="曾凡珍--无线传感网络中基于余弦定理的改进APIT定位算法研究毕业答辩">
  <a:themeElements>
    <a:clrScheme name="紫红色">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Waterma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曾凡珍--无线传感网络中基于余弦定理的改进APIT定位算法研究毕业答辩</Template>
  <TotalTime>0</TotalTime>
  <Words>1989</Words>
  <Application>WPS 演示</Application>
  <PresentationFormat>宽屏</PresentationFormat>
  <Paragraphs>141</Paragraphs>
  <Slides>21</Slides>
  <Notes>28</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21</vt:i4>
      </vt:variant>
    </vt:vector>
  </HeadingPairs>
  <TitlesOfParts>
    <vt:vector size="33" baseType="lpstr">
      <vt:lpstr>Arial</vt:lpstr>
      <vt:lpstr>宋体</vt:lpstr>
      <vt:lpstr>Wingdings</vt:lpstr>
      <vt:lpstr>华文行楷</vt:lpstr>
      <vt:lpstr>Tahoma</vt:lpstr>
      <vt:lpstr>等线</vt:lpstr>
      <vt:lpstr>微软雅黑</vt:lpstr>
      <vt:lpstr>Arial Unicode MS</vt:lpstr>
      <vt:lpstr>Calibri</vt:lpstr>
      <vt:lpstr>Times New Roman</vt:lpstr>
      <vt:lpstr>曾凡珍--无线传感网络中基于余弦定理的改进APIT定位算法研究毕业答辩</vt:lpstr>
      <vt:lpstr>MS_ClipArt_Gallery.5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 宏伟</dc:creator>
  <cp:lastModifiedBy>一笑而过</cp:lastModifiedBy>
  <cp:revision>50</cp:revision>
  <dcterms:created xsi:type="dcterms:W3CDTF">2023-06-19T08:39:00Z</dcterms:created>
  <dcterms:modified xsi:type="dcterms:W3CDTF">2023-08-22T12:02:26Z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ICV">
    <vt:lpwstr>1541DF7B31414AAB9986085DA1D48B12</vt:lpwstr>
  </property>
</Properties>
</file>